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70" r:id="rId2"/>
  </p:sldMasterIdLst>
  <p:notesMasterIdLst>
    <p:notesMasterId r:id="rId24"/>
  </p:notesMasterIdLst>
  <p:handoutMasterIdLst>
    <p:handoutMasterId r:id="rId25"/>
  </p:handoutMasterIdLst>
  <p:sldIdLst>
    <p:sldId id="403" r:id="rId3"/>
    <p:sldId id="404" r:id="rId4"/>
    <p:sldId id="409" r:id="rId5"/>
    <p:sldId id="410" r:id="rId6"/>
    <p:sldId id="411" r:id="rId7"/>
    <p:sldId id="412" r:id="rId8"/>
    <p:sldId id="413" r:id="rId9"/>
    <p:sldId id="414" r:id="rId10"/>
    <p:sldId id="426" r:id="rId11"/>
    <p:sldId id="416" r:id="rId12"/>
    <p:sldId id="417" r:id="rId13"/>
    <p:sldId id="419" r:id="rId14"/>
    <p:sldId id="427" r:id="rId15"/>
    <p:sldId id="420" r:id="rId16"/>
    <p:sldId id="421" r:id="rId17"/>
    <p:sldId id="422" r:id="rId18"/>
    <p:sldId id="428" r:id="rId19"/>
    <p:sldId id="423" r:id="rId20"/>
    <p:sldId id="424" r:id="rId21"/>
    <p:sldId id="425" r:id="rId22"/>
    <p:sldId id="429" r:id="rId23"/>
  </p:sldIdLst>
  <p:sldSz cx="12192000" cy="6858000"/>
  <p:notesSz cx="6858000" cy="9144000"/>
  <p:custDataLst>
    <p:tags r:id="rId2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3453"/>
    <a:srgbClr val="8D1D1D"/>
    <a:srgbClr val="FEC91B"/>
    <a:srgbClr val="E7BB87"/>
    <a:srgbClr val="382C28"/>
    <a:srgbClr val="EA4301"/>
    <a:srgbClr val="110500"/>
    <a:srgbClr val="0C5A55"/>
    <a:srgbClr val="709A95"/>
    <a:srgbClr val="C21A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03"/>
    <p:restoredTop sz="94682"/>
  </p:normalViewPr>
  <p:slideViewPr>
    <p:cSldViewPr snapToGrid="0" snapToObjects="1">
      <p:cViewPr>
        <p:scale>
          <a:sx n="75" d="100"/>
          <a:sy n="75" d="100"/>
        </p:scale>
        <p:origin x="-2172" y="-8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250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gs" Target="tags/tag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B3C7D-7ED1-A34F-BCFC-1C01389AE58C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CED8CE-3D9F-CA47-A17E-9AD879C3B1C0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ACF2CF-5EF1-D24F-8F8B-C67282AA038A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F70782-008B-5B48-B01C-A994AC4AA046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F2E1-A748-41DC-A3D6-FBD8BF7AB46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F2E1-A748-41DC-A3D6-FBD8BF7AB46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51F82-ED0F-4BA9-A816-6BB34E15B3E7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F2E1-A748-41DC-A3D6-FBD8BF7AB46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8330F0-B4F8-420F-9642-517A6E55D02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5F2E1-A748-41DC-A3D6-FBD8BF7AB46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jieri/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838200" y="672515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A2AD-B2CE-DC4F-8015-E18525983D45}" type="datetimeFigureOut">
              <a:rPr kumimoji="1" lang="zh-CN" altLang="en-US" smtClean="0"/>
              <a:t>2023-01-10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CDFA6-1E83-B64A-81A1-D9DB674537E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24" y="-10856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56525" y="351674"/>
            <a:ext cx="3905910" cy="354902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8724900" y="3509919"/>
            <a:ext cx="3676245" cy="367624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1678226" y="353034"/>
            <a:ext cx="553998" cy="1454885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1D3453"/>
                </a:solidFill>
                <a:cs typeface="+mn-ea"/>
                <a:sym typeface="+mn-lt"/>
              </a:rPr>
              <a:t>二十四节气</a:t>
            </a:r>
            <a:endParaRPr lang="en-US" altLang="zh-CN" sz="2400" b="1" dirty="0" smtClean="0">
              <a:solidFill>
                <a:srgbClr val="1D3453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1200864" y="401376"/>
            <a:ext cx="461665" cy="359551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dist"/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千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里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冰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封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万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里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雪</a:t>
            </a:r>
            <a:r>
              <a:rPr lang="en-US" altLang="zh-CN" dirty="0" smtClean="0">
                <a:solidFill>
                  <a:srgbClr val="1D3453"/>
                </a:solidFill>
                <a:cs typeface="+mn-ea"/>
                <a:sym typeface="+mn-lt"/>
              </a:rPr>
              <a:t>/</a:t>
            </a:r>
            <a:r>
              <a:rPr lang="zh-CN" altLang="en-US" dirty="0" smtClean="0">
                <a:solidFill>
                  <a:srgbClr val="1D3453"/>
                </a:solidFill>
                <a:cs typeface="+mn-ea"/>
                <a:sym typeface="+mn-lt"/>
              </a:rPr>
              <a:t>飘</a:t>
            </a:r>
            <a:endParaRPr lang="en-US" altLang="zh-CN" dirty="0" smtClean="0">
              <a:solidFill>
                <a:srgbClr val="1D3453"/>
              </a:solidFill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6539710" y="-238926"/>
            <a:ext cx="4571570" cy="685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854259" y="1735237"/>
            <a:ext cx="3921337" cy="33658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577248" y="3338245"/>
            <a:ext cx="3904980" cy="354818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415466" y="3366670"/>
            <a:ext cx="3904980" cy="354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图片 7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711290" y="-37019"/>
            <a:ext cx="4521644" cy="4521644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8852912" y="265994"/>
            <a:ext cx="946008" cy="946008"/>
            <a:chOff x="1014263" y="1991840"/>
            <a:chExt cx="946008" cy="946008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14263" y="1991840"/>
              <a:ext cx="946008" cy="946008"/>
            </a:xfrm>
            <a:prstGeom prst="rect">
              <a:avLst/>
            </a:prstGeom>
          </p:spPr>
        </p:pic>
        <p:sp>
          <p:nvSpPr>
            <p:cNvPr id="59" name="Oval 20"/>
            <p:cNvSpPr>
              <a:spLocks noChangeAspect="1"/>
            </p:cNvSpPr>
            <p:nvPr/>
          </p:nvSpPr>
          <p:spPr>
            <a:xfrm>
              <a:off x="1082185" y="2137803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20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01</a:t>
              </a:r>
            </a:p>
          </p:txBody>
        </p:sp>
      </p:grpSp>
      <p:sp>
        <p:nvSpPr>
          <p:cNvPr id="51" name="Title 20"/>
          <p:cNvSpPr txBox="1"/>
          <p:nvPr/>
        </p:nvSpPr>
        <p:spPr>
          <a:xfrm>
            <a:off x="8928991" y="1402694"/>
            <a:ext cx="877163" cy="5315835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象形。甲骨文象正面站立的大人形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借成人的形象表示大的意思。本义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:</a:t>
            </a: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大小的“大”。</a:t>
            </a:r>
          </a:p>
        </p:txBody>
      </p:sp>
      <p:grpSp>
        <p:nvGrpSpPr>
          <p:cNvPr id="117" name="组合 116"/>
          <p:cNvGrpSpPr/>
          <p:nvPr/>
        </p:nvGrpSpPr>
        <p:grpSpPr>
          <a:xfrm>
            <a:off x="7395881" y="265994"/>
            <a:ext cx="946008" cy="946008"/>
            <a:chOff x="1014263" y="2818223"/>
            <a:chExt cx="946008" cy="946008"/>
          </a:xfrm>
        </p:grpSpPr>
        <p:pic>
          <p:nvPicPr>
            <p:cNvPr id="118" name="图片 117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14263" y="2818223"/>
              <a:ext cx="946008" cy="946008"/>
            </a:xfrm>
            <a:prstGeom prst="rect">
              <a:avLst/>
            </a:prstGeom>
          </p:spPr>
        </p:pic>
        <p:sp>
          <p:nvSpPr>
            <p:cNvPr id="119" name="Oval 20"/>
            <p:cNvSpPr>
              <a:spLocks noChangeAspect="1"/>
            </p:cNvSpPr>
            <p:nvPr/>
          </p:nvSpPr>
          <p:spPr>
            <a:xfrm>
              <a:off x="1082185" y="2978474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20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02</a:t>
              </a:r>
            </a:p>
          </p:txBody>
        </p:sp>
      </p:grpSp>
      <p:sp>
        <p:nvSpPr>
          <p:cNvPr id="129" name="Title 20"/>
          <p:cNvSpPr txBox="1"/>
          <p:nvPr/>
        </p:nvSpPr>
        <p:spPr>
          <a:xfrm>
            <a:off x="7430304" y="1387924"/>
            <a:ext cx="877163" cy="4783022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形容体积、面积、数量、力量、规模等方面超过一般或超过所比较的对象。与“小”相对。</a:t>
            </a:r>
          </a:p>
        </p:txBody>
      </p:sp>
      <p:grpSp>
        <p:nvGrpSpPr>
          <p:cNvPr id="166" name="组合 165"/>
          <p:cNvGrpSpPr/>
          <p:nvPr/>
        </p:nvGrpSpPr>
        <p:grpSpPr>
          <a:xfrm>
            <a:off x="5877958" y="237419"/>
            <a:ext cx="946008" cy="946008"/>
            <a:chOff x="1034253" y="3629322"/>
            <a:chExt cx="946008" cy="946008"/>
          </a:xfrm>
        </p:grpSpPr>
        <p:pic>
          <p:nvPicPr>
            <p:cNvPr id="167" name="图片 166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34253" y="3629322"/>
              <a:ext cx="946008" cy="946008"/>
            </a:xfrm>
            <a:prstGeom prst="rect">
              <a:avLst/>
            </a:prstGeom>
          </p:spPr>
        </p:pic>
        <p:sp>
          <p:nvSpPr>
            <p:cNvPr id="168" name="Oval 20"/>
            <p:cNvSpPr>
              <a:spLocks noChangeAspect="1"/>
            </p:cNvSpPr>
            <p:nvPr/>
          </p:nvSpPr>
          <p:spPr>
            <a:xfrm>
              <a:off x="1082185" y="3819145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20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03</a:t>
              </a:r>
            </a:p>
          </p:txBody>
        </p:sp>
      </p:grpSp>
      <p:sp>
        <p:nvSpPr>
          <p:cNvPr id="175" name="Title 20"/>
          <p:cNvSpPr txBox="1"/>
          <p:nvPr/>
        </p:nvSpPr>
        <p:spPr>
          <a:xfrm>
            <a:off x="6204361" y="1402694"/>
            <a:ext cx="461665" cy="3377024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年辈较长或排行第一的；</a:t>
            </a:r>
          </a:p>
        </p:txBody>
      </p:sp>
      <p:grpSp>
        <p:nvGrpSpPr>
          <p:cNvPr id="190" name="组合 189"/>
          <p:cNvGrpSpPr/>
          <p:nvPr/>
        </p:nvGrpSpPr>
        <p:grpSpPr>
          <a:xfrm>
            <a:off x="4634566" y="237419"/>
            <a:ext cx="946008" cy="946008"/>
            <a:chOff x="1014263" y="4470990"/>
            <a:chExt cx="946008" cy="946008"/>
          </a:xfrm>
        </p:grpSpPr>
        <p:pic>
          <p:nvPicPr>
            <p:cNvPr id="191" name="图片 19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14263" y="4470990"/>
              <a:ext cx="946008" cy="946008"/>
            </a:xfrm>
            <a:prstGeom prst="rect">
              <a:avLst/>
            </a:prstGeom>
          </p:spPr>
        </p:pic>
        <p:sp>
          <p:nvSpPr>
            <p:cNvPr id="192" name="Oval 20"/>
            <p:cNvSpPr>
              <a:spLocks noChangeAspect="1"/>
            </p:cNvSpPr>
            <p:nvPr/>
          </p:nvSpPr>
          <p:spPr>
            <a:xfrm>
              <a:off x="1082185" y="4659816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20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04</a:t>
              </a:r>
            </a:p>
          </p:txBody>
        </p:sp>
      </p:grpSp>
      <p:sp>
        <p:nvSpPr>
          <p:cNvPr id="196" name="Title 20"/>
          <p:cNvSpPr txBox="1"/>
          <p:nvPr/>
        </p:nvSpPr>
        <p:spPr>
          <a:xfrm>
            <a:off x="4894145" y="1387924"/>
            <a:ext cx="461665" cy="4696583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重要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,</a:t>
            </a: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重大；故临崩寄臣以大事也。诸葛亮</a:t>
            </a:r>
          </a:p>
        </p:txBody>
      </p:sp>
      <p:grpSp>
        <p:nvGrpSpPr>
          <p:cNvPr id="210" name="组合 209"/>
          <p:cNvGrpSpPr/>
          <p:nvPr/>
        </p:nvGrpSpPr>
        <p:grpSpPr>
          <a:xfrm>
            <a:off x="3303428" y="207847"/>
            <a:ext cx="946008" cy="946008"/>
            <a:chOff x="1014263" y="5297374"/>
            <a:chExt cx="946008" cy="946008"/>
          </a:xfrm>
        </p:grpSpPr>
        <p:pic>
          <p:nvPicPr>
            <p:cNvPr id="211" name="图片 21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1014263" y="5297374"/>
              <a:ext cx="946008" cy="946008"/>
            </a:xfrm>
            <a:prstGeom prst="rect">
              <a:avLst/>
            </a:prstGeom>
          </p:spPr>
        </p:pic>
        <p:sp>
          <p:nvSpPr>
            <p:cNvPr id="212" name="Oval 20"/>
            <p:cNvSpPr>
              <a:spLocks noChangeAspect="1"/>
            </p:cNvSpPr>
            <p:nvPr/>
          </p:nvSpPr>
          <p:spPr>
            <a:xfrm>
              <a:off x="1082185" y="5500489"/>
              <a:ext cx="850144" cy="625506"/>
            </a:xfrm>
            <a:prstGeom prst="ellipse">
              <a:avLst/>
            </a:prstGeom>
            <a:noFill/>
            <a:ln w="19050" cap="flat" cmpd="sng" algn="ctr">
              <a:noFill/>
              <a:prstDash val="solid"/>
              <a:miter lim="800000"/>
            </a:ln>
            <a:effectLst/>
          </p:spPr>
          <p:txBody>
            <a:bodyPr lIns="86709" tIns="43355" rIns="86709" bIns="43355" rtlCol="0" anchor="ctr"/>
            <a:lstStyle/>
            <a:p>
              <a:pPr algn="ctr" defTabSz="1219200">
                <a:defRPr/>
              </a:pPr>
              <a:r>
                <a:rPr lang="en-US" sz="2400" b="1" kern="0" dirty="0">
                  <a:solidFill>
                    <a:srgbClr val="1D3453"/>
                  </a:solidFill>
                  <a:effectLst/>
                  <a:cs typeface="+mn-ea"/>
                  <a:sym typeface="+mn-lt"/>
                </a:rPr>
                <a:t>05</a:t>
              </a:r>
            </a:p>
          </p:txBody>
        </p:sp>
      </p:grpSp>
      <p:sp>
        <p:nvSpPr>
          <p:cNvPr id="213" name="Title 20"/>
          <p:cNvSpPr txBox="1"/>
          <p:nvPr/>
        </p:nvSpPr>
        <p:spPr>
          <a:xfrm>
            <a:off x="3565589" y="1356970"/>
            <a:ext cx="461665" cy="5130099"/>
          </a:xfrm>
          <a:prstGeom prst="rect">
            <a:avLst/>
          </a:prstGeom>
        </p:spPr>
        <p:txBody>
          <a:bodyPr vert="eaVert" wrap="square" lIns="4572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德高望重的；吾长见笑于大方之家。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《</a:t>
            </a:r>
            <a:r>
              <a:rPr lang="zh-CN" altLang="en-US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庄子</a:t>
            </a:r>
            <a:r>
              <a:rPr lang="en-US" altLang="zh-CN" sz="1800" dirty="0">
                <a:solidFill>
                  <a:srgbClr val="1D3453"/>
                </a:solidFill>
                <a:latin typeface="+mn-lt"/>
                <a:ea typeface="+mn-ea"/>
                <a:cs typeface="+mn-ea"/>
                <a:sym typeface="+mn-lt"/>
              </a:rPr>
              <a:t>》</a:t>
            </a:r>
          </a:p>
        </p:txBody>
      </p:sp>
      <p:grpSp>
        <p:nvGrpSpPr>
          <p:cNvPr id="40" name="组合 39"/>
          <p:cNvGrpSpPr/>
          <p:nvPr/>
        </p:nvGrpSpPr>
        <p:grpSpPr>
          <a:xfrm>
            <a:off x="10726615" y="1153855"/>
            <a:ext cx="1465385" cy="5087607"/>
            <a:chOff x="0" y="1232946"/>
            <a:chExt cx="1465385" cy="5087607"/>
          </a:xfrm>
        </p:grpSpPr>
        <p:sp>
          <p:nvSpPr>
            <p:cNvPr id="41" name="文本框 40"/>
            <p:cNvSpPr txBox="1"/>
            <p:nvPr/>
          </p:nvSpPr>
          <p:spPr>
            <a:xfrm>
              <a:off x="413147" y="2496680"/>
              <a:ext cx="615553" cy="23477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D3453"/>
                  </a:solidFill>
                  <a:cs typeface="+mn-ea"/>
                  <a:sym typeface="+mn-lt"/>
                </a:rPr>
                <a:t>请输入标题内容</a:t>
              </a:r>
              <a:endParaRPr lang="zh-CN" altLang="en-US" sz="28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pic>
          <p:nvPicPr>
            <p:cNvPr id="42" name="图片 4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0" y="4855168"/>
              <a:ext cx="1465385" cy="1465385"/>
            </a:xfrm>
            <a:prstGeom prst="rect">
              <a:avLst/>
            </a:prstGeom>
          </p:spPr>
        </p:pic>
        <p:pic>
          <p:nvPicPr>
            <p:cNvPr id="43" name="图片 42"/>
            <p:cNvPicPr>
              <a:picLocks noChangeAspect="1"/>
            </p:cNvPicPr>
            <p:nvPr/>
          </p:nvPicPr>
          <p:blipFill>
            <a:blip r:embed="rId6" cstate="screen"/>
            <a:stretch>
              <a:fillRect/>
            </a:stretch>
          </p:blipFill>
          <p:spPr>
            <a:xfrm>
              <a:off x="339957" y="1232946"/>
              <a:ext cx="761932" cy="114300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129" grpId="0"/>
      <p:bldP spid="175" grpId="0"/>
      <p:bldP spid="196" grpId="0"/>
      <p:bldP spid="2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文本框 18"/>
          <p:cNvSpPr txBox="1"/>
          <p:nvPr/>
        </p:nvSpPr>
        <p:spPr>
          <a:xfrm>
            <a:off x="5574779" y="1246721"/>
            <a:ext cx="5109091" cy="487648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会意。外面是“宀”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即房屋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中间是“人”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人左右两边是四个“草”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表示很多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;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下面两横表示“冰”。寒冷是一种感觉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人们虽能感觉到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但是却看不见。于是古人就采用上述四个形体来创造这个字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人踡曲在室内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以草避寒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表示天气很冷。本义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: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冷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寒冷。“岁寒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,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然后知松柏之后凋也。” 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48061" y="0"/>
            <a:ext cx="5613400" cy="561340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10349" y="697755"/>
            <a:ext cx="1426588" cy="546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4516915" y="3736508"/>
            <a:ext cx="5871903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寒节气，时常与岁末时间相重合。大寒节气里除了干农活顺应节气外，还要为过年奔波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――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赶年集、买年货，写春联，准备各种祭祀供品，扫尘洁物，除旧布新，准备年货，烹制年肴。同时祭祀祖先及各种神灵，祈求来年风调雨顺。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4516915" y="724959"/>
            <a:ext cx="5871902" cy="23509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旧时大寒时节人们还会争相购买芝麻秸。因为“芝麻开花节节高”，除夕夜，人们将芝麻秸洒在行走之外的路上，供孩童踩碎，谐音吉祥意“踩岁”，同时以“碎”、“岁”谐音寓意“岁岁平安”，讨得新年好口彩。这也使得大寒驱凶迎祥的节日意味更加浓厚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1784732"/>
            <a:ext cx="5073267" cy="507326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2995" y="842351"/>
            <a:ext cx="1426588" cy="546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8" y="-1"/>
            <a:ext cx="12192000" cy="685800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 rot="16200000">
            <a:off x="2005316" y="-732478"/>
            <a:ext cx="5013791" cy="8535153"/>
            <a:chOff x="13546758" y="-2155400"/>
            <a:chExt cx="5013791" cy="8535153"/>
          </a:xfrm>
        </p:grpSpPr>
        <p:sp>
          <p:nvSpPr>
            <p:cNvPr id="36" name="椭圆 35"/>
            <p:cNvSpPr/>
            <p:nvPr/>
          </p:nvSpPr>
          <p:spPr>
            <a:xfrm>
              <a:off x="17180672" y="6161932"/>
              <a:ext cx="217821" cy="21782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D34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rot="5400000">
              <a:off x="16249660" y="-1503049"/>
              <a:ext cx="1661993" cy="29597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dirty="0">
                  <a:solidFill>
                    <a:srgbClr val="1D3453"/>
                  </a:solidFill>
                  <a:cs typeface="+mn-ea"/>
                  <a:sym typeface="+mn-lt"/>
                </a:rPr>
                <a:t>大寒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 rot="5400000">
              <a:off x="14512422" y="-2804296"/>
              <a:ext cx="1661993" cy="29597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spc="-300" dirty="0" smtClean="0">
                  <a:solidFill>
                    <a:srgbClr val="1D3453"/>
                  </a:solidFill>
                  <a:cs typeface="+mn-ea"/>
                  <a:sym typeface="+mn-lt"/>
                </a:rPr>
                <a:t>习俗</a:t>
              </a:r>
              <a:endParaRPr lang="zh-CN" altLang="en-US" sz="9600" spc="-3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5400000">
              <a:off x="14042602" y="-979761"/>
              <a:ext cx="1264962" cy="22566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5400" dirty="0" smtClean="0">
                  <a:solidFill>
                    <a:srgbClr val="8D1D1D"/>
                  </a:solidFill>
                  <a:cs typeface="+mn-ea"/>
                  <a:sym typeface="+mn-lt"/>
                </a:rPr>
                <a:t>第三章</a:t>
              </a:r>
              <a:endParaRPr lang="zh-CN" altLang="en-US" sz="5400" dirty="0">
                <a:solidFill>
                  <a:srgbClr val="8D1D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289798" y="-302594"/>
            <a:ext cx="4902202" cy="4902202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5955" y="4514699"/>
            <a:ext cx="2651990" cy="264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629959" y="1190551"/>
            <a:ext cx="3416320" cy="434592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按我国的风俗，特别是在农村，每到大寒节，人们便开始忙着辞旧迎新，扫尘洁物，购置年货。其间还有一个对于北方人非常重要的日子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——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腊八，即阴历十二月初八。在这一天，人们用五谷杂粮加上花生、栗子、红枣、莲子等熬成一锅香甜美味的腊八粥，是人们过年中不可或缺的一道主食。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431" y="1557147"/>
            <a:ext cx="5155918" cy="515591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4471" y="632268"/>
            <a:ext cx="1426588" cy="546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4653887" cy="4653887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665137" y="462114"/>
            <a:ext cx="2954655" cy="2998839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大寒前后，天气可以说是一年间最冷的时节，人们在加强身体锻炼的同时，饮食方面更要多加注意。应多摄入富含碳水化合物和脂肪的食物，如牛肉、羊肉、鸡肉等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087865" y="3352799"/>
            <a:ext cx="3877985" cy="2925466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此外，还要考虑大寒期间是感冒等呼吸道传染性疾病高发期，应适当多吃一些温散风寒的食物，以防御风寒邪气的侵扰。这个时节宜温补为主，不妨多吃红色蔬果及辛温食物。饮食调养的重点应放在固肾补脾，养血护肝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82668" y="951143"/>
            <a:ext cx="1426588" cy="546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7415102" y="1068805"/>
            <a:ext cx="3877985" cy="492442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红辣椒、红枣、红萝卜、樱桃、红色甜椒、红苹果等红色蔬果能使人体增加热能，使体温升高，多吃才能抵抗感冒病毒，加速康复，是冬季的首选食物。此外，一些辛温食物如：紫苏叶、生姜、青葱、洋葱、花椒、桂皮等，也对风寒感冒具有显著的食疗功效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1140" y="632268"/>
            <a:ext cx="1426588" cy="54624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518907" y="1533429"/>
            <a:ext cx="5020080" cy="502008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1026" y="273106"/>
            <a:ext cx="2513339" cy="377036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74393"/>
            <a:ext cx="12192000" cy="685800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 rot="16200000">
            <a:off x="604421" y="304430"/>
            <a:ext cx="5499336" cy="6060878"/>
            <a:chOff x="11899157" y="318875"/>
            <a:chExt cx="5499336" cy="6060878"/>
          </a:xfrm>
        </p:grpSpPr>
        <p:sp>
          <p:nvSpPr>
            <p:cNvPr id="36" name="椭圆 35"/>
            <p:cNvSpPr/>
            <p:nvPr/>
          </p:nvSpPr>
          <p:spPr>
            <a:xfrm>
              <a:off x="17180672" y="6161932"/>
              <a:ext cx="217821" cy="21782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D34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rot="5400000">
              <a:off x="14564257" y="1131915"/>
              <a:ext cx="1661993" cy="2959785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dirty="0">
                  <a:solidFill>
                    <a:srgbClr val="1D3453"/>
                  </a:solidFill>
                  <a:cs typeface="+mn-ea"/>
                  <a:sym typeface="+mn-lt"/>
                </a:rPr>
                <a:t>大寒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 rot="5400000">
              <a:off x="12788500" y="-330021"/>
              <a:ext cx="1661993" cy="29597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spc="-300" dirty="0" smtClean="0">
                  <a:solidFill>
                    <a:srgbClr val="1D3453"/>
                  </a:solidFill>
                  <a:cs typeface="+mn-ea"/>
                  <a:sym typeface="+mn-lt"/>
                </a:rPr>
                <a:t>诗歌</a:t>
              </a:r>
              <a:endParaRPr lang="zh-CN" altLang="en-US" sz="9600" spc="-3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5400000">
              <a:off x="12395001" y="1583512"/>
              <a:ext cx="1264962" cy="22566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5400" dirty="0" smtClean="0">
                  <a:solidFill>
                    <a:srgbClr val="8D1D1D"/>
                  </a:solidFill>
                  <a:cs typeface="+mn-ea"/>
                  <a:sym typeface="+mn-lt"/>
                </a:rPr>
                <a:t>第四章</a:t>
              </a:r>
              <a:endParaRPr lang="zh-CN" altLang="en-US" sz="5400" dirty="0">
                <a:solidFill>
                  <a:srgbClr val="8D1D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289798" y="-218384"/>
            <a:ext cx="4902202" cy="4902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79749" y="4521144"/>
            <a:ext cx="2651990" cy="264589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矩形 26"/>
          <p:cNvSpPr/>
          <p:nvPr/>
        </p:nvSpPr>
        <p:spPr>
          <a:xfrm>
            <a:off x="5006512" y="3067816"/>
            <a:ext cx="5456481" cy="878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羊肉、鸡肉、牛肉、百合、花生、大枣、莲子等能够散寒温中、养血补虚、通肠润肺的食物。 </a:t>
            </a:r>
          </a:p>
        </p:txBody>
      </p:sp>
      <p:sp>
        <p:nvSpPr>
          <p:cNvPr id="28" name="圆角矩形 53"/>
          <p:cNvSpPr/>
          <p:nvPr/>
        </p:nvSpPr>
        <p:spPr>
          <a:xfrm rot="16200000">
            <a:off x="3160581" y="3421915"/>
            <a:ext cx="1542020" cy="37896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rIns="0" rtlCol="0" anchor="ctr"/>
          <a:lstStyle/>
          <a:p>
            <a:pPr algn="ctr"/>
            <a:r>
              <a:rPr lang="zh-CN" altLang="en-US" sz="2000" b="1" dirty="0">
                <a:solidFill>
                  <a:srgbClr val="1D3453"/>
                </a:solidFill>
                <a:cs typeface="+mn-ea"/>
                <a:sym typeface="+mn-lt"/>
              </a:rPr>
              <a:t>宜吃</a:t>
            </a:r>
          </a:p>
        </p:txBody>
      </p:sp>
      <p:sp>
        <p:nvSpPr>
          <p:cNvPr id="29" name="矩形 28"/>
          <p:cNvSpPr/>
          <p:nvPr/>
        </p:nvSpPr>
        <p:spPr>
          <a:xfrm>
            <a:off x="4975478" y="4879973"/>
            <a:ext cx="5456481" cy="965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忌吃生冷之物，避免内外皆寒以伤脾胃，如西瓜、梨、绿豆、海鲜等寒性之物切记少吃或不吃。</a:t>
            </a:r>
          </a:p>
        </p:txBody>
      </p:sp>
      <p:sp>
        <p:nvSpPr>
          <p:cNvPr id="30" name="圆角矩形 54"/>
          <p:cNvSpPr/>
          <p:nvPr/>
        </p:nvSpPr>
        <p:spPr>
          <a:xfrm rot="16200000">
            <a:off x="3154336" y="5686795"/>
            <a:ext cx="1542020" cy="378966"/>
          </a:xfrm>
          <a:prstGeom prst="round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lIns="0" rIns="0" rtlCol="0" anchor="ctr"/>
          <a:lstStyle/>
          <a:p>
            <a:pPr algn="ctr"/>
            <a:r>
              <a:rPr lang="zh-CN" altLang="en-US" sz="2000" b="1" dirty="0">
                <a:solidFill>
                  <a:srgbClr val="1D3453"/>
                </a:solidFill>
                <a:cs typeface="+mn-ea"/>
                <a:sym typeface="+mn-lt"/>
              </a:rPr>
              <a:t>忌吃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1213559" y="334834"/>
            <a:ext cx="9249435" cy="1966112"/>
            <a:chOff x="2004096" y="334834"/>
            <a:chExt cx="9249435" cy="1966112"/>
          </a:xfrm>
        </p:grpSpPr>
        <p:sp>
          <p:nvSpPr>
            <p:cNvPr id="25" name="矩形 24"/>
            <p:cNvSpPr/>
            <p:nvPr/>
          </p:nvSpPr>
          <p:spPr>
            <a:xfrm>
              <a:off x="5797050" y="546620"/>
              <a:ext cx="5456481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auto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zh-CN" altLang="en-US" dirty="0">
                  <a:solidFill>
                    <a:srgbClr val="1D3453"/>
                  </a:solidFill>
                  <a:cs typeface="+mn-ea"/>
                  <a:sym typeface="+mn-lt"/>
                </a:rPr>
                <a:t>为了新年新气象，在大寒就做好辞旧迎新的准备，打好健康的基础十分重要。而大寒作为冬季的最后一个节气，由脾所主，养生重养脾，尤其对于本身脾胃虚寒者，更应注意。</a:t>
              </a:r>
            </a:p>
          </p:txBody>
        </p:sp>
        <p:sp>
          <p:nvSpPr>
            <p:cNvPr id="26" name="圆角矩形 52"/>
            <p:cNvSpPr/>
            <p:nvPr/>
          </p:nvSpPr>
          <p:spPr>
            <a:xfrm rot="16200000">
              <a:off x="3952005" y="1234300"/>
              <a:ext cx="1542020" cy="378966"/>
            </a:xfrm>
            <a:prstGeom prst="roundRect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lIns="0" rIns="0" rtlCol="0" anchor="ctr"/>
            <a:lstStyle/>
            <a:p>
              <a:pPr algn="ctr"/>
              <a:r>
                <a:rPr lang="zh-CN" altLang="en-US" sz="2000" b="1" dirty="0">
                  <a:solidFill>
                    <a:srgbClr val="1D3453"/>
                  </a:solidFill>
                  <a:cs typeface="+mn-ea"/>
                  <a:sym typeface="+mn-lt"/>
                </a:rPr>
                <a:t>大寒养生</a:t>
              </a: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2004096" y="334834"/>
              <a:ext cx="1859959" cy="1859959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1686" y="798237"/>
            <a:ext cx="1426588" cy="546248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5773" y="4864857"/>
            <a:ext cx="1859441" cy="186553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5943" y="2516870"/>
            <a:ext cx="1859441" cy="18655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3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4"/>
                            </p:stCondLst>
                            <p:childTnLst>
                              <p:par>
                                <p:cTn id="1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84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3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 animBg="1"/>
      <p:bldP spid="29" grpId="0"/>
      <p:bldP spid="3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文本框 22"/>
          <p:cNvSpPr txBox="1"/>
          <p:nvPr/>
        </p:nvSpPr>
        <p:spPr>
          <a:xfrm>
            <a:off x="4682440" y="1547116"/>
            <a:ext cx="5629347" cy="378565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人随四时而动，早睡晚起也是这一节气要重点注意之事。大寒，阳气肃杀，夜间尤甚，人体的阴阳消长代谢也处于相当缓慢的时候，古人主张“早卧迟起”，早睡以养阳气，迟起以固阴精。当然这里说的迟起只是不要早于太阳而起，也绝非一觉睡到正午的懒觉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flipH="1">
            <a:off x="0" y="0"/>
            <a:ext cx="4159126" cy="41591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05550" y="532502"/>
            <a:ext cx="1426588" cy="546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245"/>
            <a:ext cx="12192000" cy="6858000"/>
          </a:xfrm>
          <a:prstGeom prst="rect">
            <a:avLst/>
          </a:prstGeom>
        </p:spPr>
      </p:pic>
      <p:sp>
        <p:nvSpPr>
          <p:cNvPr id="12" name="文本框 10"/>
          <p:cNvSpPr txBox="1"/>
          <p:nvPr/>
        </p:nvSpPr>
        <p:spPr>
          <a:xfrm rot="16200000">
            <a:off x="7939339" y="3326678"/>
            <a:ext cx="3877985" cy="70788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1D3453"/>
                </a:solidFill>
                <a:cs typeface="+mn-ea"/>
                <a:sym typeface="+mn-lt"/>
              </a:rPr>
              <a:t>壹、大寒</a:t>
            </a:r>
            <a:r>
              <a:rPr lang="zh-CN" altLang="en-US" sz="4000" dirty="0">
                <a:solidFill>
                  <a:srgbClr val="1D3453"/>
                </a:solidFill>
                <a:cs typeface="+mn-ea"/>
                <a:sym typeface="+mn-lt"/>
              </a:rPr>
              <a:t>的由来</a:t>
            </a:r>
          </a:p>
        </p:txBody>
      </p:sp>
      <p:sp>
        <p:nvSpPr>
          <p:cNvPr id="13" name="文本框 10"/>
          <p:cNvSpPr txBox="1"/>
          <p:nvPr/>
        </p:nvSpPr>
        <p:spPr>
          <a:xfrm rot="16200000">
            <a:off x="6864619" y="3326679"/>
            <a:ext cx="3877985" cy="70788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1D3453"/>
                </a:solidFill>
                <a:cs typeface="+mn-ea"/>
                <a:sym typeface="+mn-lt"/>
              </a:rPr>
              <a:t>贰、大寒</a:t>
            </a:r>
            <a:r>
              <a:rPr lang="zh-CN" altLang="en-US" sz="4000" dirty="0">
                <a:solidFill>
                  <a:srgbClr val="1D3453"/>
                </a:solidFill>
                <a:cs typeface="+mn-ea"/>
                <a:sym typeface="+mn-lt"/>
              </a:rPr>
              <a:t>之字源</a:t>
            </a:r>
          </a:p>
        </p:txBody>
      </p:sp>
      <p:sp>
        <p:nvSpPr>
          <p:cNvPr id="14" name="文本框 10"/>
          <p:cNvSpPr txBox="1"/>
          <p:nvPr/>
        </p:nvSpPr>
        <p:spPr>
          <a:xfrm rot="16200000">
            <a:off x="5759070" y="3326680"/>
            <a:ext cx="3877985" cy="70788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1D3453"/>
                </a:solidFill>
                <a:cs typeface="+mn-ea"/>
                <a:sym typeface="+mn-lt"/>
              </a:rPr>
              <a:t>叁、大寒</a:t>
            </a:r>
            <a:r>
              <a:rPr lang="zh-CN" altLang="en-US" sz="4000" dirty="0">
                <a:solidFill>
                  <a:srgbClr val="1D3453"/>
                </a:solidFill>
                <a:cs typeface="+mn-ea"/>
                <a:sym typeface="+mn-lt"/>
              </a:rPr>
              <a:t>之习俗</a:t>
            </a:r>
          </a:p>
        </p:txBody>
      </p:sp>
      <p:sp>
        <p:nvSpPr>
          <p:cNvPr id="15" name="文本框 10"/>
          <p:cNvSpPr txBox="1"/>
          <p:nvPr/>
        </p:nvSpPr>
        <p:spPr>
          <a:xfrm rot="16200000">
            <a:off x="4663225" y="3326681"/>
            <a:ext cx="3877985" cy="707886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dirty="0" smtClean="0">
                <a:solidFill>
                  <a:srgbClr val="1D3453"/>
                </a:solidFill>
                <a:cs typeface="+mn-ea"/>
                <a:sym typeface="+mn-lt"/>
              </a:rPr>
              <a:t>肆、大寒</a:t>
            </a:r>
            <a:r>
              <a:rPr lang="zh-CN" altLang="en-US" sz="4000" dirty="0">
                <a:solidFill>
                  <a:srgbClr val="1D3453"/>
                </a:solidFill>
                <a:cs typeface="+mn-ea"/>
                <a:sym typeface="+mn-lt"/>
              </a:rPr>
              <a:t>的诗歌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9837314" y="207826"/>
            <a:ext cx="2215991" cy="2123658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zh-CN" altLang="en-US" sz="6600" dirty="0">
                <a:solidFill>
                  <a:srgbClr val="1D3453"/>
                </a:solidFill>
                <a:cs typeface="+mn-ea"/>
                <a:sym typeface="+mn-lt"/>
              </a:rPr>
              <a:t>目 </a:t>
            </a:r>
            <a:endParaRPr lang="en-US" altLang="zh-CN" sz="6600" dirty="0" smtClean="0">
              <a:solidFill>
                <a:srgbClr val="1D3453"/>
              </a:solidFill>
              <a:cs typeface="+mn-ea"/>
              <a:sym typeface="+mn-lt"/>
            </a:endParaRPr>
          </a:p>
          <a:p>
            <a:pPr algn="ctr"/>
            <a:r>
              <a:rPr lang="zh-CN" altLang="en-US" sz="6600" dirty="0" smtClean="0">
                <a:solidFill>
                  <a:srgbClr val="1D3453"/>
                </a:solidFill>
                <a:cs typeface="+mn-ea"/>
                <a:sym typeface="+mn-lt"/>
              </a:rPr>
              <a:t>录</a:t>
            </a:r>
            <a:endParaRPr lang="zh-CN" altLang="en-US" sz="6600" dirty="0">
              <a:solidFill>
                <a:srgbClr val="1D3453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294602" y="358069"/>
            <a:ext cx="3905910" cy="354902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16182" y="1741632"/>
            <a:ext cx="3921337" cy="3365814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639171" y="3344640"/>
            <a:ext cx="3904980" cy="354818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353543" y="3373065"/>
            <a:ext cx="3904980" cy="35481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5586019" y="1216740"/>
            <a:ext cx="5032147" cy="494350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尾牙源自于拜土地公做“牙”的习俗。所谓二月二为头牙，以后每逢初二和十六都要做“牙”到了农历十二月十六日正好是尾牙。尾牙同二月二一样有春饼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(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南方叫润饼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)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吃，这一天买卖人要设宴，白斩鸡为宴席上不可缺的一道菜。据说鸡头朝谁，就表示老板第二年要解雇谁。因此有些老板一般将鸡头朝向自己，以使员工们能放心地享用佳肴，回家后也能过个安稳年。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79400" y="1681892"/>
            <a:ext cx="4013200" cy="40132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8166" y="697755"/>
            <a:ext cx="1426588" cy="546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437576" y="-253303"/>
            <a:ext cx="12814903" cy="73646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6" name="椭圆 35"/>
          <p:cNvSpPr/>
          <p:nvPr/>
        </p:nvSpPr>
        <p:spPr>
          <a:xfrm>
            <a:off x="10349715" y="5248430"/>
            <a:ext cx="217821" cy="217821"/>
          </a:xfrm>
          <a:prstGeom prst="ellipse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1D3453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289798" y="-264531"/>
            <a:ext cx="4902202" cy="4902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94586" y="4476638"/>
            <a:ext cx="2651990" cy="2645893"/>
          </a:xfrm>
          <a:prstGeom prst="rect">
            <a:avLst/>
          </a:prstGeom>
        </p:spPr>
      </p:pic>
      <p:grpSp>
        <p:nvGrpSpPr>
          <p:cNvPr id="11" name="组合 10"/>
          <p:cNvGrpSpPr/>
          <p:nvPr/>
        </p:nvGrpSpPr>
        <p:grpSpPr>
          <a:xfrm rot="16200000">
            <a:off x="918726" y="157523"/>
            <a:ext cx="5185663" cy="6214371"/>
            <a:chOff x="12788486" y="165382"/>
            <a:chExt cx="5185663" cy="6214371"/>
          </a:xfrm>
        </p:grpSpPr>
        <p:sp>
          <p:nvSpPr>
            <p:cNvPr id="12" name="椭圆 11"/>
            <p:cNvSpPr/>
            <p:nvPr/>
          </p:nvSpPr>
          <p:spPr>
            <a:xfrm>
              <a:off x="17180672" y="6161932"/>
              <a:ext cx="217821" cy="21782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D34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文本框 36"/>
            <p:cNvSpPr txBox="1"/>
            <p:nvPr/>
          </p:nvSpPr>
          <p:spPr>
            <a:xfrm rot="5400000">
              <a:off x="15619658" y="1234136"/>
              <a:ext cx="1661993" cy="30469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9600" dirty="0">
                  <a:solidFill>
                    <a:srgbClr val="1D3453"/>
                  </a:solidFill>
                  <a:cs typeface="+mn-ea"/>
                  <a:sym typeface="+mn-lt"/>
                </a:rPr>
                <a:t>大寒</a:t>
              </a:r>
            </a:p>
          </p:txBody>
        </p:sp>
        <p:sp>
          <p:nvSpPr>
            <p:cNvPr id="14" name="文本框 37"/>
            <p:cNvSpPr txBox="1"/>
            <p:nvPr/>
          </p:nvSpPr>
          <p:spPr>
            <a:xfrm rot="5400000">
              <a:off x="13504765" y="-483514"/>
              <a:ext cx="1661993" cy="29597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spc="-300" dirty="0">
                  <a:solidFill>
                    <a:srgbClr val="1D3453"/>
                  </a:solidFill>
                  <a:cs typeface="+mn-ea"/>
                  <a:sym typeface="+mn-lt"/>
                </a:rPr>
                <a:t>由来</a:t>
              </a:r>
            </a:p>
          </p:txBody>
        </p:sp>
        <p:sp>
          <p:nvSpPr>
            <p:cNvPr id="15" name="矩形 14"/>
            <p:cNvSpPr/>
            <p:nvPr/>
          </p:nvSpPr>
          <p:spPr>
            <a:xfrm rot="5400000">
              <a:off x="13284330" y="1629305"/>
              <a:ext cx="1264962" cy="22566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5400" dirty="0" smtClean="0">
                  <a:solidFill>
                    <a:srgbClr val="8D1D1D"/>
                  </a:solidFill>
                  <a:cs typeface="+mn-ea"/>
                  <a:sym typeface="+mn-lt"/>
                </a:rPr>
                <a:t>第二章</a:t>
              </a:r>
              <a:endParaRPr lang="zh-CN" altLang="en-US" sz="5400" dirty="0">
                <a:solidFill>
                  <a:srgbClr val="8D1D1D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-273909"/>
            <a:ext cx="5021498" cy="5021498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5989296" y="1704108"/>
            <a:ext cx="3924151" cy="4486461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二十四节气中最后一个节气，在每年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1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月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20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日左右，也是冬季即将结束之时。大寒，是天气寒冷到极点的意思。</a:t>
            </a:r>
          </a:p>
          <a:p>
            <a:pPr lvl="0">
              <a:lnSpc>
                <a:spcPct val="150000"/>
              </a:lnSpc>
              <a:defRPr/>
            </a:pP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授时通考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·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天时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引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《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三礼义宗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》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：“大寒为中者，上形于小寒，故谓之大</a:t>
            </a:r>
            <a:r>
              <a:rPr lang="en-US" altLang="zh-CN" dirty="0">
                <a:solidFill>
                  <a:srgbClr val="1D3453"/>
                </a:solidFill>
                <a:cs typeface="+mn-ea"/>
                <a:sym typeface="+mn-lt"/>
              </a:rPr>
              <a:t>……</a:t>
            </a: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寒气之逆极，故谓大寒。”</a:t>
            </a: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rgbClr val="1D3453"/>
                </a:solidFill>
                <a:cs typeface="+mn-ea"/>
                <a:sym typeface="+mn-lt"/>
              </a:rPr>
              <a:t>这时寒潮南下频繁，是我国大部分地区一年中最寒冷的时期，风大，低温，地面积雪不化，呈现出冰天雪地、天寒地冻的严寒景象。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43595" y="1031147"/>
            <a:ext cx="1310754" cy="5236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 descr="38fa0a40ed699ecd1fb603190c61f2bc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956119" y="2811159"/>
            <a:ext cx="1024684" cy="883006"/>
          </a:xfrm>
          <a:prstGeom prst="rect">
            <a:avLst/>
          </a:prstGeom>
        </p:spPr>
      </p:pic>
      <p:pic>
        <p:nvPicPr>
          <p:cNvPr id="25" name="图片 24" descr="38fa0a40ed699ecd1fb603190c61f2bc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906282" y="1664400"/>
            <a:ext cx="1024684" cy="883006"/>
          </a:xfrm>
          <a:prstGeom prst="rect">
            <a:avLst/>
          </a:prstGeom>
        </p:spPr>
      </p:pic>
      <p:pic>
        <p:nvPicPr>
          <p:cNvPr id="31" name="图片 30" descr="38fa0a40ed699ecd1fb603190c61f2bc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5956119" y="4074963"/>
            <a:ext cx="1024684" cy="883006"/>
          </a:xfrm>
          <a:prstGeom prst="rect">
            <a:avLst/>
          </a:prstGeom>
        </p:spPr>
      </p:pic>
      <p:sp>
        <p:nvSpPr>
          <p:cNvPr id="36" name="文本框 35"/>
          <p:cNvSpPr txBox="1"/>
          <p:nvPr/>
        </p:nvSpPr>
        <p:spPr>
          <a:xfrm>
            <a:off x="7578823" y="2009526"/>
            <a:ext cx="3310795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rgbClr val="1D3453"/>
                </a:solidFill>
                <a:cs typeface="+mn-ea"/>
                <a:sym typeface="+mn-lt"/>
              </a:rPr>
              <a:t>一</a:t>
            </a:r>
            <a:r>
              <a:rPr lang="zh-CN" altLang="en-US" sz="2800" dirty="0" smtClean="0">
                <a:solidFill>
                  <a:srgbClr val="1D3453"/>
                </a:solidFill>
                <a:cs typeface="+mn-ea"/>
                <a:sym typeface="+mn-lt"/>
              </a:rPr>
              <a:t>候 鸡</a:t>
            </a:r>
            <a:r>
              <a:rPr lang="zh-CN" altLang="en-US" sz="2800" dirty="0">
                <a:solidFill>
                  <a:srgbClr val="1D3453"/>
                </a:solidFill>
                <a:cs typeface="+mn-ea"/>
                <a:sym typeface="+mn-lt"/>
              </a:rPr>
              <a:t>乳；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7578823" y="3103066"/>
            <a:ext cx="320087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dirty="0">
                <a:solidFill>
                  <a:srgbClr val="1D3453"/>
                </a:solidFill>
                <a:cs typeface="+mn-ea"/>
                <a:sym typeface="+mn-lt"/>
              </a:rPr>
              <a:t>二</a:t>
            </a:r>
            <a:r>
              <a:rPr lang="zh-CN" altLang="en-US" sz="2800" dirty="0" smtClean="0">
                <a:solidFill>
                  <a:srgbClr val="1D3453"/>
                </a:solidFill>
                <a:cs typeface="+mn-ea"/>
                <a:sym typeface="+mn-lt"/>
              </a:rPr>
              <a:t>候</a:t>
            </a:r>
            <a:r>
              <a:rPr lang="en-US" altLang="zh-CN" sz="2800" dirty="0">
                <a:solidFill>
                  <a:srgbClr val="1D3453"/>
                </a:solidFill>
                <a:cs typeface="+mn-ea"/>
                <a:sym typeface="+mn-lt"/>
              </a:rPr>
              <a:t> </a:t>
            </a:r>
            <a:r>
              <a:rPr lang="zh-CN" altLang="en-US" sz="2800" dirty="0" smtClean="0">
                <a:solidFill>
                  <a:srgbClr val="1D3453"/>
                </a:solidFill>
                <a:cs typeface="+mn-ea"/>
                <a:sym typeface="+mn-lt"/>
              </a:rPr>
              <a:t>征</a:t>
            </a:r>
            <a:r>
              <a:rPr lang="zh-CN" altLang="en-US" sz="2800" dirty="0">
                <a:solidFill>
                  <a:srgbClr val="1D3453"/>
                </a:solidFill>
                <a:cs typeface="+mn-ea"/>
                <a:sym typeface="+mn-lt"/>
              </a:rPr>
              <a:t>鸟厉疾；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7578823" y="4295879"/>
            <a:ext cx="3200876" cy="52322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r>
              <a:rPr lang="zh-CN" altLang="en-US" sz="2800" smtClean="0">
                <a:solidFill>
                  <a:srgbClr val="1D3453"/>
                </a:solidFill>
                <a:cs typeface="+mn-ea"/>
                <a:sym typeface="+mn-lt"/>
              </a:rPr>
              <a:t>三候</a:t>
            </a:r>
            <a:r>
              <a:rPr lang="en-US" altLang="zh-CN" sz="2800" dirty="0" smtClean="0">
                <a:solidFill>
                  <a:srgbClr val="1D3453"/>
                </a:solidFill>
                <a:cs typeface="+mn-ea"/>
                <a:sym typeface="+mn-lt"/>
              </a:rPr>
              <a:t> </a:t>
            </a:r>
            <a:r>
              <a:rPr lang="zh-CN" altLang="en-US" sz="2800" dirty="0" smtClean="0">
                <a:solidFill>
                  <a:srgbClr val="1D3453"/>
                </a:solidFill>
                <a:cs typeface="+mn-ea"/>
                <a:sym typeface="+mn-lt"/>
              </a:rPr>
              <a:t>水泽腹坚。</a:t>
            </a:r>
            <a:endParaRPr lang="zh-CN" altLang="en-US" sz="2800" dirty="0">
              <a:solidFill>
                <a:srgbClr val="1D3453"/>
              </a:solidFill>
              <a:cs typeface="+mn-ea"/>
              <a:sym typeface="+mn-lt"/>
            </a:endParaRPr>
          </a:p>
        </p:txBody>
      </p:sp>
      <p:sp>
        <p:nvSpPr>
          <p:cNvPr id="22" name="文本框 10"/>
          <p:cNvSpPr txBox="1"/>
          <p:nvPr/>
        </p:nvSpPr>
        <p:spPr>
          <a:xfrm>
            <a:off x="4536279" y="2418327"/>
            <a:ext cx="650398" cy="107721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 b="1" dirty="0">
                <a:solidFill>
                  <a:srgbClr val="1D3453"/>
                </a:solidFill>
                <a:cs typeface="+mn-ea"/>
                <a:sym typeface="+mn-lt"/>
              </a:rPr>
              <a:t>三候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721911" y="55018"/>
            <a:ext cx="5803836" cy="580383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22342" y="1007827"/>
            <a:ext cx="1310754" cy="523691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1104" y="6606729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accent1">
                    <a:lumMod val="20000"/>
                    <a:lumOff val="80000"/>
                  </a:schemeClr>
                </a:solidFill>
                <a:ea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accent1">
                  <a:lumMod val="20000"/>
                  <a:lumOff val="80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文本框 38"/>
          <p:cNvSpPr txBox="1"/>
          <p:nvPr/>
        </p:nvSpPr>
        <p:spPr>
          <a:xfrm>
            <a:off x="5177478" y="1423556"/>
            <a:ext cx="4124206" cy="472278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dirty="0">
                <a:solidFill>
                  <a:srgbClr val="1D3453"/>
                </a:solidFill>
                <a:cs typeface="+mn-ea"/>
                <a:sym typeface="+mn-lt"/>
              </a:rPr>
              <a:t>大寒到来，母鸡就会准备孵蛋，孵化小鸡，当然，新生命的诞生，也正预示着春季的到来。</a:t>
            </a:r>
          </a:p>
        </p:txBody>
      </p:sp>
      <p:sp>
        <p:nvSpPr>
          <p:cNvPr id="41" name="文本框 10"/>
          <p:cNvSpPr txBox="1"/>
          <p:nvPr/>
        </p:nvSpPr>
        <p:spPr>
          <a:xfrm>
            <a:off x="9493533" y="991362"/>
            <a:ext cx="738664" cy="312420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b="1" dirty="0">
                <a:solidFill>
                  <a:srgbClr val="1D3453"/>
                </a:solidFill>
                <a:cs typeface="+mn-ea"/>
                <a:sym typeface="+mn-lt"/>
              </a:rPr>
              <a:t>一候  鸡乳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588055" y="1064098"/>
            <a:ext cx="6858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1996" y="1064098"/>
            <a:ext cx="1310754" cy="5236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文本框 10"/>
          <p:cNvSpPr txBox="1"/>
          <p:nvPr/>
        </p:nvSpPr>
        <p:spPr>
          <a:xfrm>
            <a:off x="3946041" y="1467231"/>
            <a:ext cx="553998" cy="1585002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 b="1" dirty="0">
                <a:solidFill>
                  <a:srgbClr val="1D3453"/>
                </a:solidFill>
                <a:cs typeface="+mn-ea"/>
                <a:sym typeface="+mn-lt"/>
              </a:rPr>
              <a:t>征鸟厉疾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802673" y="1415953"/>
            <a:ext cx="5431130" cy="2400657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大寒节气五天后左右，鹰隼等征鸟正处于捕食能力极强的状态中。一方面，征鸟们在秋季储存的食物和能量此时都已基本消耗完毕，寒冷的天气让它们必须捕获充足的食物来保持自身体能抵御严寒。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2924711" y="4101224"/>
            <a:ext cx="7309092" cy="1938992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另一方面，冬季地面裸露，树枝干枯，野兔、田鼠等在户外觅食时很容易被高空盘旋的猛禽发现。它们便如离弦的箭一般扑向猎物，精准而迅猛。飞行速度最快的鹰隼类猛禽，比捕狼鹰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--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金雕，俯冲速度</a:t>
            </a:r>
            <a:r>
              <a:rPr lang="en-US" altLang="zh-CN" sz="2000" dirty="0">
                <a:solidFill>
                  <a:srgbClr val="1D3453"/>
                </a:solidFill>
                <a:cs typeface="+mn-ea"/>
                <a:sym typeface="+mn-lt"/>
              </a:rPr>
              <a:t>300</a:t>
            </a: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多公里还要快！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884062" y="554869"/>
            <a:ext cx="1307938" cy="5238646"/>
            <a:chOff x="111753" y="1171814"/>
            <a:chExt cx="1307938" cy="5238646"/>
          </a:xfrm>
        </p:grpSpPr>
        <p:sp>
          <p:nvSpPr>
            <p:cNvPr id="17" name="文本框 16"/>
            <p:cNvSpPr txBox="1"/>
            <p:nvPr/>
          </p:nvSpPr>
          <p:spPr>
            <a:xfrm>
              <a:off x="413147" y="2496680"/>
              <a:ext cx="615553" cy="23477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D3453"/>
                  </a:solidFill>
                  <a:cs typeface="+mn-ea"/>
                  <a:sym typeface="+mn-lt"/>
                </a:rPr>
                <a:t>请输入标题内容</a:t>
              </a:r>
              <a:endParaRPr lang="zh-CN" altLang="en-US" sz="28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3" cstate="screen"/>
            <a:stretch>
              <a:fillRect/>
            </a:stretch>
          </p:blipFill>
          <p:spPr>
            <a:xfrm>
              <a:off x="111753" y="5102522"/>
              <a:ext cx="1307938" cy="1307938"/>
            </a:xfrm>
            <a:prstGeom prst="rect">
              <a:avLst/>
            </a:prstGeom>
          </p:spPr>
        </p:pic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318126" y="1171814"/>
              <a:ext cx="761932" cy="1143006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107213" y="83709"/>
            <a:ext cx="3355456" cy="40955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9" grpId="0"/>
      <p:bldP spid="12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文本框 16"/>
          <p:cNvSpPr txBox="1"/>
          <p:nvPr/>
        </p:nvSpPr>
        <p:spPr>
          <a:xfrm>
            <a:off x="6061876" y="698209"/>
            <a:ext cx="3508653" cy="334606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1D3453"/>
                </a:solidFill>
                <a:cs typeface="+mn-ea"/>
                <a:sym typeface="+mn-lt"/>
              </a:rPr>
              <a:t>俗话说“三九四九，冻破石头”，这是的江河湖泊水面结冰的厚度也达到全年之最，且冰面坚硬，水一般已冻到河湖中很深的“腹部”了。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628362" y="3917136"/>
            <a:ext cx="2954655" cy="261610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1D3453"/>
                </a:solidFill>
                <a:cs typeface="+mn-ea"/>
                <a:sym typeface="+mn-lt"/>
              </a:rPr>
              <a:t>大寒节气从这家禽、飞鸟、河水冰冻这三个角度显示出天气寒冷，达到极致。然而物极必反，寒极必暖，这至寒的天气也恰恰代表着旧年离开，新年将至。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16" y="-339130"/>
            <a:ext cx="4577201" cy="4577201"/>
          </a:xfrm>
          <a:prstGeom prst="rect">
            <a:avLst/>
          </a:prstGeom>
        </p:spPr>
      </p:pic>
      <p:sp>
        <p:nvSpPr>
          <p:cNvPr id="16" name="文本框 10"/>
          <p:cNvSpPr txBox="1"/>
          <p:nvPr/>
        </p:nvSpPr>
        <p:spPr>
          <a:xfrm>
            <a:off x="5060674" y="2565655"/>
            <a:ext cx="677108" cy="2062103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b="1" dirty="0">
                <a:solidFill>
                  <a:srgbClr val="1D3453"/>
                </a:solidFill>
                <a:cs typeface="+mn-ea"/>
                <a:sym typeface="+mn-lt"/>
              </a:rPr>
              <a:t>水泽腹坚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643512" y="923902"/>
            <a:ext cx="1427303" cy="5461852"/>
            <a:chOff x="7271" y="1049341"/>
            <a:chExt cx="1427303" cy="5461852"/>
          </a:xfrm>
        </p:grpSpPr>
        <p:sp>
          <p:nvSpPr>
            <p:cNvPr id="13" name="文本框 12"/>
            <p:cNvSpPr txBox="1"/>
            <p:nvPr/>
          </p:nvSpPr>
          <p:spPr>
            <a:xfrm>
              <a:off x="413147" y="2496680"/>
              <a:ext cx="615553" cy="2347759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dirty="0" smtClean="0">
                  <a:solidFill>
                    <a:srgbClr val="1D3453"/>
                  </a:solidFill>
                  <a:cs typeface="+mn-ea"/>
                  <a:sym typeface="+mn-lt"/>
                </a:rPr>
                <a:t>请输入标题内容</a:t>
              </a:r>
              <a:endParaRPr lang="zh-CN" altLang="en-US" sz="28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4" cstate="screen"/>
            <a:stretch>
              <a:fillRect/>
            </a:stretch>
          </p:blipFill>
          <p:spPr>
            <a:xfrm>
              <a:off x="7271" y="5083890"/>
              <a:ext cx="1427303" cy="1427303"/>
            </a:xfrm>
            <a:prstGeom prst="rect">
              <a:avLst/>
            </a:prstGeom>
          </p:spPr>
        </p:pic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307778" y="1049341"/>
              <a:ext cx="761932" cy="114300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46" y="0"/>
            <a:ext cx="12192000" cy="6858000"/>
          </a:xfrm>
          <a:prstGeom prst="rect">
            <a:avLst/>
          </a:prstGeom>
        </p:spPr>
      </p:pic>
      <p:grpSp>
        <p:nvGrpSpPr>
          <p:cNvPr id="52" name="组合 51"/>
          <p:cNvGrpSpPr/>
          <p:nvPr/>
        </p:nvGrpSpPr>
        <p:grpSpPr>
          <a:xfrm rot="16200000">
            <a:off x="918726" y="157523"/>
            <a:ext cx="5185663" cy="6214371"/>
            <a:chOff x="12788486" y="165382"/>
            <a:chExt cx="5185663" cy="6214371"/>
          </a:xfrm>
        </p:grpSpPr>
        <p:sp>
          <p:nvSpPr>
            <p:cNvPr id="36" name="椭圆 35"/>
            <p:cNvSpPr/>
            <p:nvPr/>
          </p:nvSpPr>
          <p:spPr>
            <a:xfrm>
              <a:off x="17180672" y="6161932"/>
              <a:ext cx="217821" cy="217821"/>
            </a:xfrm>
            <a:prstGeom prst="ellipse">
              <a:avLst/>
            </a:pr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1D3453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" name="文本框 36"/>
            <p:cNvSpPr txBox="1"/>
            <p:nvPr/>
          </p:nvSpPr>
          <p:spPr>
            <a:xfrm rot="5400000">
              <a:off x="15619658" y="1234136"/>
              <a:ext cx="1661993" cy="3046988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zh-CN" altLang="en-US" sz="9600" dirty="0">
                  <a:solidFill>
                    <a:srgbClr val="1D3453"/>
                  </a:solidFill>
                  <a:cs typeface="+mn-ea"/>
                  <a:sym typeface="+mn-lt"/>
                </a:rPr>
                <a:t>大寒</a:t>
              </a:r>
            </a:p>
          </p:txBody>
        </p:sp>
        <p:sp>
          <p:nvSpPr>
            <p:cNvPr id="38" name="文本框 37"/>
            <p:cNvSpPr txBox="1"/>
            <p:nvPr/>
          </p:nvSpPr>
          <p:spPr>
            <a:xfrm rot="5400000">
              <a:off x="13504765" y="-483514"/>
              <a:ext cx="1661993" cy="2959786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zh-CN" altLang="en-US" sz="9600" spc="-300" dirty="0" smtClean="0">
                  <a:solidFill>
                    <a:srgbClr val="1D3453"/>
                  </a:solidFill>
                  <a:cs typeface="+mn-ea"/>
                  <a:sym typeface="+mn-lt"/>
                </a:rPr>
                <a:t>字源</a:t>
              </a:r>
              <a:endParaRPr lang="zh-CN" altLang="en-US" sz="9600" spc="-300" dirty="0">
                <a:solidFill>
                  <a:srgbClr val="1D3453"/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 rot="5400000">
              <a:off x="13284330" y="1629305"/>
              <a:ext cx="1264962" cy="2256649"/>
            </a:xfrm>
            <a:prstGeom prst="rect">
              <a:avLst/>
            </a:prstGeom>
          </p:spPr>
          <p:txBody>
            <a:bodyPr vert="eaVert" wrap="squar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5400" dirty="0" smtClean="0">
                  <a:solidFill>
                    <a:srgbClr val="8D1D1D"/>
                  </a:solidFill>
                  <a:cs typeface="+mn-ea"/>
                  <a:sym typeface="+mn-lt"/>
                </a:rPr>
                <a:t>第二章</a:t>
              </a:r>
              <a:endParaRPr lang="zh-CN" altLang="en-US" sz="5400" dirty="0">
                <a:solidFill>
                  <a:srgbClr val="8D1D1D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flipH="1">
            <a:off x="7284252" y="-255729"/>
            <a:ext cx="4902202" cy="49022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25891" y="4466587"/>
            <a:ext cx="2647142" cy="2647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FIRST_PUBLISH" val="1"/>
  <p:tag name="ISPRING_PRESENTATION_TITLE" val="蓝色卡通手绘传统节气大寒主题PPT模板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1svkihb">
      <a:majorFont>
        <a:latin typeface="微软雅黑"/>
        <a:ea typeface="义启小魏楷"/>
        <a:cs typeface=""/>
      </a:majorFont>
      <a:minorFont>
        <a:latin typeface="微软雅黑"/>
        <a:ea typeface="义启小魏楷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1362</Words>
  <Application>Microsoft Office PowerPoint</Application>
  <PresentationFormat>宽屏</PresentationFormat>
  <Paragraphs>85</Paragraphs>
  <Slides>21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21</vt:i4>
      </vt:variant>
    </vt:vector>
  </HeadingPairs>
  <TitlesOfParts>
    <vt:vector size="29" baseType="lpstr">
      <vt:lpstr>等线</vt:lpstr>
      <vt:lpstr>宋体</vt:lpstr>
      <vt:lpstr>微软雅黑</vt:lpstr>
      <vt:lpstr>义启小魏楷</vt:lpstr>
      <vt:lpstr>Arial</vt:lpstr>
      <vt:lpstr>Calibri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2022-03-11T03:51:21Z</dcterms:created>
  <dcterms:modified xsi:type="dcterms:W3CDTF">2023-01-10T11:42:15Z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E01C4B082BD04AC7A4D02D9B410FB47A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