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78" r:id="rId3"/>
    <p:sldId id="280" r:id="rId4"/>
    <p:sldId id="301" r:id="rId5"/>
    <p:sldId id="258" r:id="rId6"/>
    <p:sldId id="302" r:id="rId7"/>
    <p:sldId id="341" r:id="rId8"/>
    <p:sldId id="279" r:id="rId9"/>
    <p:sldId id="265" r:id="rId10"/>
    <p:sldId id="266" r:id="rId11"/>
    <p:sldId id="328" r:id="rId12"/>
    <p:sldId id="372" r:id="rId13"/>
    <p:sldId id="267" r:id="rId14"/>
    <p:sldId id="373" r:id="rId15"/>
    <p:sldId id="375" r:id="rId16"/>
    <p:sldId id="271" r:id="rId17"/>
    <p:sldId id="272" r:id="rId18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36">
          <p15:clr>
            <a:srgbClr val="A4A3A4"/>
          </p15:clr>
        </p15:guide>
        <p15:guide id="2" pos="297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55" autoAdjust="0"/>
    <p:restoredTop sz="99852" autoAdjust="0"/>
  </p:normalViewPr>
  <p:slideViewPr>
    <p:cSldViewPr>
      <p:cViewPr>
        <p:scale>
          <a:sx n="110" d="100"/>
          <a:sy n="110" d="100"/>
        </p:scale>
        <p:origin x="-1830" y="-804"/>
      </p:cViewPr>
      <p:guideLst>
        <p:guide orient="horz" pos="1836"/>
        <p:guide pos="297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785" y="2914650"/>
            <a:ext cx="6400443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" Target="slide2.xml"/><Relationship Id="rId7" Type="http://schemas.openxmlformats.org/officeDocument/2006/relationships/slide" Target="slide9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Relationship Id="rId6" Type="http://schemas.openxmlformats.org/officeDocument/2006/relationships/slide" Target="slide17.xml"/><Relationship Id="rId5" Type="http://schemas.openxmlformats.org/officeDocument/2006/relationships/slide" Target="slide16.xml"/><Relationship Id="rId4" Type="http://schemas.openxmlformats.org/officeDocument/2006/relationships/slide" Target="slide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9.png"/><Relationship Id="rId4" Type="http://schemas.openxmlformats.org/officeDocument/2006/relationships/image" Target="../media/image18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3491880" cy="424168"/>
            <a:chOff x="0" y="0"/>
            <a:chExt cx="3491880" cy="424168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3491880" cy="424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" name="矩形 4"/>
            <p:cNvSpPr/>
            <p:nvPr/>
          </p:nvSpPr>
          <p:spPr>
            <a:xfrm flipH="1">
              <a:off x="0" y="66537"/>
              <a:ext cx="2771800" cy="252000"/>
            </a:xfrm>
            <a:prstGeom prst="rect">
              <a:avLst/>
            </a:prstGeom>
            <a:gradFill flip="none" rotWithShape="1">
              <a:gsLst>
                <a:gs pos="40000">
                  <a:schemeClr val="bg1"/>
                </a:gs>
                <a:gs pos="99000">
                  <a:schemeClr val="bg1">
                    <a:alpha val="0"/>
                  </a:schemeClr>
                </a:gs>
                <a:gs pos="77000">
                  <a:schemeClr val="bg1">
                    <a:alpha val="59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0" y="51470"/>
              <a:ext cx="3275856" cy="276999"/>
              <a:chOff x="0" y="51470"/>
              <a:chExt cx="3275856" cy="276999"/>
            </a:xfrm>
          </p:grpSpPr>
          <p:sp>
            <p:nvSpPr>
              <p:cNvPr id="7" name="文本框 22"/>
              <p:cNvSpPr txBox="1"/>
              <p:nvPr/>
            </p:nvSpPr>
            <p:spPr>
              <a:xfrm>
                <a:off x="179512" y="51470"/>
                <a:ext cx="21852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sz="12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苏教版  数学  三年级  上册</a:t>
                </a:r>
              </a:p>
            </p:txBody>
          </p:sp>
          <p:cxnSp>
            <p:nvCxnSpPr>
              <p:cNvPr id="8" name="直线连接符 4"/>
              <p:cNvCxnSpPr/>
              <p:nvPr/>
            </p:nvCxnSpPr>
            <p:spPr>
              <a:xfrm>
                <a:off x="0" y="318537"/>
                <a:ext cx="3275856" cy="0"/>
              </a:xfrm>
              <a:prstGeom prst="line">
                <a:avLst/>
              </a:prstGeom>
              <a:ln w="15875" cmpd="sng">
                <a:gradFill flip="none" rotWithShape="1">
                  <a:gsLst>
                    <a:gs pos="10000">
                      <a:schemeClr val="accent1">
                        <a:lumMod val="0"/>
                        <a:lumOff val="100000"/>
                      </a:schemeClr>
                    </a:gs>
                    <a:gs pos="65000">
                      <a:schemeClr val="accent1">
                        <a:lumMod val="100000"/>
                      </a:schemeClr>
                    </a:gs>
                  </a:gsLst>
                  <a:lin ang="10800000" scaled="0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单圆角矩形 8"/>
          <p:cNvSpPr/>
          <p:nvPr/>
        </p:nvSpPr>
        <p:spPr>
          <a:xfrm>
            <a:off x="5004488" y="3719576"/>
            <a:ext cx="1799760" cy="432048"/>
          </a:xfrm>
          <a:prstGeom prst="round1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单圆角矩形 9"/>
          <p:cNvSpPr/>
          <p:nvPr/>
        </p:nvSpPr>
        <p:spPr>
          <a:xfrm>
            <a:off x="2195736" y="3719576"/>
            <a:ext cx="1799760" cy="432048"/>
          </a:xfrm>
          <a:prstGeom prst="round1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单圆角矩形 10"/>
          <p:cNvSpPr/>
          <p:nvPr/>
        </p:nvSpPr>
        <p:spPr>
          <a:xfrm>
            <a:off x="5940152" y="3025309"/>
            <a:ext cx="1799760" cy="432048"/>
          </a:xfrm>
          <a:prstGeom prst="round1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单圆角矩形 11"/>
          <p:cNvSpPr/>
          <p:nvPr/>
        </p:nvSpPr>
        <p:spPr>
          <a:xfrm>
            <a:off x="3564328" y="3025309"/>
            <a:ext cx="1799760" cy="432048"/>
          </a:xfrm>
          <a:prstGeom prst="round1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单圆角矩形 12"/>
          <p:cNvSpPr/>
          <p:nvPr/>
        </p:nvSpPr>
        <p:spPr>
          <a:xfrm>
            <a:off x="1187624" y="3025309"/>
            <a:ext cx="1799760" cy="432048"/>
          </a:xfrm>
          <a:prstGeom prst="round1Rect">
            <a:avLst/>
          </a:prstGeom>
          <a:solidFill>
            <a:srgbClr val="ACBD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-18276" y="1491632"/>
            <a:ext cx="9162276" cy="992579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认识</a:t>
            </a:r>
            <a:r>
              <a:rPr lang="zh-CN" altLang="en-US" sz="60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克</a:t>
            </a:r>
            <a:endParaRPr lang="zh-CN" altLang="en-US" sz="60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15" name="图片 5"/>
          <p:cNvPicPr>
            <a:picLocks noChangeAspect="1"/>
          </p:cNvPicPr>
          <p:nvPr/>
        </p:nvPicPr>
        <p:blipFill rotWithShape="1">
          <a:blip r:embed="rId2" cstate="email"/>
          <a:srcRect l="35500" r="32250" b="80044"/>
          <a:stretch>
            <a:fillRect/>
          </a:stretch>
        </p:blipFill>
        <p:spPr bwMode="auto">
          <a:xfrm flipH="1">
            <a:off x="1754753" y="4316678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圆角矩形 15">
            <a:hlinkClick r:id="rId3" action="ppaction://hlinksldjump"/>
          </p:cNvPr>
          <p:cNvSpPr/>
          <p:nvPr/>
        </p:nvSpPr>
        <p:spPr>
          <a:xfrm>
            <a:off x="1209945" y="2952109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课前导入</a:t>
            </a:r>
          </a:p>
        </p:txBody>
      </p:sp>
      <p:sp>
        <p:nvSpPr>
          <p:cNvPr id="17" name="圆角矩形 16">
            <a:hlinkClick r:id="rId4" action="ppaction://hlinksldjump"/>
          </p:cNvPr>
          <p:cNvSpPr/>
          <p:nvPr/>
        </p:nvSpPr>
        <p:spPr>
          <a:xfrm>
            <a:off x="3551224" y="2905611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探究新知</a:t>
            </a:r>
          </a:p>
        </p:txBody>
      </p:sp>
      <p:sp>
        <p:nvSpPr>
          <p:cNvPr id="18" name="圆角矩形 17">
            <a:hlinkClick r:id="rId5" action="ppaction://hlinksldjump"/>
          </p:cNvPr>
          <p:cNvSpPr/>
          <p:nvPr/>
        </p:nvSpPr>
        <p:spPr>
          <a:xfrm>
            <a:off x="2247861" y="36490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课堂小结</a:t>
            </a:r>
          </a:p>
        </p:txBody>
      </p:sp>
      <p:sp>
        <p:nvSpPr>
          <p:cNvPr id="19" name="圆角矩形 18">
            <a:hlinkClick r:id="rId6" action="ppaction://hlinksldjump"/>
          </p:cNvPr>
          <p:cNvSpPr/>
          <p:nvPr/>
        </p:nvSpPr>
        <p:spPr>
          <a:xfrm>
            <a:off x="5073757" y="36490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课后作业</a:t>
            </a:r>
          </a:p>
        </p:txBody>
      </p:sp>
      <p:sp>
        <p:nvSpPr>
          <p:cNvPr id="20" name="矩形 19"/>
          <p:cNvSpPr/>
          <p:nvPr/>
        </p:nvSpPr>
        <p:spPr>
          <a:xfrm>
            <a:off x="1002229" y="580278"/>
            <a:ext cx="1985159" cy="6232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l"/>
            <a:r>
              <a:rPr lang="zh-CN" altLang="en-US" sz="3600" dirty="0">
                <a:solidFill>
                  <a:srgbClr val="0050AA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千克和克</a:t>
            </a:r>
          </a:p>
        </p:txBody>
      </p:sp>
      <p:sp>
        <p:nvSpPr>
          <p:cNvPr id="21" name="圆角矩形 20">
            <a:hlinkClick r:id="rId7" action="ppaction://hlinksldjump"/>
          </p:cNvPr>
          <p:cNvSpPr/>
          <p:nvPr/>
        </p:nvSpPr>
        <p:spPr>
          <a:xfrm>
            <a:off x="6048388" y="29322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课堂练习</a:t>
            </a:r>
          </a:p>
        </p:txBody>
      </p:sp>
      <p:pic>
        <p:nvPicPr>
          <p:cNvPr id="22" name="图片 5"/>
          <p:cNvPicPr>
            <a:picLocks noChangeAspect="1"/>
          </p:cNvPicPr>
          <p:nvPr/>
        </p:nvPicPr>
        <p:blipFill rotWithShape="1">
          <a:blip r:embed="rId2" cstate="email"/>
          <a:srcRect l="35500" r="32250" b="80044"/>
          <a:stretch>
            <a:fillRect/>
          </a:stretch>
        </p:blipFill>
        <p:spPr bwMode="auto">
          <a:xfrm>
            <a:off x="6885684" y="4413689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3" name="组合 22"/>
          <p:cNvGrpSpPr/>
          <p:nvPr/>
        </p:nvGrpSpPr>
        <p:grpSpPr>
          <a:xfrm>
            <a:off x="231787" y="555526"/>
            <a:ext cx="654821" cy="648000"/>
            <a:chOff x="1306635" y="1440417"/>
            <a:chExt cx="654821" cy="648000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1306635" y="1440417"/>
              <a:ext cx="654821" cy="648000"/>
            </a:xfrm>
            <a:prstGeom prst="rect">
              <a:avLst/>
            </a:prstGeom>
          </p:spPr>
        </p:pic>
        <p:sp>
          <p:nvSpPr>
            <p:cNvPr id="25" name="文本框 10"/>
            <p:cNvSpPr txBox="1"/>
            <p:nvPr/>
          </p:nvSpPr>
          <p:spPr>
            <a:xfrm>
              <a:off x="1419258" y="1449674"/>
              <a:ext cx="410690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sz="3500" b="1" dirty="0">
                  <a:solidFill>
                    <a:srgbClr val="0050AA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2</a:t>
              </a:r>
            </a:p>
          </p:txBody>
        </p:sp>
      </p:grpSp>
      <p:sp>
        <p:nvSpPr>
          <p:cNvPr id="26" name="矩形 25"/>
          <p:cNvSpPr/>
          <p:nvPr/>
        </p:nvSpPr>
        <p:spPr>
          <a:xfrm>
            <a:off x="3172902" y="4418006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3" name="Object 2"/>
          <p:cNvGraphicFramePr>
            <a:graphicFrameLocks noChangeAspect="1"/>
          </p:cNvGraphicFramePr>
          <p:nvPr/>
        </p:nvGraphicFramePr>
        <p:xfrm>
          <a:off x="4455795" y="2178052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r:id="rId3" imgW="914400" imgH="215900" progId="Equation.3">
                  <p:embed/>
                </p:oleObj>
              </mc:Choice>
              <mc:Fallback>
                <p:oleObj r:id="rId3" imgW="914400" imgH="215900" progId="Equation.3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55795" y="2178052"/>
                        <a:ext cx="1143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3" name="Picture 10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984250" y="997585"/>
            <a:ext cx="6668770" cy="26466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35" name="Text Box 8"/>
          <p:cNvSpPr txBox="1"/>
          <p:nvPr/>
        </p:nvSpPr>
        <p:spPr>
          <a:xfrm>
            <a:off x="984885" y="475615"/>
            <a:ext cx="4434205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下面的水果各重多少克</a:t>
            </a:r>
            <a:r>
              <a:rPr lang="en-US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？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037" name="Text Box 8"/>
          <p:cNvSpPr txBox="1"/>
          <p:nvPr/>
        </p:nvSpPr>
        <p:spPr>
          <a:xfrm>
            <a:off x="1460183" y="3631565"/>
            <a:ext cx="2520950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重</a:t>
            </a:r>
            <a:r>
              <a:rPr lang="en-US" altLang="zh-CN" sz="280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150</a:t>
            </a:r>
            <a:r>
              <a:rPr lang="zh-CN" altLang="en-US" sz="28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克</a:t>
            </a:r>
          </a:p>
        </p:txBody>
      </p:sp>
      <p:sp>
        <p:nvSpPr>
          <p:cNvPr id="1038" name="Text Box 8"/>
          <p:cNvSpPr txBox="1"/>
          <p:nvPr/>
        </p:nvSpPr>
        <p:spPr>
          <a:xfrm>
            <a:off x="5687699" y="3631565"/>
            <a:ext cx="1965325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重</a:t>
            </a:r>
            <a:r>
              <a:rPr lang="en-US" altLang="zh-CN" sz="280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1250</a:t>
            </a:r>
            <a:r>
              <a:rPr lang="zh-CN" altLang="en-US" sz="28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克</a:t>
            </a:r>
          </a:p>
        </p:txBody>
      </p:sp>
      <p:sp>
        <p:nvSpPr>
          <p:cNvPr id="1039" name="Text Box 8"/>
          <p:cNvSpPr txBox="1"/>
          <p:nvPr/>
        </p:nvSpPr>
        <p:spPr>
          <a:xfrm>
            <a:off x="529288" y="4125595"/>
            <a:ext cx="862761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用台秤称物体时，要注意台秤的单位，看准刻度。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5" grpId="0"/>
      <p:bldP spid="1037" grpId="0"/>
      <p:bldP spid="1038" grpId="0"/>
      <p:bldP spid="10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3" name="Rectangle 11"/>
          <p:cNvSpPr/>
          <p:nvPr/>
        </p:nvSpPr>
        <p:spPr>
          <a:xfrm>
            <a:off x="1008066" y="1419624"/>
            <a:ext cx="7127875" cy="13849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 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千克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=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     ）克   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3000 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克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=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  ）千克</a:t>
            </a:r>
          </a:p>
          <a:p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8000 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克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=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  ）千克  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5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千克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=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      ）克</a:t>
            </a:r>
          </a:p>
        </p:txBody>
      </p:sp>
      <p:sp>
        <p:nvSpPr>
          <p:cNvPr id="28684" name="Rectangle 12"/>
          <p:cNvSpPr/>
          <p:nvPr/>
        </p:nvSpPr>
        <p:spPr>
          <a:xfrm>
            <a:off x="2592387" y="1419622"/>
            <a:ext cx="1295400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2000</a:t>
            </a:r>
          </a:p>
        </p:txBody>
      </p:sp>
      <p:sp>
        <p:nvSpPr>
          <p:cNvPr id="28685" name="Rectangle 13"/>
          <p:cNvSpPr/>
          <p:nvPr/>
        </p:nvSpPr>
        <p:spPr>
          <a:xfrm>
            <a:off x="6638928" y="1419622"/>
            <a:ext cx="487045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80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</a:p>
        </p:txBody>
      </p:sp>
      <p:sp>
        <p:nvSpPr>
          <p:cNvPr id="28686" name="Rectangle 14"/>
          <p:cNvSpPr/>
          <p:nvPr/>
        </p:nvSpPr>
        <p:spPr>
          <a:xfrm>
            <a:off x="2913383" y="2269887"/>
            <a:ext cx="473075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80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endParaRPr lang="en-US" altLang="zh-CN" sz="2800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687" name="Rectangle 15"/>
          <p:cNvSpPr/>
          <p:nvPr/>
        </p:nvSpPr>
        <p:spPr>
          <a:xfrm>
            <a:off x="6142354" y="2269887"/>
            <a:ext cx="1295400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5000</a:t>
            </a:r>
            <a:endParaRPr lang="en-US" altLang="zh-CN" sz="2800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688" name="Text Box 8"/>
          <p:cNvSpPr txBox="1"/>
          <p:nvPr/>
        </p:nvSpPr>
        <p:spPr>
          <a:xfrm>
            <a:off x="2094553" y="3219452"/>
            <a:ext cx="6480175" cy="13849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根据</a:t>
            </a:r>
            <a:r>
              <a:rPr lang="en-US" altLang="zh-CN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千克＝</a:t>
            </a:r>
            <a:r>
              <a:rPr lang="en-US" altLang="zh-CN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1000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克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千克就是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个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1000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克，是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2000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克；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3000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克里有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个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1000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克，也就是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千克。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731838" y="627535"/>
            <a:ext cx="1670686" cy="523220"/>
            <a:chOff x="858411" y="1283494"/>
            <a:chExt cx="1398481" cy="52322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866916" y="1309529"/>
              <a:ext cx="1389976" cy="469900"/>
            </a:xfrm>
            <a:prstGeom prst="rect">
              <a:avLst/>
            </a:prstGeom>
          </p:spPr>
        </p:pic>
        <p:sp>
          <p:nvSpPr>
            <p:cNvPr id="4" name="矩形 4"/>
            <p:cNvSpPr>
              <a:spLocks noChangeArrowheads="1"/>
            </p:cNvSpPr>
            <p:nvPr/>
          </p:nvSpPr>
          <p:spPr bwMode="auto">
            <a:xfrm>
              <a:off x="858411" y="1283494"/>
              <a:ext cx="114068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填一填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3" grpId="0"/>
      <p:bldP spid="28684" grpId="0"/>
      <p:bldP spid="28685" grpId="0"/>
      <p:bldP spid="28686" grpId="0"/>
      <p:bldP spid="28687" grpId="0"/>
      <p:bldP spid="2868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7" name="Text Box 5"/>
          <p:cNvSpPr txBox="1"/>
          <p:nvPr/>
        </p:nvSpPr>
        <p:spPr>
          <a:xfrm>
            <a:off x="1110933" y="3054352"/>
            <a:ext cx="1423788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楷体_GB2312" pitchFamily="49" charset="-122"/>
                <a:ea typeface="楷体_GB2312" pitchFamily="49" charset="-122"/>
              </a:rPr>
              <a:t> 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比</a:t>
            </a:r>
            <a:r>
              <a:rPr lang="en-US" altLang="zh-CN" sz="2400" b="1" dirty="0">
                <a:latin typeface="楷体_GB2312" pitchFamily="49" charset="-122"/>
                <a:ea typeface="楷体_GB2312" pitchFamily="49" charset="-122"/>
              </a:rPr>
              <a:t>1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克轻</a:t>
            </a:r>
          </a:p>
        </p:txBody>
      </p:sp>
      <p:sp>
        <p:nvSpPr>
          <p:cNvPr id="12294" name="Rectangle 8"/>
          <p:cNvSpPr/>
          <p:nvPr/>
        </p:nvSpPr>
        <p:spPr>
          <a:xfrm>
            <a:off x="2285686" y="1912938"/>
            <a:ext cx="184731" cy="36933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12295" name="Picture 9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50549" y="1372235"/>
            <a:ext cx="8042275" cy="1447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22" name="Text Box 10"/>
          <p:cNvSpPr txBox="1"/>
          <p:nvPr/>
        </p:nvSpPr>
        <p:spPr>
          <a:xfrm>
            <a:off x="3703320" y="3032126"/>
            <a:ext cx="1423788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楷体_GB2312" pitchFamily="49" charset="-122"/>
                <a:ea typeface="楷体_GB2312" pitchFamily="49" charset="-122"/>
              </a:rPr>
              <a:t> 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比</a:t>
            </a:r>
            <a:r>
              <a:rPr lang="en-US" altLang="zh-CN" sz="2400" b="1" dirty="0">
                <a:latin typeface="楷体_GB2312" pitchFamily="49" charset="-122"/>
                <a:ea typeface="楷体_GB2312" pitchFamily="49" charset="-122"/>
              </a:rPr>
              <a:t>1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克重</a:t>
            </a:r>
          </a:p>
        </p:txBody>
      </p:sp>
      <p:sp>
        <p:nvSpPr>
          <p:cNvPr id="64523" name="Text Box 11"/>
          <p:cNvSpPr txBox="1"/>
          <p:nvPr/>
        </p:nvSpPr>
        <p:spPr>
          <a:xfrm>
            <a:off x="6511608" y="3032126"/>
            <a:ext cx="1423788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楷体_GB2312" pitchFamily="49" charset="-122"/>
                <a:ea typeface="楷体_GB2312" pitchFamily="49" charset="-122"/>
              </a:rPr>
              <a:t> 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比</a:t>
            </a:r>
            <a:r>
              <a:rPr lang="en-US" altLang="zh-CN" sz="2400" b="1" dirty="0">
                <a:latin typeface="楷体_GB2312" pitchFamily="49" charset="-122"/>
                <a:ea typeface="楷体_GB2312" pitchFamily="49" charset="-122"/>
              </a:rPr>
              <a:t>1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克轻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965518" y="800102"/>
            <a:ext cx="7926962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用手掂一掂下面的物品，估计比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克重还是比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克轻。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7" grpId="0"/>
      <p:bldP spid="64522" grpId="0"/>
      <p:bldP spid="6452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Box 10"/>
          <p:cNvSpPr txBox="1"/>
          <p:nvPr/>
        </p:nvSpPr>
        <p:spPr>
          <a:xfrm>
            <a:off x="734060" y="498475"/>
            <a:ext cx="426974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杯子里的水重多少克？</a:t>
            </a:r>
          </a:p>
        </p:txBody>
      </p:sp>
      <p:sp>
        <p:nvSpPr>
          <p:cNvPr id="30730" name="AutoShape 27"/>
          <p:cNvSpPr/>
          <p:nvPr/>
        </p:nvSpPr>
        <p:spPr>
          <a:xfrm>
            <a:off x="539433" y="3909379"/>
            <a:ext cx="8064500" cy="863600"/>
          </a:xfrm>
          <a:prstGeom prst="wedgeRoundRectCallout">
            <a:avLst>
              <a:gd name="adj1" fmla="val 19588"/>
              <a:gd name="adj2" fmla="val 31065"/>
              <a:gd name="adj3" fmla="val 16667"/>
            </a:avLst>
          </a:prstGeom>
          <a:solidFill>
            <a:srgbClr val="FFFFBB"/>
          </a:solidFill>
          <a:ln w="19050" cap="flat" cmpd="sng">
            <a:solidFill>
              <a:srgbClr val="3399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答：空杯重</a:t>
            </a:r>
            <a:r>
              <a:rPr lang="en-US" altLang="zh-CN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200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克，而空杯和水一共重</a:t>
            </a:r>
            <a:r>
              <a:rPr lang="en-US" altLang="zh-CN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350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克，所以水的重量为</a:t>
            </a:r>
            <a:r>
              <a:rPr lang="en-US" altLang="zh-CN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350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－</a:t>
            </a:r>
            <a:r>
              <a:rPr lang="en-US" altLang="zh-CN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200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＝</a:t>
            </a:r>
            <a:r>
              <a:rPr lang="en-US" altLang="zh-CN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150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（克）。</a:t>
            </a:r>
            <a:endParaRPr lang="zh-CN" altLang="zh-CN" sz="28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27655" name="Picture 10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524639" y="998855"/>
            <a:ext cx="2677795" cy="27108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6" name="Picture 1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876169" y="998855"/>
            <a:ext cx="2466975" cy="271081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/>
      <p:bldP spid="30730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/>
          <p:cNvSpPr txBox="1"/>
          <p:nvPr/>
        </p:nvSpPr>
        <p:spPr>
          <a:xfrm>
            <a:off x="792484" y="549912"/>
            <a:ext cx="7595235" cy="13849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世界卫生组织建议，健康成年人每天盐的摄入量以不超过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5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克为宜。在电子秤上称出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5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克盐，看看有多少。</a:t>
            </a:r>
          </a:p>
        </p:txBody>
      </p:sp>
      <p:sp>
        <p:nvSpPr>
          <p:cNvPr id="14341" name="Rectangle 5"/>
          <p:cNvSpPr/>
          <p:nvPr/>
        </p:nvSpPr>
        <p:spPr>
          <a:xfrm>
            <a:off x="1914846" y="1674813"/>
            <a:ext cx="184731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4342" name="Picture 1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932752" y="2074545"/>
            <a:ext cx="1944687" cy="1733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3" name="Picture 1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983802" y="2542225"/>
            <a:ext cx="1368425" cy="7985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1" name="矩形 2"/>
          <p:cNvSpPr/>
          <p:nvPr/>
        </p:nvSpPr>
        <p:spPr>
          <a:xfrm>
            <a:off x="359728" y="1186182"/>
            <a:ext cx="8424862" cy="13849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/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1袋面粉重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25_____         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1个冬瓜约重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10_____ </a:t>
            </a:r>
          </a:p>
          <a:p>
            <a:pPr algn="just"/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个鸭蛋约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60_____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个皮球约重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50_____</a:t>
            </a:r>
          </a:p>
          <a:p>
            <a:pPr algn="just"/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爸爸体重约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70______        1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块巧克力约重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10_____</a:t>
            </a:r>
            <a:endParaRPr lang="zh-CN" altLang="zh-CN" sz="28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60424" name="矩形 2"/>
          <p:cNvSpPr/>
          <p:nvPr/>
        </p:nvSpPr>
        <p:spPr>
          <a:xfrm>
            <a:off x="871662" y="3075808"/>
            <a:ext cx="7672898" cy="9541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面粉、冬瓜、爸爸都是比较重的，应该填千克，鸭蛋、皮球、巧克力都是比较轻的，应该填克。</a:t>
            </a:r>
          </a:p>
        </p:txBody>
      </p:sp>
      <p:sp>
        <p:nvSpPr>
          <p:cNvPr id="28686" name="Rectangle 14"/>
          <p:cNvSpPr/>
          <p:nvPr/>
        </p:nvSpPr>
        <p:spPr>
          <a:xfrm>
            <a:off x="2374265" y="1119505"/>
            <a:ext cx="94615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千克</a:t>
            </a:r>
          </a:p>
        </p:txBody>
      </p:sp>
      <p:sp>
        <p:nvSpPr>
          <p:cNvPr id="2" name="Rectangle 14"/>
          <p:cNvSpPr/>
          <p:nvPr/>
        </p:nvSpPr>
        <p:spPr>
          <a:xfrm>
            <a:off x="7370445" y="1119505"/>
            <a:ext cx="94615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千克</a:t>
            </a:r>
          </a:p>
        </p:txBody>
      </p:sp>
      <p:sp>
        <p:nvSpPr>
          <p:cNvPr id="3" name="Rectangle 14"/>
          <p:cNvSpPr/>
          <p:nvPr/>
        </p:nvSpPr>
        <p:spPr>
          <a:xfrm>
            <a:off x="2635885" y="1976120"/>
            <a:ext cx="94615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千克</a:t>
            </a:r>
          </a:p>
        </p:txBody>
      </p:sp>
      <p:sp>
        <p:nvSpPr>
          <p:cNvPr id="4" name="Rectangle 14"/>
          <p:cNvSpPr/>
          <p:nvPr/>
        </p:nvSpPr>
        <p:spPr>
          <a:xfrm>
            <a:off x="2605409" y="1572260"/>
            <a:ext cx="628015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克</a:t>
            </a:r>
          </a:p>
        </p:txBody>
      </p:sp>
      <p:sp>
        <p:nvSpPr>
          <p:cNvPr id="5" name="Rectangle 14"/>
          <p:cNvSpPr/>
          <p:nvPr/>
        </p:nvSpPr>
        <p:spPr>
          <a:xfrm>
            <a:off x="7529199" y="1572260"/>
            <a:ext cx="628015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克</a:t>
            </a:r>
          </a:p>
        </p:txBody>
      </p:sp>
      <p:sp>
        <p:nvSpPr>
          <p:cNvPr id="6" name="Rectangle 14"/>
          <p:cNvSpPr/>
          <p:nvPr/>
        </p:nvSpPr>
        <p:spPr>
          <a:xfrm>
            <a:off x="7916549" y="1976120"/>
            <a:ext cx="628015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1" grpId="0"/>
      <p:bldP spid="60424" grpId="0"/>
      <p:bldP spid="28686" grpId="0"/>
      <p:bldP spid="2" grpId="0"/>
      <p:bldP spid="3" grpId="0"/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2193" y="492071"/>
            <a:ext cx="366860" cy="456339"/>
          </a:xfrm>
          <a:prstGeom prst="rect">
            <a:avLst/>
          </a:prstGeom>
        </p:spPr>
      </p:pic>
      <p:sp>
        <p:nvSpPr>
          <p:cNvPr id="12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课堂小结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83572" y="1760664"/>
            <a:ext cx="7500895" cy="2620176"/>
          </a:xfrm>
          <a:prstGeom prst="rect">
            <a:avLst/>
          </a:prstGeom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783817" y="1059584"/>
            <a:ext cx="5187959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+mn-ea"/>
              </a:rPr>
              <a:t>这节课你们都学会了哪些知识？</a:t>
            </a:r>
            <a:endParaRPr lang="zh-CN" altLang="en-US" sz="2800" b="1" dirty="0">
              <a:latin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84279" y="2200277"/>
            <a:ext cx="6444615" cy="93102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1.称</a:t>
            </a:r>
            <a:r>
              <a:rPr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比较轻</a:t>
            </a:r>
            <a:r>
              <a:rPr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的物品常用</a:t>
            </a:r>
            <a:r>
              <a:rPr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克</a:t>
            </a:r>
            <a:r>
              <a:rPr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作单位，克是比较轻的</a:t>
            </a:r>
            <a:r>
              <a:rPr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质量单位</a:t>
            </a:r>
            <a:r>
              <a:rPr 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；</a:t>
            </a:r>
          </a:p>
        </p:txBody>
      </p:sp>
      <p:sp>
        <p:nvSpPr>
          <p:cNvPr id="6" name="矩形 5"/>
          <p:cNvSpPr/>
          <p:nvPr/>
        </p:nvSpPr>
        <p:spPr>
          <a:xfrm>
            <a:off x="1184279" y="3345817"/>
            <a:ext cx="3198495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千克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=1000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63692" y="1059582"/>
            <a:ext cx="5437285" cy="41308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7" y="494144"/>
            <a:ext cx="366861" cy="456339"/>
          </a:xfrm>
          <a:prstGeom prst="rect">
            <a:avLst/>
          </a:prstGeom>
        </p:spPr>
      </p:pic>
      <p:sp>
        <p:nvSpPr>
          <p:cNvPr id="8" name="文本框 14"/>
          <p:cNvSpPr txBox="1"/>
          <p:nvPr/>
        </p:nvSpPr>
        <p:spPr>
          <a:xfrm>
            <a:off x="611560" y="425882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课后作业</a:t>
            </a:r>
          </a:p>
        </p:txBody>
      </p:sp>
      <p:sp>
        <p:nvSpPr>
          <p:cNvPr id="6" name="矩形 4"/>
          <p:cNvSpPr>
            <a:spLocks noChangeArrowheads="1"/>
          </p:cNvSpPr>
          <p:nvPr/>
        </p:nvSpPr>
        <p:spPr bwMode="auto">
          <a:xfrm>
            <a:off x="2123728" y="1601239"/>
            <a:ext cx="4824536" cy="154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从教材课后习题中选取；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从课时练中选取。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14"/>
          <p:cNvSpPr txBox="1"/>
          <p:nvPr/>
        </p:nvSpPr>
        <p:spPr>
          <a:xfrm>
            <a:off x="611560" y="439396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课前导入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92082" y="492073"/>
            <a:ext cx="366860" cy="456339"/>
          </a:xfrm>
          <a:prstGeom prst="rect">
            <a:avLst/>
          </a:prstGeom>
        </p:spPr>
      </p:pic>
      <p:sp>
        <p:nvSpPr>
          <p:cNvPr id="19458" name="Text Box 3"/>
          <p:cNvSpPr txBox="1"/>
          <p:nvPr/>
        </p:nvSpPr>
        <p:spPr>
          <a:xfrm>
            <a:off x="738505" y="1071880"/>
            <a:ext cx="646938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先称一称，再看一看，你有什么发现？</a:t>
            </a:r>
          </a:p>
        </p:txBody>
      </p:sp>
      <p:pic>
        <p:nvPicPr>
          <p:cNvPr id="19461" name="Picture 1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958344" y="1644651"/>
            <a:ext cx="1837055" cy="21615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8" name="Text Box 3"/>
          <p:cNvSpPr txBox="1"/>
          <p:nvPr/>
        </p:nvSpPr>
        <p:spPr>
          <a:xfrm>
            <a:off x="981079" y="3925570"/>
            <a:ext cx="3968115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这袋食品重不足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千克。</a:t>
            </a:r>
          </a:p>
        </p:txBody>
      </p:sp>
      <p:sp>
        <p:nvSpPr>
          <p:cNvPr id="19471" name="Text Box 3"/>
          <p:cNvSpPr txBox="1"/>
          <p:nvPr/>
        </p:nvSpPr>
        <p:spPr>
          <a:xfrm>
            <a:off x="4965704" y="3925570"/>
            <a:ext cx="2788285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净含量是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135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克。</a:t>
            </a:r>
          </a:p>
        </p:txBody>
      </p:sp>
      <p:pic>
        <p:nvPicPr>
          <p:cNvPr id="2" name="Picture 1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5218434" y="1939292"/>
            <a:ext cx="2176145" cy="1685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右箭头 2"/>
          <p:cNvSpPr/>
          <p:nvPr/>
        </p:nvSpPr>
        <p:spPr>
          <a:xfrm>
            <a:off x="4139569" y="2571752"/>
            <a:ext cx="864235" cy="36004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68" grpId="0"/>
      <p:bldP spid="19471" grpId="0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2083" y="479078"/>
            <a:ext cx="366860" cy="456339"/>
          </a:xfrm>
          <a:prstGeom prst="rect">
            <a:avLst/>
          </a:prstGeom>
        </p:spPr>
      </p:pic>
      <p:sp>
        <p:nvSpPr>
          <p:cNvPr id="23" name="文本框 14"/>
          <p:cNvSpPr txBox="1"/>
          <p:nvPr/>
        </p:nvSpPr>
        <p:spPr>
          <a:xfrm>
            <a:off x="611560" y="439396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探究新知</a:t>
            </a:r>
          </a:p>
        </p:txBody>
      </p:sp>
      <p:sp>
        <p:nvSpPr>
          <p:cNvPr id="18435" name="Text Box 6"/>
          <p:cNvSpPr txBox="1"/>
          <p:nvPr/>
        </p:nvSpPr>
        <p:spPr>
          <a:xfrm>
            <a:off x="467364" y="999810"/>
            <a:ext cx="8208963" cy="9541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称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比较轻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的物品，常用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克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作单位。克可以用字母“</a:t>
            </a:r>
            <a:r>
              <a:rPr lang="en-US" altLang="zh-CN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g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” 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表示。称比较轻的物品时，一般用小型电子秤称量。</a:t>
            </a:r>
            <a:endParaRPr lang="zh-CN" altLang="en-US" sz="36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20487" name="Picture 8"/>
          <p:cNvPicPr>
            <a:picLocks noChangeAspect="1"/>
          </p:cNvPicPr>
          <p:nvPr/>
        </p:nvPicPr>
        <p:blipFill>
          <a:blip r:embed="rId4" cstate="email"/>
          <a:srcRect t="-3542"/>
          <a:stretch>
            <a:fillRect/>
          </a:stretch>
        </p:blipFill>
        <p:spPr>
          <a:xfrm>
            <a:off x="1669415" y="2025333"/>
            <a:ext cx="2520950" cy="20875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9" name="Picture 7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4954909" y="2025017"/>
            <a:ext cx="2447925" cy="20875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90" name="Text Box 10"/>
          <p:cNvSpPr txBox="1"/>
          <p:nvPr/>
        </p:nvSpPr>
        <p:spPr>
          <a:xfrm>
            <a:off x="430530" y="4002725"/>
            <a:ext cx="8281988" cy="95410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称</a:t>
            </a:r>
            <a:r>
              <a:rPr lang="en-US" altLang="zh-CN" sz="28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</a:t>
            </a:r>
            <a:r>
              <a:rPr lang="zh-CN" altLang="en-US" sz="28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分硬币时显示</a:t>
            </a:r>
            <a:r>
              <a:rPr lang="en-US" altLang="zh-CN" sz="28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1.1g</a:t>
            </a:r>
            <a:r>
              <a:rPr lang="zh-CN" altLang="en-US" sz="28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，我们可以说这枚硬币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大约</a:t>
            </a:r>
            <a:r>
              <a:rPr lang="zh-CN" altLang="en-US" sz="28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重</a:t>
            </a:r>
            <a:r>
              <a:rPr lang="en-US" altLang="zh-CN" sz="28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</a:t>
            </a:r>
            <a:r>
              <a:rPr lang="zh-CN" altLang="en-US" sz="28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克。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  <p:bldP spid="2049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7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525905" y="1273966"/>
            <a:ext cx="2553970" cy="21609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12" name="Text Box 8"/>
          <p:cNvSpPr txBox="1"/>
          <p:nvPr/>
        </p:nvSpPr>
        <p:spPr>
          <a:xfrm>
            <a:off x="1776413" y="3434869"/>
            <a:ext cx="2303462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大约重</a:t>
            </a:r>
            <a:r>
              <a:rPr lang="en-US" altLang="zh-CN" sz="280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</a:t>
            </a:r>
            <a:r>
              <a:rPr lang="zh-CN" altLang="en-US" sz="280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克。</a:t>
            </a:r>
          </a:p>
        </p:txBody>
      </p:sp>
      <p:sp>
        <p:nvSpPr>
          <p:cNvPr id="21513" name="Text Box 9"/>
          <p:cNvSpPr txBox="1"/>
          <p:nvPr/>
        </p:nvSpPr>
        <p:spPr>
          <a:xfrm>
            <a:off x="4860608" y="3434869"/>
            <a:ext cx="2303462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大约重</a:t>
            </a:r>
            <a:r>
              <a:rPr lang="en-US" altLang="zh-CN" sz="280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6</a:t>
            </a:r>
            <a:r>
              <a:rPr lang="zh-CN" altLang="en-US" sz="280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克。</a:t>
            </a:r>
          </a:p>
        </p:txBody>
      </p:sp>
      <p:sp>
        <p:nvSpPr>
          <p:cNvPr id="2" name="Text Box 9"/>
          <p:cNvSpPr txBox="1"/>
          <p:nvPr/>
        </p:nvSpPr>
        <p:spPr>
          <a:xfrm>
            <a:off x="1258570" y="3942234"/>
            <a:ext cx="647192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掂一掂不同的硬币，看看有什么感觉？</a:t>
            </a:r>
          </a:p>
        </p:txBody>
      </p:sp>
      <p:sp>
        <p:nvSpPr>
          <p:cNvPr id="19460" name="Text Box 7"/>
          <p:cNvSpPr txBox="1"/>
          <p:nvPr/>
        </p:nvSpPr>
        <p:spPr>
          <a:xfrm>
            <a:off x="755015" y="627534"/>
            <a:ext cx="774192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那么你知道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角硬币和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元硬币大约各重多少吗？</a:t>
            </a:r>
          </a:p>
        </p:txBody>
      </p:sp>
      <p:pic>
        <p:nvPicPr>
          <p:cNvPr id="3" name="Picture 7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479925" y="1273966"/>
            <a:ext cx="2576830" cy="21609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2" grpId="0"/>
      <p:bldP spid="21513" grpId="0"/>
      <p:bldP spid="2" grpId="0"/>
      <p:bldP spid="1946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837180" y="1404622"/>
            <a:ext cx="2249170" cy="21151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8" name="Text Box 7"/>
          <p:cNvSpPr txBox="1"/>
          <p:nvPr/>
        </p:nvSpPr>
        <p:spPr>
          <a:xfrm>
            <a:off x="1130449" y="585153"/>
            <a:ext cx="5130165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称出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10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克黄豆，数数有多少粒。</a:t>
            </a:r>
          </a:p>
        </p:txBody>
      </p:sp>
      <p:sp>
        <p:nvSpPr>
          <p:cNvPr id="23559" name="Text Box 7"/>
          <p:cNvSpPr txBox="1"/>
          <p:nvPr/>
        </p:nvSpPr>
        <p:spPr>
          <a:xfrm>
            <a:off x="1979716" y="3592830"/>
            <a:ext cx="3828415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10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克黄豆大约有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30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粒。</a:t>
            </a:r>
          </a:p>
        </p:txBody>
      </p:sp>
      <p:sp>
        <p:nvSpPr>
          <p:cNvPr id="23560" name="Text Box 7"/>
          <p:cNvSpPr txBox="1"/>
          <p:nvPr/>
        </p:nvSpPr>
        <p:spPr>
          <a:xfrm>
            <a:off x="1547668" y="4147185"/>
            <a:ext cx="5301615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克黄豆大约有</a:t>
            </a:r>
            <a:r>
              <a:rPr lang="en-US" altLang="zh-CN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粒，掂一掂。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/>
      <p:bldP spid="23559" grpId="0"/>
      <p:bldP spid="235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矩形 11270"/>
          <p:cNvSpPr/>
          <p:nvPr/>
        </p:nvSpPr>
        <p:spPr>
          <a:xfrm>
            <a:off x="620396" y="2076491"/>
            <a:ext cx="584835" cy="123111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zh-CN" altLang="en-US" sz="1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绿色中小学教育</a:t>
            </a:r>
            <a:r>
              <a:rPr lang="en-US" altLang="zh-CN" sz="1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http://www.LSPJY.com </a:t>
            </a:r>
            <a:r>
              <a:rPr lang="zh-CN" altLang="en-US" sz="1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绿色圃中学资源网</a:t>
            </a:r>
            <a:r>
              <a:rPr lang="en-US" altLang="zh-CN" sz="1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http://cz.Lspjy.com</a:t>
            </a:r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2232" name="Rectangle 54"/>
          <p:cNvSpPr/>
          <p:nvPr/>
        </p:nvSpPr>
        <p:spPr>
          <a:xfrm>
            <a:off x="666987" y="915082"/>
            <a:ext cx="7937465" cy="954107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称一称数学书大约有多少克，再称一称你的文具盒大约有多少克，分别用手掂一掂。</a:t>
            </a:r>
          </a:p>
        </p:txBody>
      </p:sp>
      <p:sp>
        <p:nvSpPr>
          <p:cNvPr id="52233" name="Rectangle 54"/>
          <p:cNvSpPr/>
          <p:nvPr/>
        </p:nvSpPr>
        <p:spPr>
          <a:xfrm>
            <a:off x="1115616" y="2427251"/>
            <a:ext cx="6640662" cy="954107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r>
              <a:rPr lang="zh-CN" altLang="en-US" sz="28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答：数学书大约有</a:t>
            </a:r>
            <a:r>
              <a:rPr lang="en-US" altLang="zh-CN" sz="28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380</a:t>
            </a:r>
            <a:r>
              <a:rPr lang="zh-CN" altLang="en-US" sz="28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克，文具盒大约有</a:t>
            </a:r>
            <a:r>
              <a:rPr lang="en-US" altLang="zh-CN" sz="28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200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~</a:t>
            </a:r>
            <a:r>
              <a:rPr lang="en-US" altLang="zh-CN" sz="28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500</a:t>
            </a:r>
            <a:r>
              <a:rPr lang="zh-CN" altLang="en-US" sz="28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克左右。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2" grpId="0"/>
      <p:bldP spid="522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8" name="Text Box 8"/>
          <p:cNvSpPr txBox="1"/>
          <p:nvPr/>
        </p:nvSpPr>
        <p:spPr>
          <a:xfrm>
            <a:off x="1339850" y="2020570"/>
            <a:ext cx="570103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一袋盐重500克， 2袋盐重多少克？</a:t>
            </a:r>
          </a:p>
        </p:txBody>
      </p:sp>
      <p:sp>
        <p:nvSpPr>
          <p:cNvPr id="24589" name="Text Box 8"/>
          <p:cNvSpPr txBox="1"/>
          <p:nvPr/>
        </p:nvSpPr>
        <p:spPr>
          <a:xfrm>
            <a:off x="1268099" y="3101342"/>
            <a:ext cx="6524625" cy="9541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en-US" sz="28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一袋盐重500克， 2袋盐</a:t>
            </a:r>
            <a:r>
              <a:rPr lang="en-US" altLang="zh-CN" sz="28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就</a:t>
            </a:r>
            <a:r>
              <a:rPr lang="zh-CN" altLang="en-US" sz="28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是</a:t>
            </a:r>
            <a:r>
              <a:rPr lang="en-US" altLang="zh-CN" sz="28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</a:t>
            </a:r>
            <a:r>
              <a:rPr lang="zh-CN" altLang="en-US" sz="28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个</a:t>
            </a:r>
            <a:r>
              <a:rPr lang="en-US" altLang="zh-CN" sz="28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500</a:t>
            </a:r>
            <a:r>
              <a:rPr lang="zh-CN" altLang="en-US" sz="28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克，也就是</a:t>
            </a:r>
            <a:r>
              <a:rPr lang="en-US" altLang="zh-CN" sz="28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1000</a:t>
            </a:r>
            <a:r>
              <a:rPr lang="zh-CN" altLang="en-US" sz="28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克，即</a:t>
            </a:r>
            <a:r>
              <a:rPr lang="en-US" altLang="zh-CN" sz="28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</a:t>
            </a:r>
            <a:r>
              <a:rPr lang="zh-CN" altLang="en-US" sz="28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×</a:t>
            </a:r>
            <a:r>
              <a:rPr lang="en-US" altLang="zh-CN" sz="28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500=1000</a:t>
            </a:r>
            <a:r>
              <a:rPr lang="zh-CN" altLang="en-US" sz="28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（克）。</a:t>
            </a:r>
          </a:p>
        </p:txBody>
      </p:sp>
      <p:pic>
        <p:nvPicPr>
          <p:cNvPr id="8199" name="Picture 14" descr="d_p32_3(2)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591368" y="919163"/>
            <a:ext cx="1511300" cy="10779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0" name="Picture 15" descr="d_p32_3(2)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080068" y="942658"/>
            <a:ext cx="1511300" cy="107791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5" name="组合 14"/>
          <p:cNvGrpSpPr/>
          <p:nvPr/>
        </p:nvGrpSpPr>
        <p:grpSpPr>
          <a:xfrm>
            <a:off x="423549" y="363856"/>
            <a:ext cx="1428115" cy="610850"/>
            <a:chOff x="480869" y="708178"/>
            <a:chExt cx="966971" cy="668591"/>
          </a:xfrm>
        </p:grpSpPr>
        <p:pic>
          <p:nvPicPr>
            <p:cNvPr id="3" name="Picture 17" descr="00-2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0869" y="708178"/>
              <a:ext cx="966971" cy="667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矩形 1"/>
            <p:cNvSpPr/>
            <p:nvPr/>
          </p:nvSpPr>
          <p:spPr>
            <a:xfrm>
              <a:off x="545362" y="804091"/>
              <a:ext cx="902477" cy="5726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80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想一想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8" grpId="0"/>
      <p:bldP spid="2458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4" name="Text Box 8"/>
          <p:cNvSpPr txBox="1"/>
          <p:nvPr/>
        </p:nvSpPr>
        <p:spPr>
          <a:xfrm>
            <a:off x="1807849" y="1059180"/>
            <a:ext cx="5320665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照样子称一称，你能发现什么？</a:t>
            </a:r>
          </a:p>
        </p:txBody>
      </p:sp>
      <p:pic>
        <p:nvPicPr>
          <p:cNvPr id="53255" name="Picture 1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474085" y="1590677"/>
            <a:ext cx="1837690" cy="23221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6" name="Text Box 8"/>
          <p:cNvSpPr txBox="1"/>
          <p:nvPr/>
        </p:nvSpPr>
        <p:spPr>
          <a:xfrm>
            <a:off x="3154680" y="4065905"/>
            <a:ext cx="2526030" cy="523220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en-US" altLang="zh-CN" sz="280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</a:t>
            </a:r>
            <a:r>
              <a:rPr lang="zh-CN" altLang="en-US" sz="280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千克＝</a:t>
            </a:r>
            <a:r>
              <a:rPr lang="en-US" altLang="zh-CN" sz="280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1000</a:t>
            </a:r>
            <a:r>
              <a:rPr lang="zh-CN" altLang="en-US" sz="280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克</a:t>
            </a:r>
            <a:endParaRPr lang="en-US" altLang="en-US" sz="280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54965" y="395606"/>
            <a:ext cx="1381124" cy="656590"/>
            <a:chOff x="480869" y="708178"/>
            <a:chExt cx="935484" cy="667556"/>
          </a:xfrm>
        </p:grpSpPr>
        <p:pic>
          <p:nvPicPr>
            <p:cNvPr id="4" name="Picture 17" descr="00-2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0869" y="708178"/>
              <a:ext cx="935484" cy="667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矩形 4"/>
            <p:cNvSpPr/>
            <p:nvPr/>
          </p:nvSpPr>
          <p:spPr>
            <a:xfrm>
              <a:off x="545815" y="799208"/>
              <a:ext cx="870538" cy="5319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80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看一看</a:t>
              </a:r>
            </a:p>
          </p:txBody>
        </p:sp>
      </p:grpSp>
      <p:sp>
        <p:nvSpPr>
          <p:cNvPr id="24" name="AutoShape 12"/>
          <p:cNvSpPr/>
          <p:nvPr/>
        </p:nvSpPr>
        <p:spPr>
          <a:xfrm>
            <a:off x="1263654" y="2815592"/>
            <a:ext cx="2054225" cy="664845"/>
          </a:xfrm>
          <a:prstGeom prst="wedgeRoundRectCallout">
            <a:avLst>
              <a:gd name="adj1" fmla="val -57140"/>
              <a:gd name="adj2" fmla="val 41308"/>
              <a:gd name="adj3" fmla="val 16667"/>
            </a:avLst>
          </a:prstGeom>
          <a:solidFill>
            <a:srgbClr val="C3EAB8"/>
          </a:solidFill>
          <a:ln w="9525" cap="flat" cmpd="sng">
            <a:solidFill>
              <a:srgbClr val="68A828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6" name="文本框 10245"/>
          <p:cNvSpPr txBox="1"/>
          <p:nvPr/>
        </p:nvSpPr>
        <p:spPr>
          <a:xfrm>
            <a:off x="1219200" y="2771141"/>
            <a:ext cx="2019300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200" b="1" dirty="0">
                <a:latin typeface="楷体_GB2312" pitchFamily="49" charset="-122"/>
                <a:ea typeface="楷体_GB2312" pitchFamily="49" charset="-122"/>
              </a:rPr>
              <a:t>2</a:t>
            </a:r>
            <a:r>
              <a:rPr lang="zh-CN" altLang="en-US" sz="2200" b="1" dirty="0">
                <a:latin typeface="楷体_GB2312" pitchFamily="49" charset="-122"/>
                <a:ea typeface="楷体_GB2312" pitchFamily="49" charset="-122"/>
              </a:rPr>
              <a:t>袋盐是</a:t>
            </a:r>
            <a:r>
              <a:rPr lang="en-US" altLang="zh-CN" sz="22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1000</a:t>
            </a:r>
            <a:r>
              <a:rPr lang="zh-CN" altLang="en-US" sz="22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克</a:t>
            </a:r>
            <a:r>
              <a:rPr lang="zh-CN" altLang="en-US" sz="2200" b="1" dirty="0">
                <a:latin typeface="楷体_GB2312" pitchFamily="49" charset="-122"/>
                <a:ea typeface="楷体_GB2312" pitchFamily="49" charset="-122"/>
              </a:rPr>
              <a:t>，也是</a:t>
            </a:r>
            <a:r>
              <a:rPr lang="en-US" altLang="zh-CN" sz="22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1</a:t>
            </a:r>
            <a:r>
              <a:rPr lang="zh-CN" altLang="en-US" sz="22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千克</a:t>
            </a:r>
            <a:r>
              <a:rPr lang="zh-CN" altLang="en-US" sz="2200" b="1" dirty="0">
                <a:latin typeface="楷体_GB2312" pitchFamily="49" charset="-122"/>
                <a:ea typeface="楷体_GB2312" pitchFamily="49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4" grpId="0"/>
      <p:bldP spid="53256" grpId="0" bldLvl="0" animBg="1"/>
      <p:bldP spid="24" grpId="0" bldLvl="0" animBg="1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92082" y="492073"/>
            <a:ext cx="366860" cy="456338"/>
          </a:xfrm>
          <a:prstGeom prst="rect">
            <a:avLst/>
          </a:prstGeom>
        </p:spPr>
      </p:pic>
      <p:sp>
        <p:nvSpPr>
          <p:cNvPr id="19" name="文本框 14"/>
          <p:cNvSpPr txBox="1"/>
          <p:nvPr/>
        </p:nvSpPr>
        <p:spPr>
          <a:xfrm>
            <a:off x="611560" y="411511"/>
            <a:ext cx="1847212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800" b="1" dirty="0">
                <a:solidFill>
                  <a:srgbClr val="875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课堂练习</a:t>
            </a:r>
          </a:p>
        </p:txBody>
      </p:sp>
      <p:sp>
        <p:nvSpPr>
          <p:cNvPr id="25610" name="Text Box 8"/>
          <p:cNvSpPr txBox="1"/>
          <p:nvPr/>
        </p:nvSpPr>
        <p:spPr>
          <a:xfrm>
            <a:off x="876622" y="973455"/>
            <a:ext cx="5400675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下面的物体各有多重</a:t>
            </a:r>
            <a:r>
              <a:rPr lang="en-US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？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25611" name="Text Box 8"/>
          <p:cNvSpPr txBox="1"/>
          <p:nvPr/>
        </p:nvSpPr>
        <p:spPr>
          <a:xfrm>
            <a:off x="1955802" y="3533140"/>
            <a:ext cx="1429385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重</a:t>
            </a:r>
            <a:r>
              <a:rPr lang="en-US" altLang="zh-CN" sz="280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70</a:t>
            </a:r>
            <a:r>
              <a:rPr lang="zh-CN" altLang="en-US" sz="280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克</a:t>
            </a:r>
          </a:p>
        </p:txBody>
      </p:sp>
      <p:sp>
        <p:nvSpPr>
          <p:cNvPr id="25612" name="Text Box 8"/>
          <p:cNvSpPr txBox="1"/>
          <p:nvPr/>
        </p:nvSpPr>
        <p:spPr>
          <a:xfrm>
            <a:off x="5847080" y="3533140"/>
            <a:ext cx="140208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重</a:t>
            </a:r>
            <a:r>
              <a:rPr lang="en-US" altLang="zh-CN" sz="280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90</a:t>
            </a:r>
            <a:r>
              <a:rPr lang="zh-CN" altLang="en-US" sz="280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克</a:t>
            </a:r>
          </a:p>
        </p:txBody>
      </p:sp>
      <p:sp>
        <p:nvSpPr>
          <p:cNvPr id="25613" name="Text Box 8"/>
          <p:cNvSpPr txBox="1"/>
          <p:nvPr/>
        </p:nvSpPr>
        <p:spPr>
          <a:xfrm>
            <a:off x="3108960" y="4126865"/>
            <a:ext cx="302260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“</a:t>
            </a:r>
            <a:r>
              <a:rPr lang="en-US" altLang="zh-CN" sz="2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g”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表示“克”</a:t>
            </a:r>
          </a:p>
        </p:txBody>
      </p:sp>
      <p:pic>
        <p:nvPicPr>
          <p:cNvPr id="25608" name="Picture 9"/>
          <p:cNvPicPr>
            <a:picLocks noChangeAspect="1"/>
          </p:cNvPicPr>
          <p:nvPr/>
        </p:nvPicPr>
        <p:blipFill>
          <a:blip r:embed="rId3" cstate="email"/>
          <a:srcRect l="5144" r="3990"/>
          <a:stretch>
            <a:fillRect/>
          </a:stretch>
        </p:blipFill>
        <p:spPr>
          <a:xfrm>
            <a:off x="748669" y="1771016"/>
            <a:ext cx="7647305" cy="16021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0" grpId="0"/>
      <p:bldP spid="25611" grpId="0"/>
      <p:bldP spid="25612" grpId="0"/>
      <p:bldP spid="25613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614</Words>
  <Application>Microsoft Office PowerPoint</Application>
  <PresentationFormat>全屏显示(16:9)</PresentationFormat>
  <Paragraphs>76</Paragraphs>
  <Slides>17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9" baseType="lpstr">
      <vt:lpstr>黑体</vt:lpstr>
      <vt:lpstr>华文新魏</vt:lpstr>
      <vt:lpstr>楷体</vt:lpstr>
      <vt:lpstr>楷体_GB2312</vt:lpstr>
      <vt:lpstr>宋体</vt:lpstr>
      <vt:lpstr>微软雅黑</vt:lpstr>
      <vt:lpstr>幼圆</vt:lpstr>
      <vt:lpstr>Arial</vt:lpstr>
      <vt:lpstr>Calibri</vt:lpstr>
      <vt:lpstr>Times New Roman</vt:lpstr>
      <vt:lpstr>WWW.2PPT.COM
</vt:lpstr>
      <vt:lpstr>Equation.3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2018-09-11T05:46:00Z</dcterms:created>
  <dcterms:modified xsi:type="dcterms:W3CDTF">2023-01-16T20:44:20Z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EB333D765A8B4879B7F2ECB2685213F5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