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391" r:id="rId4"/>
    <p:sldId id="342" r:id="rId5"/>
    <p:sldId id="405" r:id="rId6"/>
    <p:sldId id="381" r:id="rId7"/>
    <p:sldId id="407" r:id="rId8"/>
    <p:sldId id="408" r:id="rId9"/>
    <p:sldId id="357" r:id="rId10"/>
  </p:sldIdLst>
  <p:sldSz cx="9144000" cy="5143500" type="screen16x9"/>
  <p:notesSz cx="7104063" cy="10234613"/>
  <p:custDataLst>
    <p:tags r:id="rId13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0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F418C5"/>
    <a:srgbClr val="009999"/>
    <a:srgbClr val="4F855D"/>
    <a:srgbClr val="B2B2B2"/>
    <a:srgbClr val="202020"/>
    <a:srgbClr val="323232"/>
    <a:srgbClr val="CC3300"/>
    <a:srgbClr val="CC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67" autoAdjust="0"/>
    <p:restoredTop sz="94660"/>
  </p:normalViewPr>
  <p:slideViewPr>
    <p:cSldViewPr snapToGrid="0" showGuides="1">
      <p:cViewPr>
        <p:scale>
          <a:sx n="110" d="100"/>
          <a:sy n="110" d="100"/>
        </p:scale>
        <p:origin x="-156" y="-636"/>
      </p:cViewPr>
      <p:guideLst>
        <p:guide orient="horz" pos="1607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80975" y="844550"/>
            <a:ext cx="6551613" cy="3686175"/>
          </a:xfrm>
        </p:spPr>
      </p:sp>
      <p:sp>
        <p:nvSpPr>
          <p:cNvPr id="29698" name="备注占位符 2"/>
          <p:cNvSpPr>
            <a:spLocks noGrp="1"/>
          </p:cNvSpPr>
          <p:nvPr>
            <p:ph type="body"/>
          </p:nvPr>
        </p:nvSpPr>
        <p:spPr/>
        <p:txBody>
          <a:bodyPr wrap="square" lIns="99075" tIns="49538" rIns="99075" bIns="49538" anchor="t"/>
          <a:lstStyle/>
          <a:p>
            <a:pPr lvl="0"/>
            <a:endParaRPr lang="zh-CN" altLang="en-US" dirty="0"/>
          </a:p>
        </p:txBody>
      </p:sp>
      <p:sp>
        <p:nvSpPr>
          <p:cNvPr id="2969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4022347" y="9722882"/>
            <a:ext cx="3081716" cy="511731"/>
          </a:xfrm>
          <a:prstGeom prst="rect">
            <a:avLst/>
          </a:prstGeom>
          <a:noFill/>
          <a:ln w="9525">
            <a:noFill/>
          </a:ln>
        </p:spPr>
        <p:txBody>
          <a:bodyPr wrap="square" lIns="99075" tIns="49538" rIns="99075" bIns="49538" anchor="t"/>
          <a:lstStyle/>
          <a:p>
            <a:fld id="{9A0DB2DC-4C9A-4742-B13C-FB6460FD3503}" type="slidenum">
              <a:rPr lang="zh-CN" altLang="en-US" sz="1300" dirty="0"/>
              <a:t>9</a:t>
            </a:fld>
            <a:endParaRPr lang="zh-CN" altLang="en-US" sz="13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992222"/>
            <a:ext cx="6858000" cy="1640251"/>
          </a:xfrm>
        </p:spPr>
        <p:txBody>
          <a:bodyPr anchor="b">
            <a:normAutofit/>
          </a:bodyPr>
          <a:lstStyle>
            <a:lvl1pPr algn="ctr">
              <a:defRPr sz="4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知识讲解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随</a:t>
            </a:r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堂训练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658"/>
            <a:ext cx="7886700" cy="416922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4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9"/>
            </p:custDataLst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0"/>
            </p:custDataLst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9.w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1.wmf"/><Relationship Id="rId2" Type="http://schemas.openxmlformats.org/officeDocument/2006/relationships/tags" Target="../tags/tag9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0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2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906" y="4873467"/>
            <a:ext cx="9144000" cy="27003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3380900" y="332557"/>
            <a:ext cx="2158365" cy="238527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1100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 二 章   整式的加减</a:t>
            </a:r>
          </a:p>
        </p:txBody>
      </p:sp>
      <p:grpSp>
        <p:nvGrpSpPr>
          <p:cNvPr id="29" name="组合 28"/>
          <p:cNvGrpSpPr/>
          <p:nvPr/>
        </p:nvGrpSpPr>
        <p:grpSpPr>
          <a:xfrm flipV="1">
            <a:off x="5539740" y="422452"/>
            <a:ext cx="1467803" cy="57150"/>
            <a:chOff x="11867" y="1528"/>
            <a:chExt cx="3966" cy="120"/>
          </a:xfrm>
        </p:grpSpPr>
        <p:cxnSp>
          <p:nvCxnSpPr>
            <p:cNvPr id="10" name="直接连接符 9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" name="组合 15"/>
          <p:cNvGrpSpPr/>
          <p:nvPr/>
        </p:nvGrpSpPr>
        <p:grpSpPr>
          <a:xfrm flipV="1">
            <a:off x="1888331" y="422452"/>
            <a:ext cx="1467803" cy="57150"/>
            <a:chOff x="11867" y="1528"/>
            <a:chExt cx="3966" cy="120"/>
          </a:xfrm>
        </p:grpSpPr>
        <p:cxnSp>
          <p:nvCxnSpPr>
            <p:cNvPr id="18" name="直接连接符 17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矩形 18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1" name="Rectangle 5"/>
          <p:cNvSpPr/>
          <p:nvPr/>
        </p:nvSpPr>
        <p:spPr>
          <a:xfrm>
            <a:off x="1585691" y="1190977"/>
            <a:ext cx="5797401" cy="761747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45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整式的加减</a:t>
            </a:r>
            <a:endParaRPr lang="zh-CN" altLang="en-US" sz="4500" b="1" dirty="0">
              <a:ln w="28575">
                <a:noFill/>
              </a:ln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Rectangle 5"/>
          <p:cNvSpPr/>
          <p:nvPr/>
        </p:nvSpPr>
        <p:spPr>
          <a:xfrm>
            <a:off x="0" y="2187345"/>
            <a:ext cx="9144000" cy="577081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3300" dirty="0">
                <a:ln w="28575">
                  <a:noFill/>
                </a:ln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第</a:t>
            </a:r>
            <a:r>
              <a:rPr lang="en-US" altLang="zh-CN" sz="3300" dirty="0">
                <a:ln w="28575">
                  <a:noFill/>
                </a:ln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300" dirty="0">
                <a:ln w="28575">
                  <a:noFill/>
                </a:ln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课时</a:t>
            </a:r>
          </a:p>
        </p:txBody>
      </p:sp>
      <p:sp>
        <p:nvSpPr>
          <p:cNvPr id="28" name="矩形 27"/>
          <p:cNvSpPr/>
          <p:nvPr/>
        </p:nvSpPr>
        <p:spPr>
          <a:xfrm>
            <a:off x="2029" y="3934012"/>
            <a:ext cx="9141971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622201" y="663743"/>
            <a:ext cx="2316458" cy="647224"/>
            <a:chOff x="3327445" y="196489"/>
            <a:chExt cx="3088610" cy="1003300"/>
          </a:xfrm>
        </p:grpSpPr>
        <p:pic>
          <p:nvPicPr>
            <p:cNvPr id="15" name="图片 14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6" name="组合 15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7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学习目标</a:t>
                </a:r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pic>
        <p:nvPicPr>
          <p:cNvPr id="12" name="Picture 3" descr="E:\导入资料\负责系列\2016-2017\全练\教师素材2016.2.20\教师素材\5化学1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flipH="1">
            <a:off x="6915270" y="2838893"/>
            <a:ext cx="2074355" cy="2137144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11"/>
          <p:cNvSpPr>
            <a:spLocks noChangeArrowheads="1"/>
          </p:cNvSpPr>
          <p:nvPr/>
        </p:nvSpPr>
        <p:spPr bwMode="auto">
          <a:xfrm>
            <a:off x="745528" y="1800147"/>
            <a:ext cx="6800665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100" noProof="1"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熟练进行整式的加减运算</a:t>
            </a:r>
            <a:r>
              <a:rPr lang="zh-CN" altLang="zh-CN" sz="2100" noProof="1"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  <a:r>
              <a:rPr lang="zh-CN" altLang="en-US" sz="2100" noProof="1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（重点）</a:t>
            </a:r>
            <a:endParaRPr lang="zh-CN" altLang="en-US" sz="2100" noProof="1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100" noProof="1"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2100" noProof="1">
                <a:latin typeface="黑体" panose="02010609060101010101" pitchFamily="2" charset="-122"/>
                <a:ea typeface="黑体" panose="02010609060101010101" pitchFamily="2" charset="-122"/>
              </a:rPr>
              <a:t>能根据题意列出式子，表示问题中的数量关系</a:t>
            </a:r>
            <a:r>
              <a:rPr lang="zh-CN" altLang="zh-CN" sz="2100" noProof="1"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  <a:r>
              <a:rPr lang="zh-CN" altLang="en-US" sz="2100" noProof="1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（难点）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5" name="Object 10"/>
          <p:cNvGraphicFramePr/>
          <p:nvPr/>
        </p:nvGraphicFramePr>
        <p:xfrm>
          <a:off x="6146800" y="2148446"/>
          <a:ext cx="914400" cy="148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408" r:id="rId4" imgW="128270" imgH="199390" progId="Equation.DSMT4">
                  <p:embed/>
                </p:oleObj>
              </mc:Choice>
              <mc:Fallback>
                <p:oleObj r:id="rId4" imgW="128270" imgH="199390" progId="Equation.DSMT4">
                  <p:embed/>
                  <p:pic>
                    <p:nvPicPr>
                      <p:cNvPr id="0" name="图片 5039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46800" y="2148446"/>
                        <a:ext cx="914400" cy="14882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组合 10"/>
          <p:cNvGrpSpPr/>
          <p:nvPr/>
        </p:nvGrpSpPr>
        <p:grpSpPr>
          <a:xfrm>
            <a:off x="447666" y="167165"/>
            <a:ext cx="2316458" cy="647224"/>
            <a:chOff x="3327445" y="196489"/>
            <a:chExt cx="3088610" cy="1003300"/>
          </a:xfrm>
        </p:grpSpPr>
        <p:pic>
          <p:nvPicPr>
            <p:cNvPr id="12" name="图片 11" descr="标题2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3" name="组合 12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4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新课导入</a:t>
                </a:r>
              </a:p>
            </p:txBody>
          </p:sp>
          <p:cxnSp>
            <p:nvCxnSpPr>
              <p:cNvPr id="15" name="直接连接符 14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" name="组合 11"/>
          <p:cNvGrpSpPr/>
          <p:nvPr/>
        </p:nvGrpSpPr>
        <p:grpSpPr bwMode="auto">
          <a:xfrm>
            <a:off x="1371717" y="1086582"/>
            <a:ext cx="2752725" cy="565547"/>
            <a:chOff x="5339" y="1565"/>
            <a:chExt cx="5225" cy="1187"/>
          </a:xfrm>
        </p:grpSpPr>
        <p:sp>
          <p:nvSpPr>
            <p:cNvPr id="30" name="椭圆 29"/>
            <p:cNvSpPr/>
            <p:nvPr/>
          </p:nvSpPr>
          <p:spPr>
            <a:xfrm>
              <a:off x="5339" y="1565"/>
              <a:ext cx="4445" cy="1187"/>
            </a:xfrm>
            <a:prstGeom prst="ellipse">
              <a:avLst/>
            </a:prstGeom>
            <a:solidFill>
              <a:schemeClr val="accent5">
                <a:lumMod val="90000"/>
              </a:schemeClr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zh-CN" altLang="en-US" noProof="1">
                <a:solidFill>
                  <a:schemeClr val="bg1"/>
                </a:solidFill>
              </a:endParaRPr>
            </a:p>
          </p:txBody>
        </p:sp>
        <p:sp>
          <p:nvSpPr>
            <p:cNvPr id="31" name="文本框 2"/>
            <p:cNvSpPr txBox="1">
              <a:spLocks noChangeArrowheads="1"/>
            </p:cNvSpPr>
            <p:nvPr/>
          </p:nvSpPr>
          <p:spPr bwMode="auto">
            <a:xfrm>
              <a:off x="5470" y="1767"/>
              <a:ext cx="5094" cy="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100" dirty="0">
                  <a:solidFill>
                    <a:schemeClr val="bg1"/>
                  </a:solidFill>
                  <a:latin typeface="黑体" panose="02010609060101010101" pitchFamily="2" charset="-122"/>
                  <a:ea typeface="黑体" panose="02010609060101010101" pitchFamily="2" charset="-122"/>
                  <a:sym typeface="Arial" panose="020B0604020202020204" pitchFamily="34" charset="0"/>
                </a:rPr>
                <a:t>任意写一个两位数</a:t>
              </a:r>
            </a:p>
          </p:txBody>
        </p:sp>
      </p:grpSp>
      <p:grpSp>
        <p:nvGrpSpPr>
          <p:cNvPr id="32" name="组合 14"/>
          <p:cNvGrpSpPr/>
          <p:nvPr/>
        </p:nvGrpSpPr>
        <p:grpSpPr bwMode="auto">
          <a:xfrm>
            <a:off x="1099064" y="1677132"/>
            <a:ext cx="2884884" cy="1403747"/>
            <a:chOff x="5347" y="2825"/>
            <a:chExt cx="4446" cy="2949"/>
          </a:xfrm>
        </p:grpSpPr>
        <p:grpSp>
          <p:nvGrpSpPr>
            <p:cNvPr id="33" name="组合 10"/>
            <p:cNvGrpSpPr/>
            <p:nvPr/>
          </p:nvGrpSpPr>
          <p:grpSpPr bwMode="auto">
            <a:xfrm>
              <a:off x="5347" y="3393"/>
              <a:ext cx="4446" cy="2381"/>
              <a:chOff x="5347" y="3732"/>
              <a:chExt cx="4446" cy="2381"/>
            </a:xfrm>
          </p:grpSpPr>
          <p:sp>
            <p:nvSpPr>
              <p:cNvPr id="35" name="椭圆 34"/>
              <p:cNvSpPr/>
              <p:nvPr/>
            </p:nvSpPr>
            <p:spPr>
              <a:xfrm>
                <a:off x="5347" y="3732"/>
                <a:ext cx="4446" cy="2381"/>
              </a:xfrm>
              <a:prstGeom prst="ellipse">
                <a:avLst/>
              </a:prstGeom>
              <a:solidFill>
                <a:schemeClr val="accent5">
                  <a:lumMod val="90000"/>
                </a:schemeClr>
              </a:solidFill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noProof="1">
                  <a:solidFill>
                    <a:schemeClr val="bg1"/>
                  </a:solidFill>
                </a:endParaRPr>
              </a:p>
            </p:txBody>
          </p:sp>
          <p:sp>
            <p:nvSpPr>
              <p:cNvPr id="36" name="文本框 3"/>
              <p:cNvSpPr txBox="1">
                <a:spLocks noChangeArrowheads="1"/>
              </p:cNvSpPr>
              <p:nvPr/>
            </p:nvSpPr>
            <p:spPr bwMode="auto">
              <a:xfrm>
                <a:off x="5814" y="3826"/>
                <a:ext cx="3561" cy="2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r>
                  <a:rPr lang="zh-CN" altLang="en-US" sz="2100" dirty="0">
                    <a:solidFill>
                      <a:schemeClr val="bg1"/>
                    </a:solidFill>
                    <a:latin typeface="黑体" panose="02010609060101010101" pitchFamily="2" charset="-122"/>
                    <a:ea typeface="黑体" panose="02010609060101010101" pitchFamily="2" charset="-122"/>
                    <a:sym typeface="Arial" panose="020B0604020202020204" pitchFamily="34" charset="0"/>
                  </a:rPr>
                  <a:t>交换它的十位</a:t>
                </a:r>
              </a:p>
              <a:p>
                <a:pPr algn="ctr"/>
                <a:r>
                  <a:rPr lang="zh-CN" altLang="en-US" sz="2100" dirty="0">
                    <a:solidFill>
                      <a:schemeClr val="bg1"/>
                    </a:solidFill>
                    <a:latin typeface="黑体" panose="02010609060101010101" pitchFamily="2" charset="-122"/>
                    <a:ea typeface="黑体" panose="02010609060101010101" pitchFamily="2" charset="-122"/>
                    <a:sym typeface="Arial" panose="020B0604020202020204" pitchFamily="34" charset="0"/>
                  </a:rPr>
                  <a:t>数字与个位数字，又得到一个数</a:t>
                </a:r>
              </a:p>
            </p:txBody>
          </p:sp>
        </p:grpSp>
        <p:cxnSp>
          <p:nvCxnSpPr>
            <p:cNvPr id="34" name="直接箭头连接符 12"/>
            <p:cNvCxnSpPr>
              <a:cxnSpLocks noChangeShapeType="1"/>
            </p:cNvCxnSpPr>
            <p:nvPr/>
          </p:nvCxnSpPr>
          <p:spPr bwMode="auto">
            <a:xfrm flipH="1">
              <a:off x="7571" y="2825"/>
              <a:ext cx="228" cy="52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7" name="组合 16"/>
          <p:cNvGrpSpPr/>
          <p:nvPr/>
        </p:nvGrpSpPr>
        <p:grpSpPr bwMode="auto">
          <a:xfrm>
            <a:off x="1555074" y="3080880"/>
            <a:ext cx="2116931" cy="681057"/>
            <a:chOff x="5339" y="5841"/>
            <a:chExt cx="4446" cy="1429"/>
          </a:xfrm>
        </p:grpSpPr>
        <p:grpSp>
          <p:nvGrpSpPr>
            <p:cNvPr id="38" name="组合 9"/>
            <p:cNvGrpSpPr/>
            <p:nvPr/>
          </p:nvGrpSpPr>
          <p:grpSpPr bwMode="auto">
            <a:xfrm>
              <a:off x="5339" y="6381"/>
              <a:ext cx="4446" cy="889"/>
              <a:chOff x="5339" y="6664"/>
              <a:chExt cx="4446" cy="889"/>
            </a:xfrm>
          </p:grpSpPr>
          <p:sp>
            <p:nvSpPr>
              <p:cNvPr id="40" name="椭圆 39"/>
              <p:cNvSpPr/>
              <p:nvPr/>
            </p:nvSpPr>
            <p:spPr>
              <a:xfrm>
                <a:off x="5339" y="6664"/>
                <a:ext cx="4446" cy="832"/>
              </a:xfrm>
              <a:prstGeom prst="ellipse">
                <a:avLst/>
              </a:prstGeom>
              <a:solidFill>
                <a:schemeClr val="accent5">
                  <a:lumMod val="90000"/>
                </a:schemeClr>
              </a:solidFill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 noProof="1">
                  <a:solidFill>
                    <a:schemeClr val="bg1"/>
                  </a:solidFill>
                </a:endParaRPr>
              </a:p>
            </p:txBody>
          </p:sp>
          <p:sp>
            <p:nvSpPr>
              <p:cNvPr id="41" name="文本框 4"/>
              <p:cNvSpPr txBox="1">
                <a:spLocks noChangeArrowheads="1"/>
              </p:cNvSpPr>
              <p:nvPr/>
            </p:nvSpPr>
            <p:spPr bwMode="auto">
              <a:xfrm>
                <a:off x="6226" y="6681"/>
                <a:ext cx="3216" cy="8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zh-CN" altLang="en-US" sz="2100" dirty="0">
                    <a:solidFill>
                      <a:schemeClr val="bg1"/>
                    </a:solidFill>
                    <a:latin typeface="黑体" panose="02010609060101010101" pitchFamily="2" charset="-122"/>
                    <a:ea typeface="黑体" panose="02010609060101010101" pitchFamily="2" charset="-122"/>
                  </a:rPr>
                  <a:t>两个数相加</a:t>
                </a:r>
              </a:p>
            </p:txBody>
          </p:sp>
        </p:grpSp>
        <p:cxnSp>
          <p:nvCxnSpPr>
            <p:cNvPr id="39" name="直接箭头连接符 13"/>
            <p:cNvCxnSpPr>
              <a:cxnSpLocks noChangeShapeType="1"/>
            </p:cNvCxnSpPr>
            <p:nvPr/>
          </p:nvCxnSpPr>
          <p:spPr bwMode="auto">
            <a:xfrm flipH="1">
              <a:off x="7299" y="5841"/>
              <a:ext cx="342" cy="52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3" name="文本框 17"/>
          <p:cNvSpPr txBox="1">
            <a:spLocks noChangeArrowheads="1"/>
          </p:cNvSpPr>
          <p:nvPr/>
        </p:nvSpPr>
        <p:spPr bwMode="auto">
          <a:xfrm>
            <a:off x="712169" y="3842631"/>
            <a:ext cx="3000551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重复几次看看，发现</a:t>
            </a:r>
            <a:endParaRPr lang="en-US" altLang="zh-CN" sz="21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这些和有什么规律？</a:t>
            </a:r>
          </a:p>
        </p:txBody>
      </p:sp>
      <p:sp>
        <p:nvSpPr>
          <p:cNvPr id="47" name="文本框 28677"/>
          <p:cNvSpPr txBox="1">
            <a:spLocks noChangeArrowheads="1"/>
          </p:cNvSpPr>
          <p:nvPr/>
        </p:nvSpPr>
        <p:spPr bwMode="auto">
          <a:xfrm>
            <a:off x="4054365" y="496240"/>
            <a:ext cx="4412456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1800" dirty="0">
                <a:latin typeface="Times New Roman" panose="02020603050405020304" pitchFamily="18" charset="0"/>
                <a:ea typeface="黑体" panose="02010609060101010101" pitchFamily="2" charset="-122"/>
              </a:rPr>
              <a:t>        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如果用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，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分别表示一个两位数的十位数字和个位数字，那么这个两位数可以表示为：</a:t>
            </a:r>
            <a:r>
              <a:rPr lang="zh-CN" altLang="en-US" sz="2100" u="sng" dirty="0">
                <a:latin typeface="黑体" panose="02010609060101010101" pitchFamily="2" charset="-122"/>
                <a:ea typeface="黑体" panose="02010609060101010101" pitchFamily="2" charset="-122"/>
              </a:rPr>
              <a:t>       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交换这个两位数的十位数字和个位数字，得到的数是：</a:t>
            </a:r>
            <a:r>
              <a:rPr lang="zh-CN" altLang="en-US" sz="2100" u="sng" dirty="0"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       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将这两个数相加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pitchFamily="2" charset="2"/>
              </a:rPr>
              <a:t>.</a:t>
            </a:r>
            <a:endParaRPr lang="zh-CN" altLang="en-US" sz="2100" dirty="0">
              <a:latin typeface="黑体" panose="02010609060101010101" pitchFamily="2" charset="-122"/>
              <a:ea typeface="黑体" panose="02010609060101010101" pitchFamily="2" charset="-122"/>
              <a:sym typeface="Wingdings" panose="05000000000000000000" pitchFamily="2" charset="2"/>
            </a:endParaRPr>
          </a:p>
        </p:txBody>
      </p:sp>
      <p:sp>
        <p:nvSpPr>
          <p:cNvPr id="48" name="文本框 2"/>
          <p:cNvSpPr txBox="1">
            <a:spLocks noChangeArrowheads="1"/>
          </p:cNvSpPr>
          <p:nvPr/>
        </p:nvSpPr>
        <p:spPr bwMode="auto">
          <a:xfrm>
            <a:off x="6327268" y="1573310"/>
            <a:ext cx="812006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10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a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+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b</a:t>
            </a:r>
          </a:p>
        </p:txBody>
      </p:sp>
      <p:sp>
        <p:nvSpPr>
          <p:cNvPr id="49" name="文本框 3"/>
          <p:cNvSpPr txBox="1">
            <a:spLocks noChangeArrowheads="1"/>
          </p:cNvSpPr>
          <p:nvPr/>
        </p:nvSpPr>
        <p:spPr bwMode="auto">
          <a:xfrm>
            <a:off x="5201277" y="2550085"/>
            <a:ext cx="812006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10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b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+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a</a:t>
            </a:r>
          </a:p>
        </p:txBody>
      </p:sp>
      <p:sp>
        <p:nvSpPr>
          <p:cNvPr id="52" name="文本框 28679"/>
          <p:cNvSpPr txBox="1">
            <a:spLocks noChangeArrowheads="1"/>
          </p:cNvSpPr>
          <p:nvPr/>
        </p:nvSpPr>
        <p:spPr bwMode="auto">
          <a:xfrm>
            <a:off x="5943641" y="4379818"/>
            <a:ext cx="735806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1800" dirty="0">
                <a:solidFill>
                  <a:srgbClr val="0070C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结论：</a:t>
            </a:r>
          </a:p>
        </p:txBody>
      </p:sp>
      <p:sp>
        <p:nvSpPr>
          <p:cNvPr id="53" name="文本框 8"/>
          <p:cNvSpPr txBox="1"/>
          <p:nvPr/>
        </p:nvSpPr>
        <p:spPr>
          <a:xfrm>
            <a:off x="6863551" y="4307321"/>
            <a:ext cx="1554956" cy="622459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  <a:buClr>
                <a:srgbClr val="000000"/>
              </a:buClr>
              <a:defRPr/>
            </a:pPr>
            <a:r>
              <a:rPr lang="zh-CN" altLang="en-US" sz="1800" noProof="1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这些和都是</a:t>
            </a:r>
            <a:r>
              <a:rPr lang="en-US" altLang="zh-CN" sz="1800" noProof="1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11</a:t>
            </a:r>
            <a:r>
              <a:rPr lang="zh-CN" altLang="en-US" sz="1800" noProof="1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的倍数</a:t>
            </a:r>
            <a:r>
              <a:rPr lang="en-US" altLang="zh-CN" sz="1800" noProof="1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.</a:t>
            </a:r>
          </a:p>
        </p:txBody>
      </p:sp>
      <p:sp>
        <p:nvSpPr>
          <p:cNvPr id="27" name="文本框 2"/>
          <p:cNvSpPr txBox="1">
            <a:spLocks noChangeArrowheads="1"/>
          </p:cNvSpPr>
          <p:nvPr/>
        </p:nvSpPr>
        <p:spPr bwMode="auto">
          <a:xfrm>
            <a:off x="4786451" y="3111899"/>
            <a:ext cx="3050188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（</a:t>
            </a:r>
            <a:r>
              <a:rPr lang="en-US" altLang="zh-CN" sz="1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10</a:t>
            </a:r>
            <a:r>
              <a:rPr lang="en-US" altLang="zh-CN" sz="18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a</a:t>
            </a:r>
            <a:r>
              <a:rPr lang="en-US" altLang="zh-CN" sz="1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+</a:t>
            </a:r>
            <a:r>
              <a:rPr lang="en-US" altLang="zh-CN" sz="18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b</a:t>
            </a:r>
            <a:r>
              <a:rPr lang="zh-CN" altLang="en-US" sz="18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）</a:t>
            </a:r>
            <a:r>
              <a:rPr lang="en-US" altLang="zh-CN" sz="18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+</a:t>
            </a:r>
            <a:r>
              <a:rPr lang="zh-CN" altLang="en-US" sz="18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（</a:t>
            </a:r>
            <a:r>
              <a:rPr lang="en-US" altLang="zh-CN" sz="1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10</a:t>
            </a:r>
            <a:r>
              <a:rPr lang="en-US" altLang="zh-CN" sz="18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b</a:t>
            </a:r>
            <a:r>
              <a:rPr lang="en-US" altLang="zh-CN" sz="1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+</a:t>
            </a:r>
            <a:r>
              <a:rPr lang="en-US" altLang="zh-CN" sz="18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a</a:t>
            </a:r>
            <a:r>
              <a:rPr lang="zh-CN" altLang="en-US" sz="18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）</a:t>
            </a:r>
            <a:endParaRPr lang="en-US" altLang="zh-CN" sz="1800" dirty="0">
              <a:solidFill>
                <a:srgbClr val="C00000"/>
              </a:solidFill>
              <a:latin typeface="Times New Roman" panose="02020603050405020304" pitchFamily="18" charset="0"/>
              <a:ea typeface="黑体" panose="02010609060101010101" pitchFamily="2" charset="-122"/>
              <a:sym typeface="Arial" panose="020B0604020202020204" pitchFamily="34" charset="0"/>
            </a:endParaRPr>
          </a:p>
          <a:p>
            <a:r>
              <a:rPr lang="en-US" altLang="zh-CN" sz="18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=</a:t>
            </a:r>
            <a:r>
              <a:rPr lang="zh-CN" altLang="en-US" sz="1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 </a:t>
            </a:r>
            <a:r>
              <a:rPr lang="en-US" altLang="zh-CN" sz="1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10</a:t>
            </a:r>
            <a:r>
              <a:rPr lang="en-US" altLang="zh-CN" sz="18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a</a:t>
            </a:r>
            <a:r>
              <a:rPr lang="en-US" altLang="zh-CN" sz="1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+</a:t>
            </a:r>
            <a:r>
              <a:rPr lang="en-US" altLang="zh-CN" sz="18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b</a:t>
            </a:r>
            <a:r>
              <a:rPr lang="en-US" altLang="zh-CN" sz="18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+</a:t>
            </a:r>
            <a:r>
              <a:rPr lang="en-US" altLang="zh-CN" sz="1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10</a:t>
            </a:r>
            <a:r>
              <a:rPr lang="en-US" altLang="zh-CN" sz="18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b</a:t>
            </a:r>
            <a:r>
              <a:rPr lang="en-US" altLang="zh-CN" sz="1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+</a:t>
            </a:r>
            <a:r>
              <a:rPr lang="en-US" altLang="zh-CN" sz="18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a</a:t>
            </a:r>
          </a:p>
          <a:p>
            <a:r>
              <a:rPr lang="en-US" altLang="zh-CN" sz="18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=  </a:t>
            </a:r>
            <a:r>
              <a:rPr lang="en-US" altLang="zh-CN" sz="1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10</a:t>
            </a:r>
            <a:r>
              <a:rPr lang="en-US" altLang="zh-CN" sz="18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a+a+b+</a:t>
            </a:r>
            <a:r>
              <a:rPr lang="en-US" altLang="zh-CN" sz="18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10</a:t>
            </a:r>
            <a:r>
              <a:rPr lang="en-US" altLang="zh-CN" sz="18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b</a:t>
            </a:r>
          </a:p>
          <a:p>
            <a:r>
              <a:rPr lang="en-US" altLang="zh-CN" sz="18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=  </a:t>
            </a:r>
            <a:r>
              <a:rPr lang="en-US" altLang="zh-CN" sz="18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11</a:t>
            </a:r>
            <a:r>
              <a:rPr lang="en-US" altLang="zh-CN" sz="18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a+</a:t>
            </a:r>
            <a:r>
              <a:rPr lang="en-US" altLang="zh-CN" sz="18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11</a:t>
            </a:r>
            <a:r>
              <a:rPr lang="en-US" altLang="zh-CN" sz="18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b=</a:t>
            </a:r>
            <a:r>
              <a:rPr lang="en-US" altLang="zh-CN" sz="18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11</a:t>
            </a:r>
            <a:r>
              <a:rPr lang="zh-CN" altLang="en-US" sz="18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（</a:t>
            </a:r>
            <a:r>
              <a:rPr lang="en-US" altLang="zh-CN" sz="1800" i="1" dirty="0" err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a+b</a:t>
            </a:r>
            <a:r>
              <a:rPr lang="zh-CN" altLang="en-US" sz="18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）</a:t>
            </a:r>
          </a:p>
        </p:txBody>
      </p:sp>
    </p:spTree>
    <p:custDataLst>
      <p:tags r:id="rId2"/>
    </p:custData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7" grpId="0"/>
      <p:bldP spid="48" grpId="0"/>
      <p:bldP spid="49" grpId="0"/>
      <p:bldP spid="52" grpId="0"/>
      <p:bldP spid="53" grpId="0" bldLvl="0" animBg="1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/>
        </p:nvGrpSpPr>
        <p:grpSpPr>
          <a:xfrm>
            <a:off x="542565" y="229496"/>
            <a:ext cx="2316458" cy="647224"/>
            <a:chOff x="3327445" y="196489"/>
            <a:chExt cx="3088610" cy="1003300"/>
          </a:xfrm>
        </p:grpSpPr>
        <p:pic>
          <p:nvPicPr>
            <p:cNvPr id="24" name="图片 23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25" name="组合 24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26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知识讲解</a:t>
                </a:r>
              </a:p>
            </p:txBody>
          </p:sp>
          <p:cxnSp>
            <p:nvCxnSpPr>
              <p:cNvPr id="27" name="直接连接符 26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2545888" y="2442719"/>
            <a:ext cx="13854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en-US" altLang="zh-CN" sz="2100" i="1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9209" y="1219882"/>
            <a:ext cx="1728816" cy="438581"/>
          </a:xfrm>
          <a:prstGeom prst="rect">
            <a:avLst/>
          </a:prstGeom>
          <a:solidFill>
            <a:schemeClr val="accent3"/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400" b="1" dirty="0"/>
              <a:t>整式的加减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2528653" y="2905222"/>
            <a:ext cx="138113" cy="434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endParaRPr lang="zh-CN" altLang="zh-CN" sz="2400" b="1"/>
          </a:p>
        </p:txBody>
      </p:sp>
      <p:sp>
        <p:nvSpPr>
          <p:cNvPr id="2" name="TextBox 1"/>
          <p:cNvSpPr txBox="1"/>
          <p:nvPr/>
        </p:nvSpPr>
        <p:spPr>
          <a:xfrm>
            <a:off x="2922652" y="1174139"/>
            <a:ext cx="5227204" cy="7610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zh-CN" altLang="en-US" sz="1500" dirty="0"/>
              <a:t>一般地，几个整式相加减，如果有括号就先</a:t>
            </a:r>
            <a:r>
              <a:rPr lang="zh-CN" altLang="en-US" sz="1500" dirty="0">
                <a:solidFill>
                  <a:srgbClr val="C00000"/>
                </a:solidFill>
              </a:rPr>
              <a:t>去括号</a:t>
            </a:r>
            <a:r>
              <a:rPr lang="zh-CN" altLang="en-US" sz="1500" dirty="0"/>
              <a:t>，然后再</a:t>
            </a:r>
            <a:r>
              <a:rPr lang="zh-CN" altLang="en-US" sz="1500" dirty="0">
                <a:solidFill>
                  <a:srgbClr val="C00000"/>
                </a:solidFill>
              </a:rPr>
              <a:t>合并同类项</a:t>
            </a:r>
            <a:r>
              <a:rPr lang="en-US" altLang="zh-CN" sz="1500" dirty="0"/>
              <a:t>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50388" y="1893284"/>
            <a:ext cx="6642497" cy="66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indent="6223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zh-CN" sz="15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例</a:t>
            </a:r>
            <a:r>
              <a:rPr lang="en-US" altLang="zh-CN" sz="15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1</a:t>
            </a:r>
            <a:r>
              <a:rPr lang="zh-CN" altLang="zh-CN" sz="1500" dirty="0">
                <a:solidFill>
                  <a:srgbClr val="0070C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　</a:t>
            </a:r>
            <a:r>
              <a:rPr lang="zh-CN" altLang="zh-CN" sz="15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已知</a:t>
            </a:r>
            <a:r>
              <a:rPr lang="en-US" altLang="zh-CN" sz="15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zh-CN" altLang="en-US" sz="15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＝</a:t>
            </a:r>
            <a:r>
              <a:rPr lang="en-US" altLang="zh-CN" sz="15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15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  <a:r>
              <a:rPr lang="zh-CN" altLang="en-US" sz="15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＋</a:t>
            </a:r>
            <a:r>
              <a:rPr lang="en-US" altLang="zh-CN" sz="15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15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y</a:t>
            </a:r>
            <a:r>
              <a:rPr lang="en-US" altLang="zh-CN" sz="15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  <a:r>
              <a:rPr lang="zh-CN" altLang="en-US" sz="15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－</a:t>
            </a:r>
            <a:r>
              <a:rPr lang="en-US" altLang="zh-CN" sz="15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xy</a:t>
            </a:r>
            <a:r>
              <a:rPr lang="en-US" altLang="zh-CN" sz="15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15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，</a:t>
            </a:r>
            <a:r>
              <a:rPr lang="en-US" altLang="zh-CN" sz="15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zh-CN" altLang="en-US" sz="15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＝－</a:t>
            </a:r>
            <a:r>
              <a:rPr lang="en-US" altLang="zh-CN" sz="15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y</a:t>
            </a:r>
            <a:r>
              <a:rPr lang="en-US" altLang="zh-CN" sz="1500" b="1" i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  <a:r>
              <a:rPr lang="zh-CN" altLang="en-US" sz="15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＋</a:t>
            </a:r>
            <a:r>
              <a:rPr lang="en-US" altLang="zh-CN" sz="15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15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  <a:r>
              <a:rPr lang="zh-CN" altLang="en-US" sz="15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＋</a:t>
            </a:r>
            <a:r>
              <a:rPr lang="en-US" altLang="zh-CN" sz="15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15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xy</a:t>
            </a:r>
            <a:r>
              <a:rPr lang="en-US" altLang="zh-CN" sz="15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15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，</a:t>
            </a:r>
          </a:p>
          <a:p>
            <a:pPr algn="just">
              <a:lnSpc>
                <a:spcPct val="130000"/>
              </a:lnSpc>
            </a:pPr>
            <a:r>
              <a:rPr lang="zh-CN" altLang="en-US" sz="15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求：</a:t>
            </a:r>
            <a:r>
              <a:rPr lang="en-US" altLang="zh-CN" sz="15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(1)</a:t>
            </a:r>
            <a:r>
              <a:rPr lang="en-US" altLang="zh-CN" sz="15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zh-CN" altLang="en-US" sz="15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＋</a:t>
            </a:r>
            <a:r>
              <a:rPr lang="en-US" altLang="zh-CN" sz="15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zh-CN" altLang="en-US" sz="15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；</a:t>
            </a:r>
            <a:r>
              <a:rPr lang="en-US" altLang="zh-CN" sz="15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(2)2</a:t>
            </a:r>
            <a:r>
              <a:rPr lang="en-US" altLang="zh-CN" sz="15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zh-CN" altLang="en-US" sz="15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－</a:t>
            </a:r>
            <a:r>
              <a:rPr lang="en-US" altLang="zh-CN" sz="15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1500" b="1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en-US" altLang="zh-CN" sz="15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.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558139" y="2908624"/>
            <a:ext cx="6426994" cy="1730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indent="6223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15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解：</a:t>
            </a:r>
            <a:r>
              <a:rPr lang="en-US" altLang="zh-CN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(1)</a:t>
            </a:r>
            <a:r>
              <a:rPr lang="en-US" altLang="zh-CN" sz="1500" i="1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A</a:t>
            </a:r>
            <a:r>
              <a:rPr lang="zh-CN" altLang="en-US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＋</a:t>
            </a:r>
            <a:r>
              <a:rPr lang="en-US" altLang="zh-CN" sz="1500" i="1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B</a:t>
            </a:r>
            <a:r>
              <a:rPr lang="zh-CN" altLang="en-US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＝</a:t>
            </a:r>
            <a:r>
              <a:rPr lang="en-US" altLang="zh-CN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(</a:t>
            </a:r>
            <a:r>
              <a:rPr lang="en-US" altLang="zh-CN" sz="1500" i="1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x</a:t>
            </a:r>
            <a:r>
              <a:rPr lang="en-US" altLang="zh-CN" sz="15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3</a:t>
            </a:r>
            <a:r>
              <a:rPr lang="zh-CN" altLang="en-US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＋</a:t>
            </a:r>
            <a:r>
              <a:rPr lang="en-US" altLang="zh-CN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2</a:t>
            </a:r>
            <a:r>
              <a:rPr lang="en-US" altLang="zh-CN" sz="1500" i="1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y</a:t>
            </a:r>
            <a:r>
              <a:rPr lang="en-US" altLang="zh-CN" sz="15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3</a:t>
            </a:r>
            <a:r>
              <a:rPr lang="zh-CN" altLang="en-US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－</a:t>
            </a:r>
            <a:r>
              <a:rPr lang="en-US" altLang="zh-CN" sz="1500" i="1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xy</a:t>
            </a:r>
            <a:r>
              <a:rPr lang="en-US" altLang="zh-CN" sz="15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2</a:t>
            </a:r>
            <a:r>
              <a:rPr lang="en-US" altLang="zh-CN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)</a:t>
            </a:r>
            <a:r>
              <a:rPr lang="zh-CN" altLang="en-US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＋</a:t>
            </a:r>
            <a:r>
              <a:rPr lang="en-US" altLang="zh-CN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(</a:t>
            </a:r>
            <a:r>
              <a:rPr lang="zh-CN" altLang="en-US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－</a:t>
            </a:r>
            <a:r>
              <a:rPr lang="en-US" altLang="zh-CN" sz="1500" i="1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y</a:t>
            </a:r>
            <a:r>
              <a:rPr lang="en-US" altLang="zh-CN" sz="15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3</a:t>
            </a:r>
            <a:r>
              <a:rPr lang="zh-CN" altLang="en-US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＋</a:t>
            </a:r>
            <a:r>
              <a:rPr lang="en-US" altLang="zh-CN" sz="1500" i="1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x</a:t>
            </a:r>
            <a:r>
              <a:rPr lang="en-US" altLang="zh-CN" sz="15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3</a:t>
            </a:r>
            <a:r>
              <a:rPr lang="zh-CN" altLang="en-US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＋</a:t>
            </a:r>
            <a:r>
              <a:rPr lang="en-US" altLang="zh-CN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2</a:t>
            </a:r>
            <a:r>
              <a:rPr lang="en-US" altLang="zh-CN" sz="1500" i="1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xy</a:t>
            </a:r>
            <a:r>
              <a:rPr lang="en-US" altLang="zh-CN" sz="15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2</a:t>
            </a:r>
            <a:r>
              <a:rPr lang="en-US" altLang="zh-CN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)</a:t>
            </a:r>
          </a:p>
          <a:p>
            <a:pPr algn="just">
              <a:lnSpc>
                <a:spcPct val="120000"/>
              </a:lnSpc>
            </a:pPr>
            <a:r>
              <a:rPr lang="zh-CN" altLang="en-US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                      ＝</a:t>
            </a:r>
            <a:r>
              <a:rPr lang="en-US" altLang="zh-CN" sz="1500" i="1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x</a:t>
            </a:r>
            <a:r>
              <a:rPr lang="en-US" altLang="zh-CN" sz="15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3</a:t>
            </a:r>
            <a:r>
              <a:rPr lang="zh-CN" altLang="en-US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＋</a:t>
            </a:r>
            <a:r>
              <a:rPr lang="en-US" altLang="zh-CN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2</a:t>
            </a:r>
            <a:r>
              <a:rPr lang="en-US" altLang="zh-CN" sz="1500" i="1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y</a:t>
            </a:r>
            <a:r>
              <a:rPr lang="en-US" altLang="zh-CN" sz="15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3</a:t>
            </a:r>
            <a:r>
              <a:rPr lang="zh-CN" altLang="en-US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－</a:t>
            </a:r>
            <a:r>
              <a:rPr lang="en-US" altLang="zh-CN" sz="1500" i="1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xy</a:t>
            </a:r>
            <a:r>
              <a:rPr lang="en-US" altLang="zh-CN" sz="15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2</a:t>
            </a:r>
            <a:r>
              <a:rPr lang="zh-CN" altLang="en-US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－</a:t>
            </a:r>
            <a:r>
              <a:rPr lang="en-US" altLang="zh-CN" sz="1500" i="1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y</a:t>
            </a:r>
            <a:r>
              <a:rPr lang="en-US" altLang="zh-CN" sz="15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3</a:t>
            </a:r>
            <a:r>
              <a:rPr lang="zh-CN" altLang="en-US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＋</a:t>
            </a:r>
            <a:r>
              <a:rPr lang="en-US" altLang="zh-CN" sz="1500" i="1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x</a:t>
            </a:r>
            <a:r>
              <a:rPr lang="en-US" altLang="zh-CN" sz="15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3</a:t>
            </a:r>
            <a:r>
              <a:rPr lang="zh-CN" altLang="en-US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＋</a:t>
            </a:r>
            <a:r>
              <a:rPr lang="en-US" altLang="zh-CN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2</a:t>
            </a:r>
            <a:r>
              <a:rPr lang="en-US" altLang="zh-CN" sz="1500" i="1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xy</a:t>
            </a:r>
            <a:r>
              <a:rPr lang="en-US" altLang="zh-CN" sz="15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2</a:t>
            </a:r>
          </a:p>
          <a:p>
            <a:pPr algn="just">
              <a:lnSpc>
                <a:spcPct val="120000"/>
              </a:lnSpc>
            </a:pPr>
            <a:r>
              <a:rPr lang="zh-CN" altLang="en-US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                      ＝</a:t>
            </a:r>
            <a:r>
              <a:rPr lang="en-US" altLang="zh-CN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2</a:t>
            </a:r>
            <a:r>
              <a:rPr lang="en-US" altLang="zh-CN" sz="1500" i="1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x</a:t>
            </a:r>
            <a:r>
              <a:rPr lang="en-US" altLang="zh-CN" sz="15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3</a:t>
            </a:r>
            <a:r>
              <a:rPr lang="zh-CN" altLang="en-US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＋</a:t>
            </a:r>
            <a:r>
              <a:rPr lang="en-US" altLang="zh-CN" sz="1500" i="1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y</a:t>
            </a:r>
            <a:r>
              <a:rPr lang="en-US" altLang="zh-CN" sz="15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3</a:t>
            </a:r>
            <a:r>
              <a:rPr lang="zh-CN" altLang="en-US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＋</a:t>
            </a:r>
            <a:r>
              <a:rPr lang="en-US" altLang="zh-CN" sz="1500" i="1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xy</a:t>
            </a:r>
            <a:r>
              <a:rPr lang="en-US" altLang="zh-CN" sz="15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2</a:t>
            </a:r>
            <a:r>
              <a:rPr lang="en-US" altLang="zh-CN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.</a:t>
            </a:r>
          </a:p>
          <a:p>
            <a:pPr algn="just">
              <a:lnSpc>
                <a:spcPct val="120000"/>
              </a:lnSpc>
            </a:pPr>
            <a:r>
              <a:rPr lang="en-US" altLang="zh-CN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(2)2</a:t>
            </a:r>
            <a:r>
              <a:rPr lang="en-US" altLang="zh-CN" sz="1500" i="1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B</a:t>
            </a:r>
            <a:r>
              <a:rPr lang="zh-CN" altLang="en-US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－</a:t>
            </a:r>
            <a:r>
              <a:rPr lang="en-US" altLang="zh-CN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2</a:t>
            </a:r>
            <a:r>
              <a:rPr lang="en-US" altLang="zh-CN" sz="1500" i="1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A</a:t>
            </a:r>
            <a:r>
              <a:rPr lang="zh-CN" altLang="en-US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＝</a:t>
            </a:r>
            <a:r>
              <a:rPr lang="en-US" altLang="zh-CN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2(</a:t>
            </a:r>
            <a:r>
              <a:rPr lang="zh-CN" altLang="en-US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－</a:t>
            </a:r>
            <a:r>
              <a:rPr lang="en-US" altLang="zh-CN" sz="1500" i="1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y</a:t>
            </a:r>
            <a:r>
              <a:rPr lang="en-US" altLang="zh-CN" sz="15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3</a:t>
            </a:r>
            <a:r>
              <a:rPr lang="zh-CN" altLang="en-US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＋</a:t>
            </a:r>
            <a:r>
              <a:rPr lang="en-US" altLang="zh-CN" sz="1500" i="1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x</a:t>
            </a:r>
            <a:r>
              <a:rPr lang="en-US" altLang="zh-CN" sz="15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3</a:t>
            </a:r>
            <a:r>
              <a:rPr lang="zh-CN" altLang="en-US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＋</a:t>
            </a:r>
            <a:r>
              <a:rPr lang="en-US" altLang="zh-CN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2</a:t>
            </a:r>
            <a:r>
              <a:rPr lang="en-US" altLang="zh-CN" sz="1500" i="1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xy</a:t>
            </a:r>
            <a:r>
              <a:rPr lang="en-US" altLang="zh-CN" sz="15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2</a:t>
            </a:r>
            <a:r>
              <a:rPr lang="en-US" altLang="zh-CN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)</a:t>
            </a:r>
            <a:r>
              <a:rPr lang="zh-CN" altLang="en-US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－</a:t>
            </a:r>
            <a:r>
              <a:rPr lang="en-US" altLang="zh-CN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2(</a:t>
            </a:r>
            <a:r>
              <a:rPr lang="en-US" altLang="zh-CN" sz="1500" i="1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x</a:t>
            </a:r>
            <a:r>
              <a:rPr lang="en-US" altLang="zh-CN" sz="15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3</a:t>
            </a:r>
            <a:r>
              <a:rPr lang="zh-CN" altLang="en-US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＋</a:t>
            </a:r>
            <a:r>
              <a:rPr lang="en-US" altLang="zh-CN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2</a:t>
            </a:r>
            <a:r>
              <a:rPr lang="en-US" altLang="zh-CN" sz="1500" i="1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y</a:t>
            </a:r>
            <a:r>
              <a:rPr lang="en-US" altLang="zh-CN" sz="15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3</a:t>
            </a:r>
            <a:r>
              <a:rPr lang="zh-CN" altLang="en-US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－</a:t>
            </a:r>
            <a:r>
              <a:rPr lang="en-US" altLang="zh-CN" sz="1500" i="1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xy</a:t>
            </a:r>
            <a:r>
              <a:rPr lang="en-US" altLang="zh-CN" sz="15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2</a:t>
            </a:r>
            <a:r>
              <a:rPr lang="en-US" altLang="zh-CN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)</a:t>
            </a:r>
          </a:p>
          <a:p>
            <a:pPr algn="just">
              <a:lnSpc>
                <a:spcPct val="120000"/>
              </a:lnSpc>
            </a:pPr>
            <a:r>
              <a:rPr lang="zh-CN" altLang="es-ES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                  ＝－</a:t>
            </a:r>
            <a:r>
              <a:rPr lang="es-ES" altLang="zh-CN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2</a:t>
            </a:r>
            <a:r>
              <a:rPr lang="es-ES" altLang="zh-CN" sz="1500" i="1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y</a:t>
            </a:r>
            <a:r>
              <a:rPr lang="es-ES" altLang="zh-CN" sz="15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3</a:t>
            </a:r>
            <a:r>
              <a:rPr lang="zh-CN" altLang="es-ES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＋</a:t>
            </a:r>
            <a:r>
              <a:rPr lang="es-ES" altLang="zh-CN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2</a:t>
            </a:r>
            <a:r>
              <a:rPr lang="es-ES" altLang="zh-CN" sz="1500" i="1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x</a:t>
            </a:r>
            <a:r>
              <a:rPr lang="es-ES" altLang="zh-CN" sz="15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3</a:t>
            </a:r>
            <a:r>
              <a:rPr lang="zh-CN" altLang="es-ES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＋</a:t>
            </a:r>
            <a:r>
              <a:rPr lang="es-ES" altLang="zh-CN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4</a:t>
            </a:r>
            <a:r>
              <a:rPr lang="es-ES" altLang="zh-CN" sz="1500" i="1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xy</a:t>
            </a:r>
            <a:r>
              <a:rPr lang="es-ES" altLang="zh-CN" sz="15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2</a:t>
            </a:r>
            <a:r>
              <a:rPr lang="zh-CN" altLang="es-ES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－</a:t>
            </a:r>
            <a:r>
              <a:rPr lang="es-ES" altLang="zh-CN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2</a:t>
            </a:r>
            <a:r>
              <a:rPr lang="es-ES" altLang="zh-CN" sz="1500" i="1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x</a:t>
            </a:r>
            <a:r>
              <a:rPr lang="es-ES" altLang="zh-CN" sz="15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3</a:t>
            </a:r>
            <a:r>
              <a:rPr lang="zh-CN" altLang="es-ES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－</a:t>
            </a:r>
            <a:r>
              <a:rPr lang="es-ES" altLang="zh-CN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4</a:t>
            </a:r>
            <a:r>
              <a:rPr lang="es-ES" altLang="zh-CN" sz="1500" i="1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y</a:t>
            </a:r>
            <a:r>
              <a:rPr lang="es-ES" altLang="zh-CN" sz="15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3</a:t>
            </a:r>
            <a:r>
              <a:rPr lang="zh-CN" altLang="es-ES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＋</a:t>
            </a:r>
            <a:r>
              <a:rPr lang="es-ES" altLang="zh-CN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2</a:t>
            </a:r>
            <a:r>
              <a:rPr lang="es-ES" altLang="zh-CN" sz="1500" i="1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xy</a:t>
            </a:r>
            <a:r>
              <a:rPr lang="es-ES" altLang="zh-CN" sz="15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2</a:t>
            </a:r>
          </a:p>
          <a:p>
            <a:pPr algn="just">
              <a:lnSpc>
                <a:spcPct val="120000"/>
              </a:lnSpc>
            </a:pPr>
            <a:r>
              <a:rPr lang="zh-CN" altLang="es-ES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                  ＝</a:t>
            </a:r>
            <a:r>
              <a:rPr lang="en-US" altLang="zh-CN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6</a:t>
            </a:r>
            <a:r>
              <a:rPr lang="en-US" altLang="zh-CN" sz="1500" i="1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xy</a:t>
            </a:r>
            <a:r>
              <a:rPr lang="en-US" altLang="zh-CN" sz="15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2</a:t>
            </a:r>
            <a:r>
              <a:rPr lang="zh-CN" altLang="en-US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－</a:t>
            </a:r>
            <a:r>
              <a:rPr lang="en-US" altLang="zh-CN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6</a:t>
            </a:r>
            <a:r>
              <a:rPr lang="en-US" altLang="zh-CN" sz="1500" i="1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y</a:t>
            </a:r>
            <a:r>
              <a:rPr lang="en-US" altLang="zh-CN" sz="15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3</a:t>
            </a:r>
            <a:r>
              <a:rPr lang="en-US" altLang="zh-CN" sz="1500" dirty="0">
                <a:solidFill>
                  <a:srgbClr val="C00000"/>
                </a:solidFill>
                <a:latin typeface="Times New Roman" panose="02020603050405020304" pitchFamily="18" charset="0"/>
                <a:ea typeface="仿宋_GB2312" pitchFamily="49" charset="-122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720804" y="-140097"/>
            <a:ext cx="138564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2" name="Object 2"/>
          <p:cNvGraphicFramePr>
            <a:graphicFrameLocks noChangeAspect="1"/>
          </p:cNvGraphicFramePr>
          <p:nvPr/>
        </p:nvGraphicFramePr>
        <p:xfrm>
          <a:off x="2273750" y="477063"/>
          <a:ext cx="3036094" cy="621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5" r:id="rId4" imgW="47853600" imgH="9448800" progId="Equation.3">
                  <p:embed/>
                </p:oleObj>
              </mc:Choice>
              <mc:Fallback>
                <p:oleObj r:id="rId4" imgW="47853600" imgH="9448800" progId="Equation.3">
                  <p:embed/>
                  <p:pic>
                    <p:nvPicPr>
                      <p:cNvPr id="0" name="图片 513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3750" y="477063"/>
                        <a:ext cx="3036094" cy="6215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5"/>
          <p:cNvGraphicFramePr>
            <a:graphicFrameLocks noChangeAspect="1"/>
          </p:cNvGraphicFramePr>
          <p:nvPr/>
        </p:nvGraphicFramePr>
        <p:xfrm>
          <a:off x="1925966" y="1081176"/>
          <a:ext cx="1352550" cy="617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6" r:id="rId6" imgW="20116800" imgH="9448800" progId="Equation.3">
                  <p:embed/>
                </p:oleObj>
              </mc:Choice>
              <mc:Fallback>
                <p:oleObj r:id="rId6" imgW="20116800" imgH="9448800" progId="Equation.3">
                  <p:embed/>
                  <p:pic>
                    <p:nvPicPr>
                      <p:cNvPr id="0" name="图片 513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5966" y="1081176"/>
                        <a:ext cx="1352550" cy="6179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1228010" y="591608"/>
            <a:ext cx="108106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例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  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求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1768543" y="386387"/>
            <a:ext cx="5187554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1800" dirty="0">
                <a:solidFill>
                  <a:srgbClr val="0070C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en-US" altLang="zh-CN" sz="1800" dirty="0">
                <a:latin typeface="黑体" panose="02010609060101010101" pitchFamily="2" charset="-122"/>
                <a:ea typeface="黑体" panose="02010609060101010101" pitchFamily="2" charset="-122"/>
              </a:rPr>
              <a:t>                              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的值，其中</a:t>
            </a:r>
          </a:p>
        </p:txBody>
      </p:sp>
      <p:sp>
        <p:nvSpPr>
          <p:cNvPr id="27" name="文本框 3"/>
          <p:cNvSpPr txBox="1">
            <a:spLocks noChangeArrowheads="1"/>
          </p:cNvSpPr>
          <p:nvPr/>
        </p:nvSpPr>
        <p:spPr bwMode="auto">
          <a:xfrm>
            <a:off x="1351836" y="1826647"/>
            <a:ext cx="1988344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解：</a:t>
            </a:r>
          </a:p>
        </p:txBody>
      </p:sp>
      <p:graphicFrame>
        <p:nvGraphicFramePr>
          <p:cNvPr id="28" name="Object 8"/>
          <p:cNvGraphicFramePr>
            <a:graphicFrameLocks noChangeAspect="1"/>
          </p:cNvGraphicFramePr>
          <p:nvPr/>
        </p:nvGraphicFramePr>
        <p:xfrm>
          <a:off x="1937623" y="1700080"/>
          <a:ext cx="289441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7" r:id="rId8" imgW="1955800" imgH="393700" progId="Equation.3">
                  <p:embed/>
                </p:oleObj>
              </mc:Choice>
              <mc:Fallback>
                <p:oleObj r:id="rId8" imgW="1955800" imgH="393700" progId="Equation.3">
                  <p:embed/>
                  <p:pic>
                    <p:nvPicPr>
                      <p:cNvPr id="0" name="图片 513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7623" y="1700080"/>
                        <a:ext cx="289441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9"/>
          <p:cNvGraphicFramePr>
            <a:graphicFrameLocks noChangeAspect="1"/>
          </p:cNvGraphicFramePr>
          <p:nvPr/>
        </p:nvGraphicFramePr>
        <p:xfrm>
          <a:off x="1795939" y="3425296"/>
          <a:ext cx="1225153" cy="565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8" r:id="rId10" imgW="838200" imgH="393700" progId="Equation.3">
                  <p:embed/>
                </p:oleObj>
              </mc:Choice>
              <mc:Fallback>
                <p:oleObj r:id="rId10" imgW="838200" imgH="393700" progId="Equation.3">
                  <p:embed/>
                  <p:pic>
                    <p:nvPicPr>
                      <p:cNvPr id="0" name="图片 513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939" y="3425296"/>
                        <a:ext cx="1225153" cy="5655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0"/>
          <p:cNvGraphicFramePr>
            <a:graphicFrameLocks noChangeAspect="1"/>
          </p:cNvGraphicFramePr>
          <p:nvPr/>
        </p:nvGraphicFramePr>
        <p:xfrm>
          <a:off x="1769745" y="2351352"/>
          <a:ext cx="259437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9" r:id="rId12" imgW="1752600" imgH="393700" progId="Equation.3">
                  <p:embed/>
                </p:oleObj>
              </mc:Choice>
              <mc:Fallback>
                <p:oleObj r:id="rId12" imgW="1752600" imgH="393700" progId="Equation.3">
                  <p:embed/>
                  <p:pic>
                    <p:nvPicPr>
                      <p:cNvPr id="0" name="图片 513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9745" y="2351352"/>
                        <a:ext cx="259437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11"/>
          <p:cNvGraphicFramePr>
            <a:graphicFrameLocks noChangeAspect="1"/>
          </p:cNvGraphicFramePr>
          <p:nvPr/>
        </p:nvGraphicFramePr>
        <p:xfrm>
          <a:off x="1795939" y="3064537"/>
          <a:ext cx="997744" cy="335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0" r:id="rId14" imgW="673100" imgH="215900" progId="Equation.3">
                  <p:embed/>
                </p:oleObj>
              </mc:Choice>
              <mc:Fallback>
                <p:oleObj r:id="rId14" imgW="673100" imgH="215900" progId="Equation.3">
                  <p:embed/>
                  <p:pic>
                    <p:nvPicPr>
                      <p:cNvPr id="0" name="图片 513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939" y="3064537"/>
                        <a:ext cx="997744" cy="3357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文本框 13"/>
          <p:cNvSpPr txBox="1">
            <a:spLocks noChangeArrowheads="1"/>
          </p:cNvSpPr>
          <p:nvPr/>
        </p:nvSpPr>
        <p:spPr bwMode="auto">
          <a:xfrm>
            <a:off x="1429227" y="3510078"/>
            <a:ext cx="309681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当</a:t>
            </a:r>
            <a:r>
              <a:rPr lang="zh-CN" altLang="en-US" sz="1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        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时</a:t>
            </a:r>
            <a:r>
              <a:rPr lang="zh-CN" altLang="en-US" sz="1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，</a:t>
            </a:r>
          </a:p>
        </p:txBody>
      </p:sp>
      <p:sp>
        <p:nvSpPr>
          <p:cNvPr id="33" name="文本框 14"/>
          <p:cNvSpPr txBox="1">
            <a:spLocks noChangeArrowheads="1"/>
          </p:cNvSpPr>
          <p:nvPr/>
        </p:nvSpPr>
        <p:spPr bwMode="auto">
          <a:xfrm>
            <a:off x="1429227" y="4111704"/>
            <a:ext cx="309681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原式</a:t>
            </a:r>
          </a:p>
        </p:txBody>
      </p:sp>
      <p:graphicFrame>
        <p:nvGraphicFramePr>
          <p:cNvPr id="34" name="Object 14"/>
          <p:cNvGraphicFramePr>
            <a:graphicFrameLocks noChangeAspect="1"/>
          </p:cNvGraphicFramePr>
          <p:nvPr/>
        </p:nvGraphicFramePr>
        <p:xfrm>
          <a:off x="2011441" y="3988461"/>
          <a:ext cx="2776538" cy="636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1" r:id="rId16" imgW="2095500" imgH="457200" progId="Equation.3">
                  <p:embed/>
                </p:oleObj>
              </mc:Choice>
              <mc:Fallback>
                <p:oleObj r:id="rId16" imgW="2095500" imgH="457200" progId="Equation.3">
                  <p:embed/>
                  <p:pic>
                    <p:nvPicPr>
                      <p:cNvPr id="0" name="图片 513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1441" y="3988461"/>
                        <a:ext cx="2776538" cy="6369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5935373" y="1954553"/>
            <a:ext cx="1353247" cy="17312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just"/>
            <a:r>
              <a:rPr lang="zh-CN" altLang="en-US" sz="1800" dirty="0"/>
              <a:t>整式的化简求值问题步骤可以简记为：一化，二代，三计算</a:t>
            </a:r>
            <a:r>
              <a:rPr lang="en-US" altLang="zh-CN" sz="1800" dirty="0"/>
              <a:t>.</a:t>
            </a:r>
            <a:endParaRPr lang="zh-CN" altLang="en-US" sz="18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2" grpId="0"/>
      <p:bldP spid="33" grpId="0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588304" y="284155"/>
            <a:ext cx="2316458" cy="647224"/>
            <a:chOff x="3327445" y="196489"/>
            <a:chExt cx="3088610" cy="1003300"/>
          </a:xfrm>
        </p:grpSpPr>
        <p:pic>
          <p:nvPicPr>
            <p:cNvPr id="10" name="图片 9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1" name="组合 10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2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随堂训练</a:t>
                </a:r>
              </a:p>
            </p:txBody>
          </p:sp>
          <p:cxnSp>
            <p:nvCxnSpPr>
              <p:cNvPr id="13" name="直接连接符 12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4" name="Line 121"/>
          <p:cNvSpPr>
            <a:spLocks noChangeShapeType="1"/>
          </p:cNvSpPr>
          <p:nvPr/>
        </p:nvSpPr>
        <p:spPr bwMode="auto">
          <a:xfrm>
            <a:off x="535781" y="5266135"/>
            <a:ext cx="3644504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本框 111"/>
              <p:cNvSpPr txBox="1">
                <a:spLocks noChangeArrowheads="1"/>
              </p:cNvSpPr>
              <p:nvPr/>
            </p:nvSpPr>
            <p:spPr bwMode="auto">
              <a:xfrm>
                <a:off x="741164" y="3088558"/>
                <a:ext cx="6169819" cy="15234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2.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长方形的宽等于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3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a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+2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b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,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长比宽大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a</a:t>
                </a:r>
                <a14:m>
                  <m:oMath xmlns:m="http://schemas.openxmlformats.org/officeDocument/2006/math">
                    <m:r>
                      <a:rPr lang="en-US" altLang="zh-CN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−</m:t>
                    </m:r>
                  </m:oMath>
                </a14:m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b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（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 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a</a:t>
                </a:r>
                <a14:m>
                  <m:oMath xmlns:m="http://schemas.openxmlformats.org/officeDocument/2006/math">
                    <m:r>
                      <a:rPr lang="en-US" altLang="zh-CN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&gt;</m:t>
                    </m:r>
                  </m:oMath>
                </a14:m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b </a:t>
                </a:r>
                <a:r>
                  <a:rPr lang="zh-CN" altLang="en-US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）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,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那么这个长方形的周长是（    ）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A. 10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a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+10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b    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B.7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a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+3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b </a:t>
                </a:r>
                <a:r>
                  <a:rPr lang="zh-CN" altLang="en-US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　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 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C.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 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14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a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+6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b</a:t>
                </a:r>
                <a:r>
                  <a:rPr lang="zh-CN" altLang="en-US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　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  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D.12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a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+8</a:t>
                </a:r>
                <a:r>
                  <a:rPr lang="en-US" altLang="zh-CN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b</a:t>
                </a:r>
                <a:endParaRPr lang="zh-CN" altLang="en-US" sz="2100" dirty="0">
                  <a:latin typeface="Times New Roman" panose="02020603050405020304" pitchFamily="18" charset="0"/>
                  <a:ea typeface="黑体" panose="02010609060101010101" pitchFamily="2" charset="-122"/>
                </a:endParaRPr>
              </a:p>
            </p:txBody>
          </p:sp>
        </mc:Choice>
        <mc:Fallback xmlns="">
          <p:sp>
            <p:nvSpPr>
              <p:cNvPr id="20" name="文本框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1164" y="3088558"/>
                <a:ext cx="6169819" cy="1523494"/>
              </a:xfrm>
              <a:prstGeom prst="rect">
                <a:avLst/>
              </a:prstGeom>
              <a:blipFill rotWithShape="1">
                <a:blip r:embed="rId4"/>
                <a:stretch>
                  <a:fillRect l="-2" t="-36" r="5" b="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组合 12"/>
          <p:cNvGrpSpPr/>
          <p:nvPr/>
        </p:nvGrpSpPr>
        <p:grpSpPr bwMode="auto">
          <a:xfrm>
            <a:off x="741164" y="1135933"/>
            <a:ext cx="6033373" cy="1061794"/>
            <a:chOff x="1136" y="1331"/>
            <a:chExt cx="12669" cy="2230"/>
          </a:xfrm>
        </p:grpSpPr>
        <p:sp>
          <p:nvSpPr>
            <p:cNvPr id="22" name="文本框 9"/>
            <p:cNvSpPr txBox="1">
              <a:spLocks noChangeArrowheads="1"/>
            </p:cNvSpPr>
            <p:nvPr/>
          </p:nvSpPr>
          <p:spPr bwMode="auto">
            <a:xfrm>
              <a:off x="1136" y="1331"/>
              <a:ext cx="12669" cy="2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21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1.</a:t>
              </a:r>
              <a:r>
                <a:rPr lang="zh-CN" altLang="en-US" sz="21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已知一个多项式与               的和等于                    ，则这个多项式是（    ）</a:t>
              </a:r>
            </a:p>
          </p:txBody>
        </p:sp>
        <p:pic>
          <p:nvPicPr>
            <p:cNvPr id="23" name="图片 10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17" y="1600"/>
              <a:ext cx="2010" cy="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图片 11"/>
            <p:cNvPicPr>
              <a:picLocks noChangeAspect="1" noChangeArrowheads="1"/>
            </p:cNvPicPr>
            <p:nvPr/>
          </p:nvPicPr>
          <p:blipFill>
            <a:blip r:embed="rId6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512" y="1590"/>
              <a:ext cx="2715" cy="6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6" name="图片 14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1898" y="2227737"/>
            <a:ext cx="3270647" cy="759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矩形 5135"/>
          <p:cNvSpPr>
            <a:spLocks noChangeArrowheads="1"/>
          </p:cNvSpPr>
          <p:nvPr/>
        </p:nvSpPr>
        <p:spPr bwMode="auto">
          <a:xfrm>
            <a:off x="2897386" y="1728864"/>
            <a:ext cx="395288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r>
              <a:rPr lang="en-US" altLang="zh-CN" sz="2100" b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zh-CN" altLang="en-US" sz="2100" b="1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8" name="矩形 5135"/>
          <p:cNvSpPr>
            <a:spLocks noChangeArrowheads="1"/>
          </p:cNvSpPr>
          <p:nvPr/>
        </p:nvSpPr>
        <p:spPr bwMode="auto">
          <a:xfrm>
            <a:off x="3690447" y="3671174"/>
            <a:ext cx="390973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C</a:t>
            </a:r>
            <a:r>
              <a:rPr lang="zh-CN" altLang="en-US" sz="1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"/>
          <p:cNvGrpSpPr/>
          <p:nvPr/>
        </p:nvGrpSpPr>
        <p:grpSpPr bwMode="auto">
          <a:xfrm>
            <a:off x="1261038" y="1088571"/>
            <a:ext cx="4985623" cy="1061793"/>
            <a:chOff x="1493" y="1251"/>
            <a:chExt cx="10469" cy="2230"/>
          </a:xfrm>
        </p:grpSpPr>
        <p:sp>
          <p:nvSpPr>
            <p:cNvPr id="3" name="文本框 117"/>
            <p:cNvSpPr txBox="1">
              <a:spLocks noChangeArrowheads="1"/>
            </p:cNvSpPr>
            <p:nvPr/>
          </p:nvSpPr>
          <p:spPr bwMode="auto">
            <a:xfrm>
              <a:off x="1493" y="1251"/>
              <a:ext cx="10469" cy="2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21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3.</a:t>
              </a:r>
              <a:r>
                <a:rPr lang="zh-CN" altLang="en-US" sz="2100" dirty="0">
                  <a:latin typeface="Times New Roman" panose="02020603050405020304" pitchFamily="18" charset="0"/>
                  <a:ea typeface="黑体" panose="02010609060101010101" pitchFamily="2" charset="-122"/>
                </a:rPr>
                <a:t>已知                                                            则</a:t>
              </a:r>
            </a:p>
          </p:txBody>
        </p:sp>
        <p:pic>
          <p:nvPicPr>
            <p:cNvPr id="4" name="图片 1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35" y="1591"/>
              <a:ext cx="8203" cy="5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图片 2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39" y="2652"/>
              <a:ext cx="7840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4"/>
              <p:cNvSpPr txBox="1">
                <a:spLocks noChangeArrowheads="1"/>
              </p:cNvSpPr>
              <p:nvPr/>
            </p:nvSpPr>
            <p:spPr bwMode="auto">
              <a:xfrm>
                <a:off x="1261038" y="2952939"/>
                <a:ext cx="6904767" cy="4385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4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4.</a:t>
                </a:r>
                <a:r>
                  <a:rPr lang="zh-CN" altLang="en-US" sz="24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若</a:t>
                </a:r>
                <a:r>
                  <a:rPr lang="en-US" altLang="zh-CN" sz="2400" i="1" dirty="0" err="1">
                    <a:latin typeface="Times New Roman" panose="02020603050405020304" pitchFamily="18" charset="0"/>
                    <a:ea typeface="黑体" panose="02010609060101010101" pitchFamily="2" charset="-122"/>
                  </a:rPr>
                  <a:t>mn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=</a:t>
                </a:r>
                <a:r>
                  <a:rPr lang="en-US" altLang="zh-CN" sz="24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m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+3</a:t>
                </a:r>
                <a:r>
                  <a:rPr lang="zh-CN" altLang="en-US" sz="24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，则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2</a:t>
                </a:r>
                <a:r>
                  <a:rPr lang="en-US" altLang="zh-CN" sz="24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mn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+3</a:t>
                </a:r>
                <a:r>
                  <a:rPr lang="en-US" altLang="zh-CN" sz="24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m</a:t>
                </a:r>
                <a14:m>
                  <m:oMath xmlns:m="http://schemas.openxmlformats.org/officeDocument/2006/math">
                    <m:r>
                      <a:rPr lang="en-US" altLang="zh-CN" sz="2400" i="1" dirty="0">
                        <a:latin typeface="Cambria Math" panose="02040503050406030204"/>
                        <a:ea typeface="黑体" panose="02010609060101010101" pitchFamily="2" charset="-122"/>
                      </a:rPr>
                      <m:t>−</m:t>
                    </m:r>
                  </m:oMath>
                </a14:m>
                <a:r>
                  <a:rPr lang="en-US" altLang="zh-CN" sz="24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5</a:t>
                </a:r>
                <a:r>
                  <a:rPr lang="en-US" altLang="zh-CN" sz="24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mn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+10=______.</a:t>
                </a:r>
                <a:endParaRPr lang="zh-CN" altLang="en-US" sz="2400" dirty="0">
                  <a:latin typeface="Times New Roman" panose="02020603050405020304" pitchFamily="18" charset="0"/>
                  <a:ea typeface="黑体" panose="02010609060101010101" pitchFamily="2" charset="-122"/>
                </a:endParaRPr>
              </a:p>
            </p:txBody>
          </p:sp>
        </mc:Choice>
        <mc:Fallback xmlns="">
          <p:sp>
            <p:nvSpPr>
              <p:cNvPr id="6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61038" y="2952939"/>
                <a:ext cx="6904767" cy="438581"/>
              </a:xfrm>
              <a:prstGeom prst="rect">
                <a:avLst/>
              </a:prstGeom>
              <a:blipFill rotWithShape="1">
                <a:blip r:embed="rId5"/>
                <a:stretch>
                  <a:fillRect l="-8" t="-43" r="5" b="14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5135"/>
              <p:cNvSpPr>
                <a:spLocks noChangeArrowheads="1"/>
              </p:cNvSpPr>
              <p:nvPr/>
            </p:nvSpPr>
            <p:spPr bwMode="auto">
              <a:xfrm>
                <a:off x="3283494" y="1647358"/>
                <a:ext cx="1515079" cy="3924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8580" tIns="34290" rIns="68580" bIns="34290" anchor="ctr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sz="21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−</m:t>
                    </m:r>
                  </m:oMath>
                </a14:m>
                <a:r>
                  <a:rPr lang="en-US" altLang="zh-CN" sz="21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9</a:t>
                </a:r>
                <a:r>
                  <a:rPr lang="en-US" altLang="zh-CN" sz="21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a</a:t>
                </a:r>
                <a:r>
                  <a:rPr lang="en-US" altLang="zh-CN" sz="2100" b="1" baseline="30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2</a:t>
                </a:r>
                <a:r>
                  <a:rPr lang="en-US" altLang="zh-CN" sz="21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+5</a:t>
                </a:r>
                <a:r>
                  <a:rPr lang="en-US" altLang="zh-CN" sz="21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a</a:t>
                </a:r>
                <a14:m>
                  <m:oMath xmlns:m="http://schemas.openxmlformats.org/officeDocument/2006/math">
                    <m:r>
                      <a:rPr lang="en-US" altLang="zh-CN" sz="2100" b="1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−</m:t>
                    </m:r>
                  </m:oMath>
                </a14:m>
                <a:r>
                  <a:rPr lang="en-US" altLang="zh-CN" sz="21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4</a:t>
                </a:r>
                <a:r>
                  <a:rPr lang="zh-CN" altLang="en-US" sz="2100" b="1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" name="矩形 51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83494" y="1647358"/>
                <a:ext cx="1515079" cy="392415"/>
              </a:xfrm>
              <a:prstGeom prst="rect">
                <a:avLst/>
              </a:prstGeom>
              <a:blipFill rotWithShape="1">
                <a:blip r:embed="rId6"/>
                <a:stretch>
                  <a:fillRect l="-36" t="-7972" r="-4283" b="3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矩形 5135"/>
          <p:cNvSpPr>
            <a:spLocks noChangeArrowheads="1"/>
          </p:cNvSpPr>
          <p:nvPr/>
        </p:nvSpPr>
        <p:spPr bwMode="auto">
          <a:xfrm>
            <a:off x="6348326" y="3070535"/>
            <a:ext cx="27315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1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/>
              <p:cNvSpPr txBox="1">
                <a:spLocks noChangeArrowheads="1"/>
              </p:cNvSpPr>
              <p:nvPr/>
            </p:nvSpPr>
            <p:spPr bwMode="auto">
              <a:xfrm>
                <a:off x="908641" y="584847"/>
                <a:ext cx="6491620" cy="10387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5.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化简后再求值：5</a:t>
                </a:r>
                <a:r>
                  <a:rPr lang="zh-CN" altLang="en-US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x</a:t>
                </a:r>
                <a:r>
                  <a:rPr lang="zh-CN" altLang="en-US" sz="2100" baseline="300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2</a:t>
                </a:r>
                <a14:m>
                  <m:oMath xmlns:m="http://schemas.openxmlformats.org/officeDocument/2006/math">
                    <m:r>
                      <a:rPr lang="zh-CN" altLang="en-US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−</m:t>
                    </m:r>
                  </m:oMath>
                </a14:m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2</a:t>
                </a:r>
                <a:r>
                  <a:rPr lang="zh-CN" altLang="en-US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y</a:t>
                </a:r>
                <a14:m>
                  <m:oMath xmlns:m="http://schemas.openxmlformats.org/officeDocument/2006/math">
                    <m:r>
                      <a:rPr lang="zh-CN" altLang="en-US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−</m:t>
                    </m:r>
                  </m:oMath>
                </a14:m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8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(</a:t>
                </a:r>
                <a:r>
                  <a:rPr lang="zh-CN" altLang="en-US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x</a:t>
                </a:r>
                <a:r>
                  <a:rPr lang="zh-CN" altLang="en-US" sz="2100" baseline="300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2</a:t>
                </a:r>
                <a14:m>
                  <m:oMath xmlns:m="http://schemas.openxmlformats.org/officeDocument/2006/math">
                    <m:r>
                      <a:rPr lang="zh-CN" altLang="en-US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−</m:t>
                    </m:r>
                  </m:oMath>
                </a14:m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2</a:t>
                </a:r>
                <a:r>
                  <a:rPr lang="zh-CN" altLang="en-US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y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)+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3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(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2</a:t>
                </a:r>
                <a:r>
                  <a:rPr lang="zh-CN" altLang="en-US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x</a:t>
                </a:r>
                <a:r>
                  <a:rPr lang="zh-CN" altLang="en-US" sz="2100" baseline="300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2</a:t>
                </a:r>
                <a14:m>
                  <m:oMath xmlns:m="http://schemas.openxmlformats.org/officeDocument/2006/math">
                    <m:r>
                      <a:rPr lang="zh-CN" altLang="en-US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−</m:t>
                    </m:r>
                  </m:oMath>
                </a14:m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3</a:t>
                </a:r>
                <a:r>
                  <a:rPr lang="zh-CN" altLang="en-US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y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)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，其中|</a:t>
                </a:r>
                <a:r>
                  <a:rPr lang="zh-CN" altLang="en-US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x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+2|+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(</a:t>
                </a:r>
                <a:r>
                  <a:rPr lang="zh-CN" altLang="en-US" sz="2100" i="1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y</a:t>
                </a:r>
                <a14:m>
                  <m:oMath xmlns:m="http://schemas.openxmlformats.org/officeDocument/2006/math">
                    <m:r>
                      <a:rPr lang="zh-CN" altLang="en-US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−</m:t>
                    </m:r>
                  </m:oMath>
                </a14:m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3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)</a:t>
                </a:r>
                <a:r>
                  <a:rPr lang="zh-CN" altLang="en-US" sz="2100" baseline="300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2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=0．</a:t>
                </a:r>
              </a:p>
            </p:txBody>
          </p:sp>
        </mc:Choice>
        <mc:Fallback xmlns="">
          <p:sp>
            <p:nvSpPr>
              <p:cNvPr id="2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08641" y="584847"/>
                <a:ext cx="6491620" cy="1038746"/>
              </a:xfrm>
              <a:prstGeom prst="rect">
                <a:avLst/>
              </a:prstGeom>
              <a:blipFill rotWithShape="1">
                <a:blip r:embed="rId3"/>
                <a:stretch>
                  <a:fillRect l="-9" t="-3119" r="9" b="5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1"/>
              <p:cNvSpPr txBox="1">
                <a:spLocks noChangeArrowheads="1"/>
              </p:cNvSpPr>
              <p:nvPr/>
            </p:nvSpPr>
            <p:spPr bwMode="auto">
              <a:xfrm>
                <a:off x="924368" y="1821711"/>
                <a:ext cx="7384977" cy="15234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解：原式</a:t>
                </a:r>
                <a14:m>
                  <m:oMath xmlns:m="http://schemas.openxmlformats.org/officeDocument/2006/math">
                    <m:r>
                      <a:rPr lang="zh-CN" altLang="en-US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=5</m:t>
                    </m:r>
                    <m:r>
                      <a:rPr lang="zh-CN" altLang="en-US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𝑥</m:t>
                    </m:r>
                    <m:r>
                      <a:rPr lang="zh-CN" altLang="en-US" sz="2100" i="1" baseline="30000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2</m:t>
                    </m:r>
                    <m:r>
                      <a:rPr lang="zh-CN" altLang="en-US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−2</m:t>
                    </m:r>
                    <m:r>
                      <a:rPr lang="zh-CN" altLang="en-US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𝑦</m:t>
                    </m:r>
                    <m:r>
                      <a:rPr lang="zh-CN" altLang="en-US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−8</m:t>
                    </m:r>
                    <m:r>
                      <a:rPr lang="zh-CN" altLang="en-US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𝑥</m:t>
                    </m:r>
                    <m:r>
                      <a:rPr lang="zh-CN" altLang="en-US" sz="2100" i="1" baseline="30000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  <a:sym typeface="宋体" panose="02010600030101010101" pitchFamily="2" charset="-122"/>
                      </a:rPr>
                      <m:t>2</m:t>
                    </m:r>
                    <m:r>
                      <a:rPr lang="en-US" altLang="zh-CN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+16</m:t>
                    </m:r>
                    <m:r>
                      <a:rPr lang="zh-CN" altLang="en-US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𝑦</m:t>
                    </m:r>
                    <m:r>
                      <a:rPr lang="en-US" altLang="zh-CN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+</m:t>
                    </m:r>
                    <m:r>
                      <a:rPr lang="en-US" altLang="zh-CN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  <a:sym typeface="宋体" panose="02010600030101010101" pitchFamily="2" charset="-122"/>
                      </a:rPr>
                      <m:t>6</m:t>
                    </m:r>
                    <m:r>
                      <a:rPr lang="zh-CN" altLang="en-US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𝑥</m:t>
                    </m:r>
                    <m:r>
                      <a:rPr lang="zh-CN" altLang="en-US" sz="2100" i="1" baseline="30000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  <a:sym typeface="宋体" panose="02010600030101010101" pitchFamily="2" charset="-122"/>
                      </a:rPr>
                      <m:t>2</m:t>
                    </m:r>
                    <m:r>
                      <a:rPr lang="zh-CN" altLang="en-US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−</m:t>
                    </m:r>
                    <m:r>
                      <a:rPr lang="en-US" altLang="zh-CN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  <a:sym typeface="宋体" panose="02010600030101010101" pitchFamily="2" charset="-122"/>
                      </a:rPr>
                      <m:t>9</m:t>
                    </m:r>
                    <m:r>
                      <a:rPr lang="zh-CN" altLang="en-US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𝑦</m:t>
                    </m:r>
                    <m:r>
                      <a:rPr lang="zh-CN" altLang="en-US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=3</m:t>
                    </m:r>
                    <m:r>
                      <a:rPr lang="zh-CN" altLang="en-US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𝑥</m:t>
                    </m:r>
                    <m:r>
                      <a:rPr lang="zh-CN" altLang="en-US" sz="2100" i="1" baseline="30000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2</m:t>
                    </m:r>
                    <m:r>
                      <m:rPr>
                        <m:nor/>
                      </m:rPr>
                      <a:rPr lang="en-US" altLang="zh-CN" sz="21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黑体" panose="02010609060101010101" pitchFamily="2" charset="-122"/>
                      </a:rPr>
                      <m:t>+</m:t>
                    </m:r>
                    <m:r>
                      <a:rPr lang="en-US" altLang="zh-CN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5</m:t>
                    </m:r>
                    <m:r>
                      <a:rPr lang="zh-CN" altLang="en-US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𝑦</m:t>
                    </m:r>
                  </m:oMath>
                </a14:m>
                <a:r>
                  <a:rPr lang="en-US" altLang="zh-CN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因为</a:t>
                </a:r>
                <a14:m>
                  <m:oMath xmlns:m="http://schemas.openxmlformats.org/officeDocument/2006/math">
                    <m:r>
                      <a:rPr lang="zh-CN" altLang="en-US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|</m:t>
                    </m:r>
                    <m:r>
                      <a:rPr lang="zh-CN" altLang="en-US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𝑥</m:t>
                    </m:r>
                    <m:r>
                      <a:rPr lang="zh-CN" altLang="en-US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+2|+</m:t>
                    </m:r>
                    <m:r>
                      <m:rPr>
                        <m:nor/>
                      </m:rPr>
                      <a:rPr lang="en-US" altLang="zh-CN" sz="2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黑体" panose="02010609060101010101" pitchFamily="2" charset="-122"/>
                      </a:rPr>
                      <m:t>(</m:t>
                    </m:r>
                    <m:r>
                      <m:rPr>
                        <m:nor/>
                      </m:rPr>
                      <a:rPr lang="zh-CN" altLang="en-US" sz="2100" i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黑体" panose="02010609060101010101" pitchFamily="2" charset="-122"/>
                      </a:rPr>
                      <m:t>y</m:t>
                    </m:r>
                    <m:r>
                      <a:rPr lang="zh-CN" altLang="en-US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−</m:t>
                    </m:r>
                    <m:r>
                      <m:rPr>
                        <m:nor/>
                      </m:rPr>
                      <a:rPr lang="zh-CN" altLang="en-US" sz="2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黑体" panose="02010609060101010101" pitchFamily="2" charset="-122"/>
                      </a:rPr>
                      <m:t>3</m:t>
                    </m:r>
                    <m:r>
                      <m:rPr>
                        <m:nor/>
                      </m:rPr>
                      <a:rPr lang="en-US" altLang="zh-CN" sz="2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黑体" panose="02010609060101010101" pitchFamily="2" charset="-122"/>
                      </a:rPr>
                      <m:t>)</m:t>
                    </m:r>
                    <m:r>
                      <m:rPr>
                        <m:nor/>
                      </m:rPr>
                      <a:rPr lang="zh-CN" altLang="en-US" sz="2100" baseline="300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黑体" panose="02010609060101010101" pitchFamily="2" charset="-122"/>
                      </a:rPr>
                      <m:t>2</m:t>
                    </m:r>
                    <m:r>
                      <m:rPr>
                        <m:nor/>
                      </m:rPr>
                      <a:rPr lang="zh-CN" altLang="en-US" sz="21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黑体" panose="02010609060101010101" pitchFamily="2" charset="-122"/>
                      </a:rPr>
                      <m:t>=0</m:t>
                    </m:r>
                  </m:oMath>
                </a14:m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，所以</a:t>
                </a:r>
                <a14:m>
                  <m:oMath xmlns:m="http://schemas.openxmlformats.org/officeDocument/2006/math">
                    <m:r>
                      <a:rPr lang="zh-CN" altLang="en-US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𝑥</m:t>
                    </m:r>
                    <m:r>
                      <a:rPr lang="zh-CN" altLang="en-US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+2=0</m:t>
                    </m:r>
                    <m:r>
                      <a:rPr lang="zh-CN" altLang="en-US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，</m:t>
                    </m:r>
                    <m:r>
                      <a:rPr lang="zh-CN" altLang="en-US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𝑦</m:t>
                    </m:r>
                    <m:r>
                      <a:rPr lang="zh-CN" altLang="en-US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−3=0</m:t>
                    </m:r>
                    <m:r>
                      <a:rPr lang="zh-CN" altLang="en-US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，</m:t>
                    </m:r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即</a:t>
                </a:r>
                <a14:m>
                  <m:oMath xmlns:m="http://schemas.openxmlformats.org/officeDocument/2006/math">
                    <m:r>
                      <a:rPr lang="zh-CN" altLang="en-US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𝑥</m:t>
                    </m:r>
                    <m:r>
                      <a:rPr lang="zh-CN" altLang="en-US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=−2</m:t>
                    </m:r>
                    <m:r>
                      <a:rPr lang="zh-CN" altLang="en-US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，</m:t>
                    </m:r>
                    <m:r>
                      <a:rPr lang="zh-CN" altLang="en-US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𝑦</m:t>
                    </m:r>
                    <m:r>
                      <a:rPr lang="zh-CN" altLang="en-US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=3</m:t>
                    </m:r>
                  </m:oMath>
                </a14:m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，所以原式=</a:t>
                </a:r>
                <a14:m>
                  <m:oMath xmlns:m="http://schemas.openxmlformats.org/officeDocument/2006/math">
                    <m:r>
                      <a:rPr lang="en-US" altLang="zh-CN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12+15</m:t>
                    </m:r>
                    <m:r>
                      <a:rPr lang="zh-CN" altLang="en-US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=</m:t>
                    </m:r>
                    <m:r>
                      <a:rPr lang="en-US" altLang="zh-CN" sz="2100" i="1" dirty="0">
                        <a:solidFill>
                          <a:srgbClr val="FF0000"/>
                        </a:solidFill>
                        <a:latin typeface="Cambria Math" panose="02040503050406030204"/>
                        <a:ea typeface="黑体" panose="02010609060101010101" pitchFamily="2" charset="-122"/>
                      </a:rPr>
                      <m:t>27</m:t>
                    </m:r>
                  </m:oMath>
                </a14:m>
                <a:r>
                  <a:rPr lang="zh-CN" altLang="en-US" sz="21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2" charset="-122"/>
                  </a:rPr>
                  <a:t>．</a:t>
                </a:r>
              </a:p>
            </p:txBody>
          </p:sp>
        </mc:Choice>
        <mc:Fallback xmlns="">
          <p:sp>
            <p:nvSpPr>
              <p:cNvPr id="3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24368" y="1821711"/>
                <a:ext cx="7384977" cy="1523494"/>
              </a:xfrm>
              <a:prstGeom prst="rect">
                <a:avLst/>
              </a:prstGeom>
              <a:blipFill rotWithShape="1">
                <a:blip r:embed="rId4"/>
                <a:stretch>
                  <a:fillRect l="-6" t="-2161" r="5" b="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组合 34"/>
          <p:cNvGrpSpPr/>
          <p:nvPr/>
        </p:nvGrpSpPr>
        <p:grpSpPr>
          <a:xfrm>
            <a:off x="624466" y="438355"/>
            <a:ext cx="2316458" cy="647224"/>
            <a:chOff x="3327445" y="196489"/>
            <a:chExt cx="3088610" cy="1003300"/>
          </a:xfrm>
        </p:grpSpPr>
        <p:pic>
          <p:nvPicPr>
            <p:cNvPr id="36" name="图片 35" descr="标题2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37" name="组合 36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38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课堂小结</a:t>
                </a:r>
              </a:p>
            </p:txBody>
          </p:sp>
          <p:cxnSp>
            <p:nvCxnSpPr>
              <p:cNvPr id="39" name="直接连接符 38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extBox 1"/>
          <p:cNvSpPr txBox="1"/>
          <p:nvPr/>
        </p:nvSpPr>
        <p:spPr>
          <a:xfrm>
            <a:off x="950166" y="1483242"/>
            <a:ext cx="6107195" cy="28469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24393" y="1913861"/>
            <a:ext cx="6690537" cy="10387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dirty="0"/>
              <a:t>（</a:t>
            </a:r>
            <a:r>
              <a:rPr lang="en-US" altLang="zh-CN" sz="2100" dirty="0"/>
              <a:t>1</a:t>
            </a:r>
            <a:r>
              <a:rPr lang="zh-CN" altLang="en-US" sz="2100" dirty="0"/>
              <a:t>）整式加减的实质是去括号、合并同类项；</a:t>
            </a:r>
            <a:endParaRPr lang="en-US" altLang="zh-CN" sz="2100" dirty="0"/>
          </a:p>
          <a:p>
            <a:endParaRPr lang="en-US" altLang="zh-CN" sz="2100" dirty="0"/>
          </a:p>
          <a:p>
            <a:r>
              <a:rPr lang="zh-CN" altLang="en-US" sz="2100" dirty="0"/>
              <a:t>（</a:t>
            </a:r>
            <a:r>
              <a:rPr lang="en-US" altLang="zh-CN" sz="2100" dirty="0"/>
              <a:t>2</a:t>
            </a:r>
            <a:r>
              <a:rPr lang="zh-CN" altLang="en-US" sz="2100" dirty="0"/>
              <a:t>）整式的化简求值的步骤：一化，二代，三计算</a:t>
            </a:r>
            <a:r>
              <a:rPr lang="en-US" altLang="zh-CN" sz="2100" dirty="0"/>
              <a:t>.</a:t>
            </a:r>
            <a:endParaRPr lang="zh-CN" altLang="en-US" sz="21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DOCER_TEMPLATE_OPEN_ONCE_MARK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  <p:tag name="KSO_WM_SLIDE_MODEL_TYPE" val="cover"/>
  <p:tag name="KSO_WM_SPECIAL_SOURCE" val="bdnul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heme/theme1.xml><?xml version="1.0" encoding="utf-8"?>
<a:theme xmlns:a="http://schemas.openxmlformats.org/drawingml/2006/main" name="WWW.2PPT.COM&#10;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rgbClr val="0070C0"/>
        </a:solidFill>
        <a:ln w="38100" cap="sq">
          <a:solidFill>
            <a:srgbClr val="0070C0"/>
          </a:solidFill>
          <a:miter lim="800000"/>
        </a:ln>
      </a:spPr>
      <a:bodyPr vert="eaVert" wrap="none" anchor="ctr"/>
      <a:lstStyle>
        <a:defPPr>
          <a:defRPr sz="4000">
            <a:solidFill>
              <a:srgbClr val="FF0000"/>
            </a:solidFill>
            <a:latin typeface="Times New Roman" panose="02020603050405020304" pitchFamily="18" charset="0"/>
            <a:ea typeface="黑体" panose="02010609060101010101" pitchFamily="2" charset="-122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544</Words>
  <Application>Microsoft Office PowerPoint</Application>
  <PresentationFormat>全屏显示(16:9)</PresentationFormat>
  <Paragraphs>60</Paragraphs>
  <Slides>9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23" baseType="lpstr">
      <vt:lpstr>等线</vt:lpstr>
      <vt:lpstr>仿宋_GB2312</vt:lpstr>
      <vt:lpstr>黑体</vt:lpstr>
      <vt:lpstr>华文楷体</vt:lpstr>
      <vt:lpstr>宋体</vt:lpstr>
      <vt:lpstr>微软雅黑</vt:lpstr>
      <vt:lpstr>Arial</vt:lpstr>
      <vt:lpstr>Calibri</vt:lpstr>
      <vt:lpstr>Cambria Math</vt:lpstr>
      <vt:lpstr>Times New Roman</vt:lpstr>
      <vt:lpstr>Wingdings</vt:lpstr>
      <vt:lpstr>WWW.2PPT.COM
</vt:lpstr>
      <vt:lpstr>Equation.DSMT4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2017-08-03T09:01:00Z</dcterms:created>
  <dcterms:modified xsi:type="dcterms:W3CDTF">2023-01-16T20:44:36Z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682C37B35E134AF3B97E945A35477743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