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3" r:id="rId2"/>
    <p:sldId id="482" r:id="rId3"/>
    <p:sldId id="425" r:id="rId4"/>
    <p:sldId id="423" r:id="rId5"/>
    <p:sldId id="414" r:id="rId6"/>
    <p:sldId id="454" r:id="rId7"/>
    <p:sldId id="455" r:id="rId8"/>
    <p:sldId id="579" r:id="rId9"/>
    <p:sldId id="580" r:id="rId10"/>
    <p:sldId id="581" r:id="rId11"/>
    <p:sldId id="582" r:id="rId12"/>
    <p:sldId id="583" r:id="rId13"/>
    <p:sldId id="584" r:id="rId14"/>
    <p:sldId id="585" r:id="rId15"/>
    <p:sldId id="586" r:id="rId16"/>
    <p:sldId id="588" r:id="rId17"/>
    <p:sldId id="491" r:id="rId18"/>
    <p:sldId id="514" r:id="rId19"/>
    <p:sldId id="490" r:id="rId20"/>
    <p:sldId id="495" r:id="rId21"/>
    <p:sldId id="494" r:id="rId22"/>
    <p:sldId id="496" r:id="rId23"/>
    <p:sldId id="601" r:id="rId24"/>
    <p:sldId id="418" r:id="rId25"/>
    <p:sldId id="512" r:id="rId26"/>
    <p:sldId id="422" r:id="rId27"/>
    <p:sldId id="421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3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1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F2BC0FF-0F57-438F-88D5-02E2EA49B7B8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BC0FF-0F57-438F-88D5-02E2EA49B7B8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28EF6-2424-4290-B26E-8259DC3518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EA7B-4756-4DBB-8608-09156909A7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A0BCB-E4A4-4A74-86A6-5EE4E6F45F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37D2D-A56F-4AD8-A717-0C30252E79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2C7D3-A04A-404D-9592-AD3CD37B02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730-C9B3-490B-9051-45E531C098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8EC6-9CC8-4565-B54A-18001B3615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011AA-245E-47BF-B1E1-1F2B65791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68260-BA1A-45DE-8D14-362CE33866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2F4AF-D0F6-4924-B781-C1FA38ECC4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F6AA7-7270-4818-82B4-3AC4D1B511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FFD0F1-7AFD-44F8-89DA-44DA3896C5B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文本框 22"/>
          <p:cNvSpPr>
            <a:spLocks noChangeArrowheads="1"/>
          </p:cNvSpPr>
          <p:nvPr/>
        </p:nvSpPr>
        <p:spPr bwMode="auto">
          <a:xfrm>
            <a:off x="242888" y="2730520"/>
            <a:ext cx="85899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1</a:t>
            </a:r>
            <a:r>
              <a:rPr lang="zh-CN" alt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8</a:t>
            </a:r>
            <a:r>
              <a:rPr 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4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The Snowman</a:t>
            </a:r>
            <a:endParaRPr lang="zh-CN" altLang="en-US" sz="44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3085" name="TextBox 3"/>
          <p:cNvSpPr>
            <a:spLocks noChangeArrowheads="1"/>
          </p:cNvSpPr>
          <p:nvPr/>
        </p:nvSpPr>
        <p:spPr bwMode="auto">
          <a:xfrm>
            <a:off x="928688" y="1054168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Winter in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Canada</a:t>
            </a:r>
          </a:p>
        </p:txBody>
      </p:sp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7493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890623" y="533717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3035300" y="7747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4347" name="图片 14346" descr="1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1473200"/>
            <a:ext cx="874553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06D75C3-7FC9-46E0-B848-AE458B1031E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2965450" y="9144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4346" name="文本框 15370"/>
          <p:cNvSpPr txBox="1">
            <a:spLocks noChangeArrowheads="1"/>
          </p:cNvSpPr>
          <p:nvPr/>
        </p:nvSpPr>
        <p:spPr bwMode="auto">
          <a:xfrm>
            <a:off x="450850" y="1752600"/>
            <a:ext cx="845185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你会滑冰吗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约翰说。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“滑冰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我不知道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雪人说。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“你想学吗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我可以教你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约翰说。“来吧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!”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但是雪人不能动。他没有脚。约翰说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:“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别担心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我能帮你。”约翰把滑冰鞋放在了雪人的脚下。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“现在你会滑冰吗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约翰问道。</a:t>
            </a:r>
          </a:p>
        </p:txBody>
      </p:sp>
      <p:sp>
        <p:nvSpPr>
          <p:cNvPr id="1434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77B07DA-CBA9-4C27-B1CB-061AAAA0239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3035300" y="7747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39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6395" name="文本框 16394"/>
          <p:cNvSpPr txBox="1">
            <a:spLocks noChangeArrowheads="1"/>
          </p:cNvSpPr>
          <p:nvPr/>
        </p:nvSpPr>
        <p:spPr bwMode="auto">
          <a:xfrm>
            <a:off x="381000" y="489585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嗖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雪人会滑冰了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他能滑得很快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!“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这很容易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这很有趣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他说。“我们能一直滑冰吗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雪人问。</a:t>
            </a:r>
          </a:p>
        </p:txBody>
      </p:sp>
      <p:pic>
        <p:nvPicPr>
          <p:cNvPr id="16396" name="图片 16395" descr="18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1473200"/>
            <a:ext cx="884078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2860F57-00DC-4678-856E-2780B87F94A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19"/>
          <p:cNvSpPr>
            <a:spLocks noChangeArrowheads="1"/>
          </p:cNvSpPr>
          <p:nvPr/>
        </p:nvSpPr>
        <p:spPr bwMode="auto">
          <a:xfrm>
            <a:off x="3035300" y="7747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41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6394" name="图片 17418" descr="1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543050"/>
            <a:ext cx="88598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2DB5B5C-D8B3-4C29-95FF-126FE6E9578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文本框 19"/>
          <p:cNvSpPr>
            <a:spLocks noChangeArrowheads="1"/>
          </p:cNvSpPr>
          <p:nvPr/>
        </p:nvSpPr>
        <p:spPr bwMode="auto">
          <a:xfrm>
            <a:off x="3035300" y="7747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844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8443" name="文本框 18442"/>
          <p:cNvSpPr txBox="1">
            <a:spLocks noChangeArrowheads="1"/>
          </p:cNvSpPr>
          <p:nvPr/>
        </p:nvSpPr>
        <p:spPr bwMode="auto">
          <a:xfrm>
            <a:off x="101600" y="1612900"/>
            <a:ext cx="90424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不能。春天就要到了。然后夏天和秋天也会来到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约翰答道。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雪人问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:“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为什么我们在春天、夏天和秋天不能滑冰呢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</a:p>
          <a:p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因为天气太暖和了。天会下雨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会刮风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但是不会有雪和冰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约翰说。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“也就不会有雪人了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雪人伤心地说。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“不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约翰说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,“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但是别担心。我会帮你的。”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1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458747A-A028-415E-B611-DAB7C919D61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文本框 19"/>
          <p:cNvSpPr>
            <a:spLocks noChangeArrowheads="1"/>
          </p:cNvSpPr>
          <p:nvPr/>
        </p:nvSpPr>
        <p:spPr bwMode="auto">
          <a:xfrm>
            <a:off x="3035300" y="7747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946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9467" name="文本框 19466"/>
          <p:cNvSpPr txBox="1">
            <a:spLocks noChangeArrowheads="1"/>
          </p:cNvSpPr>
          <p:nvPr/>
        </p:nvSpPr>
        <p:spPr bwMode="auto">
          <a:xfrm>
            <a:off x="520700" y="4895850"/>
            <a:ext cx="803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在晚饭时间,约翰的妈妈打开了冰箱。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—嗨。见到你很高兴!</a:t>
            </a:r>
          </a:p>
        </p:txBody>
      </p:sp>
      <p:pic>
        <p:nvPicPr>
          <p:cNvPr id="19468" name="图片 19467" descr="1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473200"/>
            <a:ext cx="88788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FBEEC11-BCEC-4AA7-BB34-706F5562541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文本框 19"/>
          <p:cNvSpPr>
            <a:spLocks noChangeArrowheads="1"/>
          </p:cNvSpPr>
          <p:nvPr/>
        </p:nvSpPr>
        <p:spPr bwMode="auto">
          <a:xfrm>
            <a:off x="3035300" y="7747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049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0491" name="图片 20490" descr="1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988" y="1263650"/>
            <a:ext cx="89741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文本框 20491"/>
          <p:cNvSpPr txBox="1">
            <a:spLocks noChangeArrowheads="1"/>
          </p:cNvSpPr>
          <p:nvPr/>
        </p:nvSpPr>
        <p:spPr bwMode="auto">
          <a:xfrm>
            <a:off x="381000" y="4194175"/>
            <a:ext cx="85217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●The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snowman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can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talk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and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skate.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●Because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spring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coming.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Then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comes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summer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and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autumn.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too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hot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and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there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will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no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snow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or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ice.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There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will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no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snowmen.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●John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put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snowman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in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fridge.</a:t>
            </a:r>
            <a:endParaRPr lang="zh-CN" altLang="en-US" sz="24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26EBA37-0CE7-4EDC-AFD6-266C608A1E8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6"/>
          <p:cNvSpPr>
            <a:spLocks noChangeArrowheads="1"/>
          </p:cNvSpPr>
          <p:nvPr/>
        </p:nvSpPr>
        <p:spPr bwMode="auto">
          <a:xfrm>
            <a:off x="2476500" y="984250"/>
            <a:ext cx="4786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sym typeface="华文楷体" panose="02010600040101010101" pitchFamily="2" charset="-122"/>
              </a:rPr>
              <a:t>　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forget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动词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忘记</a:t>
            </a:r>
          </a:p>
        </p:txBody>
      </p:sp>
      <p:sp>
        <p:nvSpPr>
          <p:cNvPr id="21509" name="矩形 7"/>
          <p:cNvSpPr>
            <a:spLocks noChangeArrowheads="1"/>
          </p:cNvSpPr>
          <p:nvPr/>
        </p:nvSpPr>
        <p:spPr bwMode="auto">
          <a:xfrm>
            <a:off x="1708150" y="1822450"/>
            <a:ext cx="7475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Don't forget to do homework.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别忘记写作业。</a:t>
            </a:r>
          </a:p>
        </p:txBody>
      </p:sp>
      <p:sp>
        <p:nvSpPr>
          <p:cNvPr id="21510" name="矩形 8"/>
          <p:cNvSpPr>
            <a:spLocks noChangeArrowheads="1"/>
          </p:cNvSpPr>
          <p:nvPr/>
        </p:nvSpPr>
        <p:spPr bwMode="auto">
          <a:xfrm>
            <a:off x="1965325" y="2538413"/>
            <a:ext cx="6359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for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为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 +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get 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得到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=forget 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忘记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sp>
        <p:nvSpPr>
          <p:cNvPr id="20486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2048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合 21515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20492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93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21519" name="组合 21518"/>
          <p:cNvGrpSpPr/>
          <p:nvPr/>
        </p:nvGrpSpPr>
        <p:grpSpPr bwMode="auto">
          <a:xfrm>
            <a:off x="590550" y="1822450"/>
            <a:ext cx="1516063" cy="523875"/>
            <a:chOff x="0" y="0"/>
            <a:chExt cx="1515554" cy="523220"/>
          </a:xfrm>
        </p:grpSpPr>
        <p:sp>
          <p:nvSpPr>
            <p:cNvPr id="2049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049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组合 21521"/>
          <p:cNvGrpSpPr/>
          <p:nvPr/>
        </p:nvGrpSpPr>
        <p:grpSpPr bwMode="auto">
          <a:xfrm>
            <a:off x="590550" y="2520950"/>
            <a:ext cx="1685925" cy="523875"/>
            <a:chOff x="0" y="0"/>
            <a:chExt cx="1685923" cy="523220"/>
          </a:xfrm>
        </p:grpSpPr>
        <p:sp>
          <p:nvSpPr>
            <p:cNvPr id="20498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049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5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1526" name="组合 21525"/>
          <p:cNvGrpSpPr/>
          <p:nvPr/>
        </p:nvGrpSpPr>
        <p:grpSpPr bwMode="auto">
          <a:xfrm>
            <a:off x="660400" y="3987800"/>
            <a:ext cx="1676400" cy="522288"/>
            <a:chOff x="0" y="0"/>
            <a:chExt cx="1515554" cy="521317"/>
          </a:xfrm>
        </p:grpSpPr>
        <p:sp>
          <p:nvSpPr>
            <p:cNvPr id="20502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过去式</a:t>
              </a:r>
            </a:p>
          </p:txBody>
        </p:sp>
        <p:pic>
          <p:nvPicPr>
            <p:cNvPr id="20503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组合 21528"/>
          <p:cNvGrpSpPr/>
          <p:nvPr/>
        </p:nvGrpSpPr>
        <p:grpSpPr bwMode="auto">
          <a:xfrm>
            <a:off x="660400" y="4756150"/>
            <a:ext cx="1676400" cy="522288"/>
            <a:chOff x="0" y="0"/>
            <a:chExt cx="1515554" cy="521317"/>
          </a:xfrm>
        </p:grpSpPr>
        <p:sp>
          <p:nvSpPr>
            <p:cNvPr id="2050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对应词</a:t>
              </a:r>
            </a:p>
          </p:txBody>
        </p:sp>
        <p:pic>
          <p:nvPicPr>
            <p:cNvPr id="20506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组合 21531"/>
          <p:cNvGrpSpPr/>
          <p:nvPr/>
        </p:nvGrpSpPr>
        <p:grpSpPr bwMode="auto">
          <a:xfrm>
            <a:off x="590550" y="3219450"/>
            <a:ext cx="2862263" cy="519113"/>
            <a:chOff x="0" y="0"/>
            <a:chExt cx="4508" cy="816"/>
          </a:xfrm>
        </p:grpSpPr>
        <p:sp>
          <p:nvSpPr>
            <p:cNvPr id="20508" name="矩形 21"/>
            <p:cNvSpPr>
              <a:spLocks noChangeArrowheads="1"/>
            </p:cNvSpPr>
            <p:nvPr/>
          </p:nvSpPr>
          <p:spPr bwMode="auto">
            <a:xfrm>
              <a:off x="440" y="0"/>
              <a:ext cx="406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现在分词形式</a:t>
              </a:r>
            </a:p>
          </p:txBody>
        </p:sp>
        <p:pic>
          <p:nvPicPr>
            <p:cNvPr id="20509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220"/>
              <a:ext cx="55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组合 21534"/>
          <p:cNvGrpSpPr/>
          <p:nvPr/>
        </p:nvGrpSpPr>
        <p:grpSpPr bwMode="auto">
          <a:xfrm>
            <a:off x="660400" y="5524500"/>
            <a:ext cx="1516063" cy="522288"/>
            <a:chOff x="0" y="0"/>
            <a:chExt cx="1515554" cy="521317"/>
          </a:xfrm>
        </p:grpSpPr>
        <p:sp>
          <p:nvSpPr>
            <p:cNvPr id="20511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051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8" name="文本框 21537"/>
          <p:cNvSpPr txBox="1">
            <a:spLocks noChangeArrowheads="1"/>
          </p:cNvSpPr>
          <p:nvPr/>
        </p:nvSpPr>
        <p:spPr bwMode="auto">
          <a:xfrm>
            <a:off x="3314700" y="3149600"/>
            <a:ext cx="202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forgetting</a:t>
            </a:r>
          </a:p>
        </p:txBody>
      </p:sp>
      <p:sp>
        <p:nvSpPr>
          <p:cNvPr id="21539" name="文本框 21538"/>
          <p:cNvSpPr txBox="1">
            <a:spLocks noChangeArrowheads="1"/>
          </p:cNvSpPr>
          <p:nvPr/>
        </p:nvSpPr>
        <p:spPr bwMode="auto">
          <a:xfrm>
            <a:off x="2546350" y="3917950"/>
            <a:ext cx="1536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forgot</a:t>
            </a:r>
          </a:p>
        </p:txBody>
      </p:sp>
      <p:sp>
        <p:nvSpPr>
          <p:cNvPr id="21540" name="文本框 21539"/>
          <p:cNvSpPr txBox="1">
            <a:spLocks noChangeArrowheads="1"/>
          </p:cNvSpPr>
          <p:nvPr/>
        </p:nvSpPr>
        <p:spPr bwMode="auto">
          <a:xfrm>
            <a:off x="2546350" y="4686300"/>
            <a:ext cx="272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remember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记得</a:t>
            </a:r>
          </a:p>
        </p:txBody>
      </p:sp>
      <p:sp>
        <p:nvSpPr>
          <p:cNvPr id="21541" name="文本框 21540"/>
          <p:cNvSpPr txBox="1">
            <a:spLocks noChangeArrowheads="1"/>
          </p:cNvSpPr>
          <p:nvPr/>
        </p:nvSpPr>
        <p:spPr bwMode="auto">
          <a:xfrm>
            <a:off x="2057400" y="5524500"/>
            <a:ext cx="4819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forgetful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形容词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健忘的</a:t>
            </a:r>
          </a:p>
        </p:txBody>
      </p:sp>
      <p:sp>
        <p:nvSpPr>
          <p:cNvPr id="2051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118778F-276D-46E9-B063-64654A1BAFF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52" dur="2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62" dur="2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09" grpId="0" bldLvl="0"/>
      <p:bldP spid="21510" grpId="0" bldLvl="0"/>
      <p:bldP spid="21538" grpId="0" bldLvl="0"/>
      <p:bldP spid="21539" grpId="0" bldLvl="0"/>
      <p:bldP spid="21540" grpId="0" bldLvl="0"/>
      <p:bldP spid="2154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12"/>
          <p:cNvSpPr>
            <a:spLocks noChangeArrowheads="1"/>
          </p:cNvSpPr>
          <p:nvPr/>
        </p:nvSpPr>
        <p:spPr bwMode="auto">
          <a:xfrm>
            <a:off x="2457450" y="1050925"/>
            <a:ext cx="5746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easy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形容词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容易的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舒适的</a:t>
            </a:r>
          </a:p>
        </p:txBody>
      </p:sp>
      <p:sp>
        <p:nvSpPr>
          <p:cNvPr id="22533" name="矩形 20"/>
          <p:cNvSpPr>
            <a:spLocks noChangeArrowheads="1"/>
          </p:cNvSpPr>
          <p:nvPr/>
        </p:nvSpPr>
        <p:spPr bwMode="auto">
          <a:xfrm>
            <a:off x="1987550" y="1892300"/>
            <a:ext cx="51689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It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easy to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jump up high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跳得高</a:t>
            </a: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很容易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2534" name="矩形 23"/>
          <p:cNvSpPr>
            <a:spLocks noChangeArrowheads="1"/>
          </p:cNvSpPr>
          <p:nvPr/>
        </p:nvSpPr>
        <p:spPr bwMode="auto">
          <a:xfrm>
            <a:off x="2546350" y="4057650"/>
            <a:ext cx="276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easiest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最简单的</a:t>
            </a:r>
          </a:p>
        </p:txBody>
      </p:sp>
      <p:sp>
        <p:nvSpPr>
          <p:cNvPr id="22535" name="矩形 24"/>
          <p:cNvSpPr>
            <a:spLocks noChangeArrowheads="1"/>
          </p:cNvSpPr>
          <p:nvPr/>
        </p:nvSpPr>
        <p:spPr bwMode="auto">
          <a:xfrm>
            <a:off x="2406650" y="3149600"/>
            <a:ext cx="292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easier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更简单的</a:t>
            </a:r>
            <a:endParaRPr lang="en-US" sz="2800" b="1" dirty="0">
              <a:solidFill>
                <a:srgbClr val="0000FF"/>
              </a:solidFill>
              <a:latin typeface="楷体" panose="02010609060101010101" pitchFamily="1" charset="-122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pic>
        <p:nvPicPr>
          <p:cNvPr id="2151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组合 22539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21516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2543" name="组合 22542"/>
          <p:cNvGrpSpPr/>
          <p:nvPr/>
        </p:nvGrpSpPr>
        <p:grpSpPr bwMode="auto">
          <a:xfrm>
            <a:off x="730250" y="1989138"/>
            <a:ext cx="1812925" cy="522287"/>
            <a:chOff x="0" y="0"/>
            <a:chExt cx="1813524" cy="523220"/>
          </a:xfrm>
        </p:grpSpPr>
        <p:sp>
          <p:nvSpPr>
            <p:cNvPr id="21519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66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152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6" name="组合 22545"/>
          <p:cNvGrpSpPr/>
          <p:nvPr/>
        </p:nvGrpSpPr>
        <p:grpSpPr bwMode="auto">
          <a:xfrm>
            <a:off x="730250" y="4057650"/>
            <a:ext cx="1892300" cy="522288"/>
            <a:chOff x="0" y="0"/>
            <a:chExt cx="1891664" cy="523220"/>
          </a:xfrm>
        </p:grpSpPr>
        <p:sp>
          <p:nvSpPr>
            <p:cNvPr id="21522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66"/>
                  </a:solidFill>
                  <a:ea typeface="楷体" panose="02010609060101010101" pitchFamily="1" charset="-122"/>
                </a:rPr>
                <a:t>最高级</a:t>
              </a:r>
            </a:p>
          </p:txBody>
        </p:sp>
        <p:pic>
          <p:nvPicPr>
            <p:cNvPr id="2152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9" name="组合 22548"/>
          <p:cNvGrpSpPr/>
          <p:nvPr/>
        </p:nvGrpSpPr>
        <p:grpSpPr bwMode="auto">
          <a:xfrm>
            <a:off x="730250" y="3149600"/>
            <a:ext cx="2028825" cy="523875"/>
            <a:chOff x="0" y="0"/>
            <a:chExt cx="2028825" cy="523220"/>
          </a:xfrm>
        </p:grpSpPr>
        <p:sp>
          <p:nvSpPr>
            <p:cNvPr id="2152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66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比较级</a:t>
              </a:r>
            </a:p>
          </p:txBody>
        </p:sp>
        <p:pic>
          <p:nvPicPr>
            <p:cNvPr id="2152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3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2554" name="组合 22553"/>
          <p:cNvGrpSpPr/>
          <p:nvPr/>
        </p:nvGrpSpPr>
        <p:grpSpPr bwMode="auto">
          <a:xfrm>
            <a:off x="730250" y="5734050"/>
            <a:ext cx="1812925" cy="522288"/>
            <a:chOff x="0" y="0"/>
            <a:chExt cx="1813524" cy="523220"/>
          </a:xfrm>
        </p:grpSpPr>
        <p:sp>
          <p:nvSpPr>
            <p:cNvPr id="21530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66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反义词</a:t>
              </a:r>
            </a:p>
          </p:txBody>
        </p:sp>
        <p:pic>
          <p:nvPicPr>
            <p:cNvPr id="2153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组合 22556"/>
          <p:cNvGrpSpPr/>
          <p:nvPr/>
        </p:nvGrpSpPr>
        <p:grpSpPr bwMode="auto">
          <a:xfrm>
            <a:off x="730250" y="4965700"/>
            <a:ext cx="1812925" cy="522288"/>
            <a:chOff x="0" y="0"/>
            <a:chExt cx="1813524" cy="523220"/>
          </a:xfrm>
        </p:grpSpPr>
        <p:sp>
          <p:nvSpPr>
            <p:cNvPr id="2153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66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153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60" name="文本框 22559"/>
          <p:cNvSpPr txBox="1">
            <a:spLocks noChangeArrowheads="1"/>
          </p:cNvSpPr>
          <p:nvPr/>
        </p:nvSpPr>
        <p:spPr bwMode="auto">
          <a:xfrm>
            <a:off x="2127250" y="4965700"/>
            <a:ext cx="398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easy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way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休闲小站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餐饮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endParaRPr lang="en-US" altLang="zh-CN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61" name="文本框 22560"/>
          <p:cNvSpPr txBox="1">
            <a:spLocks noChangeArrowheads="1"/>
          </p:cNvSpPr>
          <p:nvPr/>
        </p:nvSpPr>
        <p:spPr bwMode="auto">
          <a:xfrm>
            <a:off x="2336800" y="5734050"/>
            <a:ext cx="5378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hard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困难的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difficult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困难的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3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6CF273C-2616-4E50-A6E2-D12A01B09B1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/>
      <p:bldP spid="22533" grpId="0" bldLvl="0"/>
      <p:bldP spid="22534" grpId="0" bldLvl="0"/>
      <p:bldP spid="22535" grpId="0" bldLvl="0"/>
      <p:bldP spid="22560" grpId="0" bldLvl="0"/>
      <p:bldP spid="2256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矩形 6"/>
          <p:cNvSpPr>
            <a:spLocks noChangeArrowheads="1"/>
          </p:cNvSpPr>
          <p:nvPr/>
        </p:nvSpPr>
        <p:spPr bwMode="auto">
          <a:xfrm>
            <a:off x="2546350" y="984250"/>
            <a:ext cx="52403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Don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t forget your hat!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别忘记你的帽子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!</a:t>
            </a:r>
          </a:p>
        </p:txBody>
      </p:sp>
      <p:sp>
        <p:nvSpPr>
          <p:cNvPr id="23557" name="矩形 7"/>
          <p:cNvSpPr>
            <a:spLocks noChangeArrowheads="1"/>
          </p:cNvSpPr>
          <p:nvPr/>
        </p:nvSpPr>
        <p:spPr bwMode="auto">
          <a:xfrm>
            <a:off x="1847850" y="2311400"/>
            <a:ext cx="6948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don't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是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do not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的缩写形式。该句型是祈使句的否定句式。</a:t>
            </a:r>
          </a:p>
        </p:txBody>
      </p:sp>
      <p:pic>
        <p:nvPicPr>
          <p:cNvPr id="2253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组合 23561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2538" name="圆角矩形 2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9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难点句型</a:t>
              </a:r>
            </a:p>
          </p:txBody>
        </p:sp>
      </p:grpSp>
      <p:grpSp>
        <p:nvGrpSpPr>
          <p:cNvPr id="23565" name="组合 23564"/>
          <p:cNvGrpSpPr/>
          <p:nvPr/>
        </p:nvGrpSpPr>
        <p:grpSpPr bwMode="auto">
          <a:xfrm>
            <a:off x="608013" y="2432050"/>
            <a:ext cx="1516062" cy="523875"/>
            <a:chOff x="0" y="0"/>
            <a:chExt cx="1515554" cy="523220"/>
          </a:xfrm>
        </p:grpSpPr>
        <p:sp>
          <p:nvSpPr>
            <p:cNvPr id="22541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254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8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3569" name="矩形 7"/>
          <p:cNvSpPr>
            <a:spLocks noChangeArrowheads="1"/>
          </p:cNvSpPr>
          <p:nvPr/>
        </p:nvSpPr>
        <p:spPr bwMode="auto">
          <a:xfrm>
            <a:off x="730250" y="3498850"/>
            <a:ext cx="2863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祈使句的用法</a:t>
            </a:r>
          </a:p>
        </p:txBody>
      </p:sp>
      <p:sp>
        <p:nvSpPr>
          <p:cNvPr id="23570" name="文本框 23569"/>
          <p:cNvSpPr txBox="1">
            <a:spLocks noChangeArrowheads="1"/>
          </p:cNvSpPr>
          <p:nvPr/>
        </p:nvSpPr>
        <p:spPr bwMode="auto">
          <a:xfrm>
            <a:off x="869950" y="4267200"/>
            <a:ext cx="5937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1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通常用于命令、请求或禁止。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71" name="文本框 23570"/>
          <p:cNvSpPr txBox="1">
            <a:spLocks noChangeArrowheads="1"/>
          </p:cNvSpPr>
          <p:nvPr/>
        </p:nvSpPr>
        <p:spPr bwMode="auto">
          <a:xfrm>
            <a:off x="1987550" y="5105400"/>
            <a:ext cx="614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away!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走开!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Don't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stay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here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!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不要待在这!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3572" name="组合 23571"/>
          <p:cNvGrpSpPr/>
          <p:nvPr/>
        </p:nvGrpSpPr>
        <p:grpSpPr bwMode="auto">
          <a:xfrm>
            <a:off x="590550" y="5105400"/>
            <a:ext cx="1516063" cy="523875"/>
            <a:chOff x="0" y="0"/>
            <a:chExt cx="1515554" cy="523220"/>
          </a:xfrm>
        </p:grpSpPr>
        <p:sp>
          <p:nvSpPr>
            <p:cNvPr id="22548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254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8420783-8858-46A6-B26D-7CE27DE852E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57" grpId="0" bldLvl="0"/>
      <p:bldP spid="23569" grpId="0" bldLvl="0"/>
      <p:bldP spid="23570" grpId="0" bldLvl="0"/>
      <p:bldP spid="23571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0485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文本框 4106"/>
          <p:cNvSpPr txBox="1">
            <a:spLocks noChangeArrowheads="1"/>
          </p:cNvSpPr>
          <p:nvPr/>
        </p:nvSpPr>
        <p:spPr bwMode="auto">
          <a:xfrm>
            <a:off x="2120900" y="2046288"/>
            <a:ext cx="426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4108" name="矩形 4107" descr="weave"/>
          <p:cNvSpPr>
            <a:spLocks noChangeArrowheads="1" noChangeShapeType="1" noTextEdit="1"/>
          </p:cNvSpPr>
          <p:nvPr/>
        </p:nvSpPr>
        <p:spPr bwMode="auto">
          <a:xfrm>
            <a:off x="3200400" y="3168650"/>
            <a:ext cx="2743200" cy="520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师生日常会话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8180516-6958-4FBC-8238-0DBE93D7C00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452438" y="1054100"/>
            <a:ext cx="53768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(2)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也可用于邀请或建议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pic>
        <p:nvPicPr>
          <p:cNvPr id="2355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组合 24584"/>
          <p:cNvGrpSpPr/>
          <p:nvPr/>
        </p:nvGrpSpPr>
        <p:grpSpPr bwMode="auto">
          <a:xfrm>
            <a:off x="381000" y="2241550"/>
            <a:ext cx="1619250" cy="585788"/>
            <a:chOff x="0" y="0"/>
            <a:chExt cx="1618322" cy="584775"/>
          </a:xfrm>
        </p:grpSpPr>
        <p:sp>
          <p:nvSpPr>
            <p:cNvPr id="23561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400" b="1" dirty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356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662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8" name="组合 24587"/>
          <p:cNvGrpSpPr/>
          <p:nvPr/>
        </p:nvGrpSpPr>
        <p:grpSpPr bwMode="auto">
          <a:xfrm>
            <a:off x="450850" y="4476750"/>
            <a:ext cx="1617663" cy="584200"/>
            <a:chOff x="0" y="0"/>
            <a:chExt cx="1618322" cy="584775"/>
          </a:xfrm>
        </p:grpSpPr>
        <p:sp>
          <p:nvSpPr>
            <p:cNvPr id="23564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16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356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1" name="矩形 23"/>
          <p:cNvSpPr>
            <a:spLocks noChangeArrowheads="1"/>
          </p:cNvSpPr>
          <p:nvPr/>
        </p:nvSpPr>
        <p:spPr bwMode="auto">
          <a:xfrm>
            <a:off x="1917700" y="2101850"/>
            <a:ext cx="6496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Go with us, please!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请和我们一起去吧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!</a:t>
            </a:r>
          </a:p>
        </p:txBody>
      </p:sp>
      <p:sp>
        <p:nvSpPr>
          <p:cNvPr id="24592" name="矩形 24"/>
          <p:cNvSpPr>
            <a:spLocks noChangeArrowheads="1"/>
          </p:cNvSpPr>
          <p:nvPr/>
        </p:nvSpPr>
        <p:spPr bwMode="auto">
          <a:xfrm>
            <a:off x="2057400" y="4337050"/>
            <a:ext cx="3073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Be careful!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当心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!</a:t>
            </a:r>
          </a:p>
        </p:txBody>
      </p:sp>
      <p:sp>
        <p:nvSpPr>
          <p:cNvPr id="24593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94" name="文本框 24593"/>
          <p:cNvSpPr txBox="1">
            <a:spLocks noChangeArrowheads="1"/>
          </p:cNvSpPr>
          <p:nvPr/>
        </p:nvSpPr>
        <p:spPr bwMode="auto">
          <a:xfrm>
            <a:off x="520700" y="3009900"/>
            <a:ext cx="272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8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66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2.</a:t>
            </a:r>
            <a:r>
              <a:rPr lang="zh-CN" altLang="en-US" sz="3200" b="1" dirty="0">
                <a:solidFill>
                  <a:srgbClr val="66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肯定形式</a:t>
            </a:r>
            <a:endParaRPr lang="zh-CN" altLang="en-US" sz="3200" b="1" dirty="0">
              <a:solidFill>
                <a:srgbClr val="660066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4595" name="文本框 24594"/>
          <p:cNvSpPr txBox="1">
            <a:spLocks noChangeArrowheads="1"/>
          </p:cNvSpPr>
          <p:nvPr/>
        </p:nvSpPr>
        <p:spPr bwMode="auto">
          <a:xfrm>
            <a:off x="590550" y="3638550"/>
            <a:ext cx="3702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谓语动词用原形。</a:t>
            </a:r>
          </a:p>
        </p:txBody>
      </p:sp>
      <p:sp>
        <p:nvSpPr>
          <p:cNvPr id="2357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97C9E95-015C-489A-AEF1-1E66934B59F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91" grpId="0" bldLvl="0"/>
      <p:bldP spid="24592" grpId="0" bldLvl="0"/>
      <p:bldP spid="24594" grpId="0" bldLvl="0"/>
      <p:bldP spid="24595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7"/>
          <p:cNvSpPr>
            <a:spLocks noChangeArrowheads="1"/>
          </p:cNvSpPr>
          <p:nvPr/>
        </p:nvSpPr>
        <p:spPr bwMode="auto">
          <a:xfrm>
            <a:off x="1568450" y="2520950"/>
            <a:ext cx="7473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Don't go to school too late. 不要太晚去上学。</a:t>
            </a:r>
          </a:p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Never play here. 不要在这玩儿。</a:t>
            </a:r>
          </a:p>
        </p:txBody>
      </p:sp>
      <p:pic>
        <p:nvPicPr>
          <p:cNvPr id="2458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9" name="组合 25608"/>
          <p:cNvGrpSpPr/>
          <p:nvPr/>
        </p:nvGrpSpPr>
        <p:grpSpPr bwMode="auto">
          <a:xfrm>
            <a:off x="381000" y="2520950"/>
            <a:ext cx="1516063" cy="522288"/>
            <a:chOff x="0" y="0"/>
            <a:chExt cx="1515554" cy="523220"/>
          </a:xfrm>
        </p:grpSpPr>
        <p:sp>
          <p:nvSpPr>
            <p:cNvPr id="2458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458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2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5613" name="TextBox 9"/>
          <p:cNvSpPr>
            <a:spLocks noChangeArrowheads="1"/>
          </p:cNvSpPr>
          <p:nvPr/>
        </p:nvSpPr>
        <p:spPr bwMode="auto">
          <a:xfrm>
            <a:off x="1708150" y="4406900"/>
            <a:ext cx="46799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No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Smoking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! 禁止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吸烟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!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No photos! 禁止拍照!</a:t>
            </a:r>
          </a:p>
        </p:txBody>
      </p:sp>
      <p:grpSp>
        <p:nvGrpSpPr>
          <p:cNvPr id="25614" name="组合 25613"/>
          <p:cNvGrpSpPr/>
          <p:nvPr/>
        </p:nvGrpSpPr>
        <p:grpSpPr bwMode="auto">
          <a:xfrm>
            <a:off x="381000" y="4476750"/>
            <a:ext cx="1619250" cy="523875"/>
            <a:chOff x="0" y="0"/>
            <a:chExt cx="1619854" cy="523220"/>
          </a:xfrm>
        </p:grpSpPr>
        <p:sp>
          <p:nvSpPr>
            <p:cNvPr id="24590" name="矩形 18"/>
            <p:cNvSpPr>
              <a:spLocks noChangeArrowheads="1"/>
            </p:cNvSpPr>
            <p:nvPr/>
          </p:nvSpPr>
          <p:spPr bwMode="auto">
            <a:xfrm>
              <a:off x="3854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4591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44460"/>
              <a:ext cx="420979" cy="47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7" name="文本框 25616"/>
          <p:cNvSpPr txBox="1">
            <a:spLocks noChangeArrowheads="1"/>
          </p:cNvSpPr>
          <p:nvPr/>
        </p:nvSpPr>
        <p:spPr bwMode="auto">
          <a:xfrm>
            <a:off x="311150" y="10541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66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3.</a:t>
            </a:r>
            <a:r>
              <a:rPr lang="zh-CN" altLang="en-US" sz="2800" b="1">
                <a:solidFill>
                  <a:srgbClr val="66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否定形式</a:t>
            </a:r>
            <a:endParaRPr lang="zh-CN" altLang="en-US" sz="2800" b="1">
              <a:solidFill>
                <a:srgbClr val="660066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18" name="文本框 25617"/>
          <p:cNvSpPr txBox="1">
            <a:spLocks noChangeArrowheads="1"/>
          </p:cNvSpPr>
          <p:nvPr/>
        </p:nvSpPr>
        <p:spPr bwMode="auto">
          <a:xfrm>
            <a:off x="520700" y="1752600"/>
            <a:ext cx="508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1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)动词前面加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Don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'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或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Never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19" name="文本框 25618"/>
          <p:cNvSpPr txBox="1">
            <a:spLocks noChangeArrowheads="1"/>
          </p:cNvSpPr>
          <p:nvPr/>
        </p:nvSpPr>
        <p:spPr bwMode="auto">
          <a:xfrm>
            <a:off x="590550" y="3568700"/>
            <a:ext cx="7683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2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“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No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动词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-ing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或“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!”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459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1C4C9B9-CC28-4B54-BA5F-D987A520D55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8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/>
      <p:bldP spid="25613" grpId="0" bldLvl="0"/>
      <p:bldP spid="25617" grpId="0" bldLvl="0"/>
      <p:bldP spid="25618" grpId="0" bldLvl="0"/>
      <p:bldP spid="25619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矩形 10"/>
          <p:cNvSpPr>
            <a:spLocks noChangeArrowheads="1"/>
          </p:cNvSpPr>
          <p:nvPr/>
        </p:nvSpPr>
        <p:spPr bwMode="auto">
          <a:xfrm>
            <a:off x="450850" y="2451100"/>
            <a:ext cx="85217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forget to do sth.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忘记做某事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事情还没有做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)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forget doing sth.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忘记曾经做过某事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事情已经做过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)</a:t>
            </a:r>
          </a:p>
        </p:txBody>
      </p:sp>
      <p:pic>
        <p:nvPicPr>
          <p:cNvPr id="2560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组合 26632"/>
          <p:cNvGrpSpPr/>
          <p:nvPr/>
        </p:nvGrpSpPr>
        <p:grpSpPr bwMode="auto">
          <a:xfrm>
            <a:off x="381000" y="1054100"/>
            <a:ext cx="1619250" cy="536575"/>
            <a:chOff x="0" y="0"/>
            <a:chExt cx="1618322" cy="533891"/>
          </a:xfrm>
        </p:grpSpPr>
        <p:sp>
          <p:nvSpPr>
            <p:cNvPr id="25609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链接</a:t>
              </a:r>
            </a:p>
          </p:txBody>
        </p:sp>
        <p:pic>
          <p:nvPicPr>
            <p:cNvPr id="2561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6" name="对角圆角矩形 15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37" name="文本框 26636"/>
          <p:cNvSpPr txBox="1">
            <a:spLocks noChangeArrowheads="1"/>
          </p:cNvSpPr>
          <p:nvPr/>
        </p:nvSpPr>
        <p:spPr bwMode="auto">
          <a:xfrm>
            <a:off x="1778000" y="984250"/>
            <a:ext cx="642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forget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意为“忘记”,该句型用于描述忘记做某事。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6638" name="组合 26637"/>
          <p:cNvGrpSpPr/>
          <p:nvPr/>
        </p:nvGrpSpPr>
        <p:grpSpPr bwMode="auto">
          <a:xfrm>
            <a:off x="381000" y="1822450"/>
            <a:ext cx="1619250" cy="536575"/>
            <a:chOff x="0" y="0"/>
            <a:chExt cx="1618322" cy="533891"/>
          </a:xfrm>
        </p:grpSpPr>
        <p:sp>
          <p:nvSpPr>
            <p:cNvPr id="25614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搭配</a:t>
              </a:r>
            </a:p>
          </p:txBody>
        </p:sp>
        <p:pic>
          <p:nvPicPr>
            <p:cNvPr id="2561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41" name="组合 26640"/>
          <p:cNvGrpSpPr/>
          <p:nvPr/>
        </p:nvGrpSpPr>
        <p:grpSpPr bwMode="auto">
          <a:xfrm>
            <a:off x="381000" y="3638550"/>
            <a:ext cx="1619250" cy="536575"/>
            <a:chOff x="0" y="0"/>
            <a:chExt cx="1618322" cy="533891"/>
          </a:xfrm>
        </p:grpSpPr>
        <p:sp>
          <p:nvSpPr>
            <p:cNvPr id="25617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561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44" name="组合 26643"/>
          <p:cNvGrpSpPr/>
          <p:nvPr/>
        </p:nvGrpSpPr>
        <p:grpSpPr bwMode="auto">
          <a:xfrm>
            <a:off x="450850" y="5594350"/>
            <a:ext cx="1619250" cy="536575"/>
            <a:chOff x="0" y="0"/>
            <a:chExt cx="1618322" cy="533891"/>
          </a:xfrm>
        </p:grpSpPr>
        <p:sp>
          <p:nvSpPr>
            <p:cNvPr id="25620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注意</a:t>
              </a:r>
            </a:p>
          </p:txBody>
        </p:sp>
        <p:pic>
          <p:nvPicPr>
            <p:cNvPr id="2562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7" name="文本框 26646"/>
          <p:cNvSpPr txBox="1">
            <a:spLocks noChangeArrowheads="1"/>
          </p:cNvSpPr>
          <p:nvPr/>
        </p:nvSpPr>
        <p:spPr bwMode="auto">
          <a:xfrm>
            <a:off x="1847850" y="3638550"/>
            <a:ext cx="6705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forget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write a letter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我忘记写信了。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I forget writ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ing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a letter.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我忘记曾经写过信。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6648" name="文本框 26647"/>
          <p:cNvSpPr txBox="1">
            <a:spLocks noChangeArrowheads="1"/>
          </p:cNvSpPr>
          <p:nvPr/>
        </p:nvSpPr>
        <p:spPr bwMode="auto">
          <a:xfrm>
            <a:off x="1778000" y="5594350"/>
            <a:ext cx="642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forget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的形式要根据主语的变化而变化。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2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CCA2F04-185E-4E7C-AB59-F9F377101E2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/>
      <p:bldP spid="26637" grpId="0" bldLvl="0"/>
      <p:bldP spid="26647" grpId="0" bldLvl="0"/>
      <p:bldP spid="26648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6632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7659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  请同学们分组表演这部分内容。</a:t>
            </a:r>
          </a:p>
        </p:txBody>
      </p:sp>
      <p:sp>
        <p:nvSpPr>
          <p:cNvPr id="2663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60AAD91-46BA-43A5-BFAE-4377EF3590C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8681" name="文本框 28680"/>
          <p:cNvSpPr txBox="1">
            <a:spLocks noChangeArrowheads="1"/>
          </p:cNvSpPr>
          <p:nvPr/>
        </p:nvSpPr>
        <p:spPr bwMode="auto">
          <a:xfrm>
            <a:off x="590550" y="1054100"/>
            <a:ext cx="769778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一、基础过关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1.选出不同类的一项。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（1）(      )A.hat   B.spring  C.scarf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（2）(      )A.swim  B.rain   C.snow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2.按要求完成各题。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（1）snowman_________（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复数形式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（2）fridge_______（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汉语意思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（3）wife_________(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复数形式</a:t>
            </a:r>
            <a:r>
              <a:rPr lang="zh-CN" altLang="en-US" sz="2800" dirty="0">
                <a:latin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783F22D-B176-4589-B5DC-B5D4E28ED9C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9705" name="文本框 29704"/>
          <p:cNvSpPr txBox="1">
            <a:spLocks noChangeArrowheads="1"/>
          </p:cNvSpPr>
          <p:nvPr/>
        </p:nvSpPr>
        <p:spPr bwMode="auto">
          <a:xfrm>
            <a:off x="101600" y="774700"/>
            <a:ext cx="901065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1" charset="-122"/>
              </a:rPr>
              <a:t>二、拓展应用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1.连词成句。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（1）like  you  which  season  best do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（2）swim  I  to  love  sea  the  in 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2.按要求做题。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（1）Can you play the guitar?(</a:t>
            </a:r>
            <a:r>
              <a:rPr lang="zh-CN" altLang="en-US" sz="2800" dirty="0">
                <a:ea typeface="楷体" panose="02010609060101010101" pitchFamily="1" charset="-122"/>
              </a:rPr>
              <a:t>作否定回答</a:t>
            </a:r>
            <a:r>
              <a:rPr lang="zh-CN" altLang="en-US" sz="2800" dirty="0"/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（2）My favourite season </a:t>
            </a:r>
            <a:r>
              <a:rPr lang="zh-CN" altLang="en-US" sz="2800" u="sng" dirty="0"/>
              <a:t>is summer</a:t>
            </a:r>
            <a:r>
              <a:rPr lang="zh-CN" altLang="en-US" sz="2800" dirty="0"/>
              <a:t>.（</a:t>
            </a:r>
            <a:r>
              <a:rPr lang="zh-CN" altLang="en-US" sz="2800" dirty="0">
                <a:ea typeface="楷体" panose="02010609060101010101" pitchFamily="1" charset="-122"/>
              </a:rPr>
              <a:t>对画线部分提问</a:t>
            </a:r>
            <a:r>
              <a:rPr lang="zh-CN" altLang="en-US" sz="2800" dirty="0"/>
              <a:t>）        _________________________________</a:t>
            </a:r>
          </a:p>
        </p:txBody>
      </p:sp>
      <p:sp>
        <p:nvSpPr>
          <p:cNvPr id="2868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FDDEF71-428F-459F-947E-456CF163C14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2450"/>
            <a:ext cx="90789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矩形 3"/>
          <p:cNvSpPr>
            <a:spLocks noChangeArrowheads="1"/>
          </p:cNvSpPr>
          <p:nvPr/>
        </p:nvSpPr>
        <p:spPr bwMode="auto">
          <a:xfrm>
            <a:off x="571500" y="1123950"/>
            <a:ext cx="8331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forget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(忘记);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easy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（容易的;舒适的）</a:t>
            </a:r>
          </a:p>
        </p:txBody>
      </p:sp>
      <p:sp>
        <p:nvSpPr>
          <p:cNvPr id="30726" name="矩形 10"/>
          <p:cNvSpPr>
            <a:spLocks noChangeArrowheads="1"/>
          </p:cNvSpPr>
          <p:nvPr/>
        </p:nvSpPr>
        <p:spPr bwMode="auto">
          <a:xfrm>
            <a:off x="500063" y="227647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970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0732" name="文本框 30731"/>
          <p:cNvSpPr txBox="1">
            <a:spLocks noChangeArrowheads="1"/>
          </p:cNvSpPr>
          <p:nvPr/>
        </p:nvSpPr>
        <p:spPr bwMode="auto">
          <a:xfrm>
            <a:off x="1428750" y="3079750"/>
            <a:ext cx="5867400" cy="14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Don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'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 forget your hat! 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别忘记你的帽子</a:t>
            </a:r>
            <a:r>
              <a:rPr lang="en-US" sz="2800" b="1" dirty="0" smtClean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! </a:t>
            </a:r>
            <a:endParaRPr lang="en-US" sz="2800" b="1" dirty="0">
              <a:latin typeface="楷体" panose="02010609060101010101" pitchFamily="1" charset="-122"/>
              <a:ea typeface="楷体" panose="02010609060101010101" pitchFamily="1" charset="-122"/>
              <a:sym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970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6809610-A9A5-40FF-82D5-4E9413FB990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/>
      <p:bldP spid="30726" grpId="0" bldLvl="0"/>
      <p:bldP spid="30732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47A1E8B3-200A-438C-BDF5-4AAD495DA5FE}" type="slidenum">
              <a:rPr lang="zh-CN" altLang="en-US" sz="1200">
                <a:solidFill>
                  <a:srgbClr val="898989"/>
                </a:solidFill>
              </a:rPr>
              <a:t>27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307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0729" name="图片 4" descr="homewor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98425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矩形 31755"/>
          <p:cNvSpPr>
            <a:spLocks noChangeArrowheads="1" noChangeShapeType="1" noTextEdit="1"/>
          </p:cNvSpPr>
          <p:nvPr/>
        </p:nvSpPr>
        <p:spPr bwMode="auto">
          <a:xfrm>
            <a:off x="1498600" y="2870200"/>
            <a:ext cx="51816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Retell the story.</a:t>
            </a:r>
            <a:endParaRPr lang="zh-CN" altLang="en-US" sz="48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BA050C5-0BF8-47A4-A655-3C74776650A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5130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文本框 1"/>
          <p:cNvSpPr txBox="1"/>
          <p:nvPr/>
        </p:nvSpPr>
        <p:spPr>
          <a:xfrm>
            <a:off x="1568450" y="2032000"/>
            <a:ext cx="6356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why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because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 festival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华文楷体" panose="02010600040101010101" pitchFamily="2" charset="-122"/>
            </a:endParaRPr>
          </a:p>
        </p:txBody>
      </p:sp>
      <p:sp>
        <p:nvSpPr>
          <p:cNvPr id="5132" name="文本框 3"/>
          <p:cNvSpPr txBox="1"/>
          <p:nvPr/>
        </p:nvSpPr>
        <p:spPr>
          <a:xfrm>
            <a:off x="3035300" y="2800350"/>
            <a:ext cx="4819650" cy="1882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en-US" altLang="x-none" sz="2400" b="1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</a:t>
            </a: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'</a:t>
            </a:r>
            <a:r>
              <a:rPr lang="en-US" altLang="x-none" sz="2400" b="1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 your favourite season? </a:t>
            </a:r>
          </a:p>
          <a:p>
            <a:pPr>
              <a:lnSpc>
                <a:spcPct val="130000"/>
              </a:lnSpc>
            </a:pP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2.— Why? </a:t>
            </a:r>
          </a:p>
          <a:p>
            <a:pPr>
              <a:lnSpc>
                <a:spcPct val="130000"/>
              </a:lnSpc>
            </a:pP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— Because I like the snow.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endParaRPr lang="zh-CN" altLang="en-US" sz="2400" b="1" noProof="1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8E5ED16-EC9E-402A-9700-C3F7924EBFD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3" name="图片 6152" descr="下载 (10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91025" y="796925"/>
            <a:ext cx="307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6153" descr="timg (1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09863" y="3521075"/>
            <a:ext cx="31432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teacher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" y="412750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0398981-3B15-4AD5-80C2-E4C6E127A43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4"/>
          <p:cNvSpPr>
            <a:spLocks noChangeArrowheads="1"/>
          </p:cNvSpPr>
          <p:nvPr/>
        </p:nvSpPr>
        <p:spPr bwMode="auto">
          <a:xfrm>
            <a:off x="939800" y="1682750"/>
            <a:ext cx="593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49442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forget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(动词)忘记</a:t>
            </a:r>
          </a:p>
        </p:txBody>
      </p:sp>
      <p:sp>
        <p:nvSpPr>
          <p:cNvPr id="7178" name="矩形 15"/>
          <p:cNvSpPr>
            <a:spLocks noChangeArrowheads="1"/>
          </p:cNvSpPr>
          <p:nvPr/>
        </p:nvSpPr>
        <p:spPr bwMode="auto">
          <a:xfrm>
            <a:off x="1079500" y="3359150"/>
            <a:ext cx="628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easy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en-US" altLang="zh-CN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形容词</a:t>
            </a:r>
            <a:r>
              <a:rPr lang="en-US" altLang="zh-CN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容易的</a:t>
            </a:r>
            <a:r>
              <a:rPr lang="en-US" altLang="zh-CN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舒适的</a:t>
            </a:r>
          </a:p>
        </p:txBody>
      </p:sp>
      <p:grpSp>
        <p:nvGrpSpPr>
          <p:cNvPr id="7179" name="组合 7178"/>
          <p:cNvGrpSpPr/>
          <p:nvPr/>
        </p:nvGrpSpPr>
        <p:grpSpPr bwMode="auto">
          <a:xfrm>
            <a:off x="311150" y="1752600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7182" name="组合 7181"/>
          <p:cNvGrpSpPr/>
          <p:nvPr/>
        </p:nvGrpSpPr>
        <p:grpSpPr bwMode="auto">
          <a:xfrm>
            <a:off x="311150" y="3359150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7185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E42EB34-ED72-4932-8C23-2FA4174CD2C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ldLvl="0"/>
      <p:bldP spid="717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9"/>
          <p:cNvSpPr>
            <a:spLocks noChangeArrowheads="1"/>
          </p:cNvSpPr>
          <p:nvPr/>
        </p:nvSpPr>
        <p:spPr bwMode="auto">
          <a:xfrm>
            <a:off x="4222750" y="2101850"/>
            <a:ext cx="3295650" cy="30273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E36C09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表演动作，说出动作所指向的单词。表演可适当夸张，气氛会更热烈</a:t>
            </a:r>
            <a:r>
              <a:rPr lang="zh-CN" altLang="en-US" sz="3200" dirty="0">
                <a:solidFill>
                  <a:srgbClr val="E36C09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en-US" sz="3200" dirty="0" err="1">
                <a:solidFill>
                  <a:srgbClr val="E36C09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也适合小组活动</a:t>
            </a:r>
            <a:r>
              <a:rPr lang="en-US" sz="3200" dirty="0">
                <a:solidFill>
                  <a:srgbClr val="E36C09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9226" name="TextBox 12"/>
          <p:cNvSpPr>
            <a:spLocks noChangeArrowheads="1"/>
          </p:cNvSpPr>
          <p:nvPr/>
        </p:nvSpPr>
        <p:spPr bwMode="auto">
          <a:xfrm>
            <a:off x="800100" y="2032000"/>
            <a:ext cx="2044700" cy="52705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看看说说</a:t>
            </a:r>
          </a:p>
        </p:txBody>
      </p:sp>
      <p:sp>
        <p:nvSpPr>
          <p:cNvPr id="9227" name="TextBox 13"/>
          <p:cNvSpPr>
            <a:spLocks noChangeArrowheads="1"/>
          </p:cNvSpPr>
          <p:nvPr/>
        </p:nvSpPr>
        <p:spPr bwMode="auto">
          <a:xfrm>
            <a:off x="4310063" y="1177925"/>
            <a:ext cx="3214687" cy="522288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sym typeface="Calibri" panose="020F0502020204030204" pitchFamily="34" charset="0"/>
              </a:rPr>
              <a:t>Let’s play a game!</a:t>
            </a:r>
            <a:endParaRPr lang="zh-CN" altLang="en-US" sz="2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228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8204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pic>
        <p:nvPicPr>
          <p:cNvPr id="8205" name="图片 1" descr="teach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50" y="300990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A7BEFF8-B2F0-4344-9552-032B3DDA557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 animBg="1"/>
      <p:bldP spid="9226" grpId="0" bldLvl="0" animBg="1"/>
      <p:bldP spid="92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文本框 19"/>
          <p:cNvSpPr>
            <a:spLocks noChangeArrowheads="1"/>
          </p:cNvSpPr>
          <p:nvPr/>
        </p:nvSpPr>
        <p:spPr bwMode="auto">
          <a:xfrm>
            <a:off x="3035300" y="7747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127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1275" name="图片 11274" descr="1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" y="1473200"/>
            <a:ext cx="87249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文本框 11275"/>
          <p:cNvSpPr txBox="1">
            <a:spLocks noChangeArrowheads="1"/>
          </p:cNvSpPr>
          <p:nvPr/>
        </p:nvSpPr>
        <p:spPr bwMode="auto">
          <a:xfrm>
            <a:off x="520700" y="4686300"/>
            <a:ext cx="8032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有一天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约翰对他妈妈说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:“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我要去雪里玩儿。”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“好的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,”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他妈妈说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,“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穿上你的外套。”约翰穿上他的外套。“别忘记你的帽子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!”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他妈妈说。约翰戴上帽子。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他在雪里玩儿。他堆了一个大雪人。</a:t>
            </a:r>
            <a:endParaRPr lang="zh-CN" altLang="en-US" sz="24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025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B7DB5D7-131C-4973-8277-16633D4B273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19"/>
          <p:cNvSpPr>
            <a:spLocks noChangeArrowheads="1"/>
          </p:cNvSpPr>
          <p:nvPr/>
        </p:nvSpPr>
        <p:spPr bwMode="auto">
          <a:xfrm>
            <a:off x="3035300" y="7747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2299" name="图片 12298" descr="18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473200"/>
            <a:ext cx="8726488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665BD7E-25C3-4F4F-9944-5A653FA069A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2965450" y="914400"/>
            <a:ext cx="29654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story time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!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23" name="文本框 13322"/>
          <p:cNvSpPr txBox="1">
            <a:spLocks noChangeArrowheads="1"/>
          </p:cNvSpPr>
          <p:nvPr/>
        </p:nvSpPr>
        <p:spPr bwMode="auto">
          <a:xfrm>
            <a:off x="241300" y="1752600"/>
            <a:ext cx="88011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他说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:“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可怜的雪人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天很冷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戴上帽子吧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!”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他摘掉帽子给雪人戴上。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雪人睁开眼睛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!“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嗨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你好吗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他说。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“呀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!”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约翰说。他把戴在雪人头上的帽子摘了下来。雪人又恢复了原来的样子。他又把帽子给雪人戴上。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雪人又说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:“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嗨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你好吗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</a:p>
          <a:p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你会说话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!”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约翰说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,“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你叫什么名字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</a:p>
          <a:p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“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我想我没有名字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,”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雪人说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,“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多么寒冷的雪天啊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太棒了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你想做什么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</a:p>
        </p:txBody>
      </p:sp>
      <p:sp>
        <p:nvSpPr>
          <p:cNvPr id="1229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7EA7617-9262-4E87-8205-0F8ECBAE0B6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全屏显示(4:3)</PresentationFormat>
  <Paragraphs>199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Kozuka Gothic Pro H</vt:lpstr>
      <vt:lpstr>NEU-FZ-S92</vt:lpstr>
      <vt:lpstr>方正大黑简体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2023-01-16T20:44:42Z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2A2738777BEC4456A1C51AD41262F22E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