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2"/>
  </p:sldMasterIdLst>
  <p:notesMasterIdLst>
    <p:notesMasterId r:id="rId25"/>
  </p:notesMasterIdLst>
  <p:handoutMasterIdLst>
    <p:handoutMasterId r:id="rId26"/>
  </p:handoutMasterIdLst>
  <p:sldIdLst>
    <p:sldId id="291" r:id="rId3"/>
    <p:sldId id="262" r:id="rId4"/>
    <p:sldId id="263" r:id="rId5"/>
    <p:sldId id="264" r:id="rId6"/>
    <p:sldId id="265" r:id="rId7"/>
    <p:sldId id="266" r:id="rId8"/>
    <p:sldId id="289" r:id="rId9"/>
    <p:sldId id="267" r:id="rId10"/>
    <p:sldId id="268" r:id="rId11"/>
    <p:sldId id="270" r:id="rId12"/>
    <p:sldId id="271" r:id="rId13"/>
    <p:sldId id="29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3" r:id="rId22"/>
    <p:sldId id="284" r:id="rId23"/>
    <p:sldId id="285" r:id="rId24"/>
  </p:sldIdLst>
  <p:sldSz cx="9144000" cy="6858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A"/>
    <a:srgbClr val="2188D1"/>
    <a:srgbClr val="139DE1"/>
    <a:srgbClr val="F4963A"/>
    <a:srgbClr val="F28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355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4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0263"/>
            <a:ext cx="3078162" cy="514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AD905E3-5C7B-4E65-9F38-E447CAADD18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A5363CB-9827-4169-8843-199AA377830D}" type="slidenum">
              <a:rPr lang="en-US" altLang="zh-CN">
                <a:latin typeface="Arial" panose="020B0604020202020204" pitchFamily="34" charset="0"/>
              </a:rPr>
              <a:t>20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47775" y="1279525"/>
            <a:ext cx="4606925" cy="3454400"/>
          </a:xfrm>
          <a:ln>
            <a:miter lim="800000"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6EFC68B-6F2F-448C-8D6C-37B3BBA1A820}" type="slidenum">
              <a:rPr lang="en-US" altLang="zh-CN">
                <a:latin typeface="Arial" panose="020B0604020202020204" pitchFamily="34" charset="0"/>
              </a:rPr>
              <a:t>21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47775" y="1279525"/>
            <a:ext cx="4606925" cy="3454400"/>
          </a:xfrm>
          <a:ln>
            <a:miter lim="800000"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B0DE2F2-E1AD-4AD8-95D0-D49EE8E9C553}" type="slidenum">
              <a:rPr lang="en-US" altLang="zh-CN">
                <a:latin typeface="Arial" panose="020B0604020202020204" pitchFamily="34" charset="0"/>
              </a:rPr>
              <a:t>22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47775" y="1279525"/>
            <a:ext cx="4606925" cy="3454400"/>
          </a:xfrm>
          <a:ln>
            <a:miter lim="800000"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3AFF30A0-0FBB-449A-871B-B40A4A99EF3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0853EBFF-8F6E-44AC-8EC2-65D105E4AE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06D9A2A-195A-44BE-901C-191B60A67C2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388A992C-C6AA-4361-AB0F-DE281B9A90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5FEC630C-E067-49D4-83D7-63BC9978483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BFF98868-EAE8-4E14-B933-1FE3886302C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7FA23398-81A4-4879-A14C-29109307FE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3926BFB4-6E5D-4F66-B110-9A7CDF9C5F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A6E00C02-87C4-4D08-9CD0-C605D93768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 sz="1300"/>
            </a:lvl1pPr>
          </a:lstStyle>
          <a:p>
            <a:fld id="{C00127D4-0145-4B8C-AC8B-0B196CD7DD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7DA0DCC-B23D-4844-81E7-1F8227BFE87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CEA7D74-AE36-4B23-BBBD-17AB768DC2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E30822F0-B719-4BCA-B5A7-FD092BA78C5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0ABBB74-2518-42E4-9E60-9D6971F4A38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2F117B5-E03A-4703-84A2-76DCAA39DEB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F5AC243-AFBC-4066-978C-71E72E3DF8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BFE35EC-75BD-4A6B-AF0A-2D4BE4CB3D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>
            <a:lvl1pPr fontAlgn="auto">
              <a:defRPr noProof="1"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>
            <a:lvl1pPr fontAlgn="auto">
              <a:defRPr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81079EFA-D495-424E-834B-F014BF6FF13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9525" y="720725"/>
            <a:ext cx="9158288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-11113" y="5067300"/>
            <a:ext cx="9166226" cy="111125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-11113" y="1757363"/>
            <a:ext cx="9159876" cy="3225800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-11113" y="720725"/>
            <a:ext cx="9166226" cy="112713"/>
          </a:xfrm>
          <a:prstGeom prst="rect">
            <a:avLst/>
          </a:prstGeom>
          <a:solidFill>
            <a:srgbClr val="40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0815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3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25.png"/><Relationship Id="rId10" Type="http://schemas.openxmlformats.org/officeDocument/2006/relationships/image" Target="../media/image21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6.e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7253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/>
            <a:r>
              <a:rPr lang="zh-CN" altLang="en-US" sz="4800" b="1" noProof="1" smtClean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弧长和扇形面积的计算</a:t>
            </a:r>
            <a:endParaRPr lang="zh-CN" altLang="en-US" sz="4800" b="1" noProof="1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79347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730250" y="1247775"/>
            <a:ext cx="75311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扇形面积的大小到底和哪些因素有关呢？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1279525" y="3703638"/>
            <a:ext cx="5845175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圆心角是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360</a:t>
            </a:r>
            <a:r>
              <a:rPr lang="en-US" altLang="zh-CN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的扇形面积是多少？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1279525" y="4397375"/>
            <a:ext cx="58451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圆心角是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180</a:t>
            </a:r>
            <a:r>
              <a:rPr lang="en-US" altLang="zh-CN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的扇形面积是多少？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279525" y="5073650"/>
            <a:ext cx="56657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圆心角是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90</a:t>
            </a:r>
            <a:r>
              <a:rPr lang="en-US" altLang="zh-CN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的扇形面积是多少？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1279525" y="5738813"/>
            <a:ext cx="6024563" cy="517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圆心角是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270</a:t>
            </a:r>
            <a:r>
              <a:rPr lang="en-US" altLang="zh-CN" sz="2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的扇形面积是多少？ 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25475" y="1827213"/>
            <a:ext cx="7739063" cy="1554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（当圆半径一定时）扇形的面积随着圆心   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角的增大而增大。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399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1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38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32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ldLvl="0" animBg="1"/>
      <p:bldP spid="95238" grpId="0" bldLvl="0" animBg="1"/>
      <p:bldP spid="95239" grpId="0" bldLvl="0" animBg="1"/>
      <p:bldP spid="95240" grpId="0" bldLvl="0" animBg="1"/>
      <p:bldP spid="95241" grpId="0" bldLvl="0" animBg="1"/>
      <p:bldP spid="9524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850900" y="4419600"/>
            <a:ext cx="2209800" cy="1944688"/>
            <a:chOff x="612" y="2688"/>
            <a:chExt cx="1392" cy="1225"/>
          </a:xfrm>
        </p:grpSpPr>
        <p:pic>
          <p:nvPicPr>
            <p:cNvPr id="36866" name="Picture 3" descr="auto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12" y="2688"/>
              <a:ext cx="1392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67" name="Arc 4"/>
            <p:cNvSpPr>
              <a:spLocks noChangeArrowheads="1"/>
            </p:cNvSpPr>
            <p:nvPr/>
          </p:nvSpPr>
          <p:spPr bwMode="auto">
            <a:xfrm>
              <a:off x="1188" y="2736"/>
              <a:ext cx="547" cy="52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4468813" y="1749425"/>
            <a:ext cx="1865312" cy="1944688"/>
            <a:chOff x="3152" y="935"/>
            <a:chExt cx="1175" cy="1225"/>
          </a:xfrm>
        </p:grpSpPr>
        <p:pic>
          <p:nvPicPr>
            <p:cNvPr id="36869" name="Picture 6" descr="auto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152" y="935"/>
              <a:ext cx="1175" cy="1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870" name="Group 7"/>
            <p:cNvGrpSpPr/>
            <p:nvPr/>
          </p:nvGrpSpPr>
          <p:grpSpPr bwMode="auto">
            <a:xfrm>
              <a:off x="3195" y="983"/>
              <a:ext cx="1063" cy="529"/>
              <a:chOff x="3195" y="983"/>
              <a:chExt cx="1063" cy="529"/>
            </a:xfrm>
          </p:grpSpPr>
          <p:sp>
            <p:nvSpPr>
              <p:cNvPr id="36871" name="Arc 8"/>
              <p:cNvSpPr>
                <a:spLocks noChangeArrowheads="1"/>
              </p:cNvSpPr>
              <p:nvPr/>
            </p:nvSpPr>
            <p:spPr bwMode="auto">
              <a:xfrm>
                <a:off x="3717" y="984"/>
                <a:ext cx="541" cy="528"/>
              </a:xfrm>
              <a:custGeom>
                <a:avLst/>
                <a:gdLst>
                  <a:gd name="T0" fmla="*/ 0 w 23029"/>
                  <a:gd name="T1" fmla="*/ 47 h 21600"/>
                  <a:gd name="T2" fmla="*/ 1429 w 23029"/>
                  <a:gd name="T3" fmla="*/ 0 h 21600"/>
                  <a:gd name="T4" fmla="*/ 23029 w 23029"/>
                  <a:gd name="T5" fmla="*/ 21600 h 21600"/>
                  <a:gd name="T6" fmla="*/ 0 w 23029"/>
                  <a:gd name="T7" fmla="*/ 47 h 21600"/>
                  <a:gd name="T8" fmla="*/ 1429 w 23029"/>
                  <a:gd name="T9" fmla="*/ 0 h 21600"/>
                  <a:gd name="T10" fmla="*/ 23029 w 23029"/>
                  <a:gd name="T11" fmla="*/ 21600 h 21600"/>
                  <a:gd name="T12" fmla="*/ 1429 w 23029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029" h="21600" fill="none">
                    <a:moveTo>
                      <a:pt x="0" y="47"/>
                    </a:moveTo>
                    <a:cubicBezTo>
                      <a:pt x="475" y="15"/>
                      <a:pt x="952" y="-1"/>
                      <a:pt x="1429" y="0"/>
                    </a:cubicBezTo>
                    <a:cubicBezTo>
                      <a:pt x="13358" y="0"/>
                      <a:pt x="23029" y="9670"/>
                      <a:pt x="23029" y="21600"/>
                    </a:cubicBezTo>
                  </a:path>
                  <a:path w="23029" h="21600" stroke="0">
                    <a:moveTo>
                      <a:pt x="0" y="47"/>
                    </a:moveTo>
                    <a:cubicBezTo>
                      <a:pt x="475" y="15"/>
                      <a:pt x="952" y="-1"/>
                      <a:pt x="1429" y="0"/>
                    </a:cubicBezTo>
                    <a:cubicBezTo>
                      <a:pt x="13358" y="0"/>
                      <a:pt x="23029" y="9670"/>
                      <a:pt x="23029" y="21600"/>
                    </a:cubicBezTo>
                    <a:lnTo>
                      <a:pt x="1429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00"/>
              </a:p>
            </p:txBody>
          </p:sp>
          <p:sp>
            <p:nvSpPr>
              <p:cNvPr id="36872" name="Arc 9"/>
              <p:cNvSpPr>
                <a:spLocks noChangeArrowheads="1"/>
              </p:cNvSpPr>
              <p:nvPr/>
            </p:nvSpPr>
            <p:spPr bwMode="auto">
              <a:xfrm flipH="1">
                <a:off x="3195" y="983"/>
                <a:ext cx="518" cy="528"/>
              </a:xfrm>
              <a:custGeom>
                <a:avLst/>
                <a:gdLst>
                  <a:gd name="T0" fmla="*/ -1 w 22050"/>
                  <a:gd name="T1" fmla="*/ 4 h 21600"/>
                  <a:gd name="T2" fmla="*/ 450 w 22050"/>
                  <a:gd name="T3" fmla="*/ 0 h 21600"/>
                  <a:gd name="T4" fmla="*/ 22050 w 22050"/>
                  <a:gd name="T5" fmla="*/ 21600 h 21600"/>
                  <a:gd name="T6" fmla="*/ -1 w 22050"/>
                  <a:gd name="T7" fmla="*/ 4 h 21600"/>
                  <a:gd name="T8" fmla="*/ 450 w 22050"/>
                  <a:gd name="T9" fmla="*/ 0 h 21600"/>
                  <a:gd name="T10" fmla="*/ 22050 w 22050"/>
                  <a:gd name="T11" fmla="*/ 21600 h 21600"/>
                  <a:gd name="T12" fmla="*/ 450 w 22050"/>
                  <a:gd name="T13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050" h="21600" fill="none">
                    <a:moveTo>
                      <a:pt x="-1" y="4"/>
                    </a:moveTo>
                    <a:cubicBezTo>
                      <a:pt x="149" y="1"/>
                      <a:pt x="299" y="-1"/>
                      <a:pt x="450" y="0"/>
                    </a:cubicBezTo>
                    <a:cubicBezTo>
                      <a:pt x="12379" y="0"/>
                      <a:pt x="22050" y="9670"/>
                      <a:pt x="22050" y="21600"/>
                    </a:cubicBezTo>
                  </a:path>
                  <a:path w="22050" h="21600" stroke="0">
                    <a:moveTo>
                      <a:pt x="-1" y="4"/>
                    </a:moveTo>
                    <a:cubicBezTo>
                      <a:pt x="149" y="1"/>
                      <a:pt x="299" y="-1"/>
                      <a:pt x="450" y="0"/>
                    </a:cubicBezTo>
                    <a:cubicBezTo>
                      <a:pt x="12379" y="0"/>
                      <a:pt x="22050" y="9670"/>
                      <a:pt x="22050" y="21600"/>
                    </a:cubicBezTo>
                    <a:lnTo>
                      <a:pt x="45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00"/>
              </a:p>
            </p:txBody>
          </p:sp>
        </p:grpSp>
      </p:grpSp>
      <p:grpSp>
        <p:nvGrpSpPr>
          <p:cNvPr id="5" name="Group 10"/>
          <p:cNvGrpSpPr/>
          <p:nvPr/>
        </p:nvGrpSpPr>
        <p:grpSpPr bwMode="auto">
          <a:xfrm>
            <a:off x="4624388" y="4368800"/>
            <a:ext cx="2417762" cy="1995488"/>
            <a:chOff x="3016" y="2704"/>
            <a:chExt cx="1536" cy="1305"/>
          </a:xfrm>
        </p:grpSpPr>
        <p:pic>
          <p:nvPicPr>
            <p:cNvPr id="36874" name="Picture 11" descr="auto0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016" y="2704"/>
              <a:ext cx="1536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6875" name="Group 12"/>
            <p:cNvGrpSpPr/>
            <p:nvPr/>
          </p:nvGrpSpPr>
          <p:grpSpPr bwMode="auto">
            <a:xfrm>
              <a:off x="3304" y="2799"/>
              <a:ext cx="1056" cy="1058"/>
              <a:chOff x="3304" y="2799"/>
              <a:chExt cx="1056" cy="1058"/>
            </a:xfrm>
          </p:grpSpPr>
          <p:grpSp>
            <p:nvGrpSpPr>
              <p:cNvPr id="36876" name="Group 13"/>
              <p:cNvGrpSpPr/>
              <p:nvPr/>
            </p:nvGrpSpPr>
            <p:grpSpPr bwMode="auto">
              <a:xfrm>
                <a:off x="3304" y="2799"/>
                <a:ext cx="1056" cy="529"/>
                <a:chOff x="3304" y="2799"/>
                <a:chExt cx="1056" cy="529"/>
              </a:xfrm>
            </p:grpSpPr>
            <p:sp>
              <p:nvSpPr>
                <p:cNvPr id="36877" name="Arc 14"/>
                <p:cNvSpPr>
                  <a:spLocks noChangeArrowheads="1"/>
                </p:cNvSpPr>
                <p:nvPr/>
              </p:nvSpPr>
              <p:spPr bwMode="auto">
                <a:xfrm>
                  <a:off x="3822" y="2800"/>
                  <a:ext cx="538" cy="528"/>
                </a:xfrm>
                <a:custGeom>
                  <a:avLst/>
                  <a:gdLst>
                    <a:gd name="T0" fmla="*/ 0 w 23029"/>
                    <a:gd name="T1" fmla="*/ 47 h 21600"/>
                    <a:gd name="T2" fmla="*/ 1429 w 23029"/>
                    <a:gd name="T3" fmla="*/ 0 h 21600"/>
                    <a:gd name="T4" fmla="*/ 23029 w 23029"/>
                    <a:gd name="T5" fmla="*/ 21600 h 21600"/>
                    <a:gd name="T6" fmla="*/ 0 w 23029"/>
                    <a:gd name="T7" fmla="*/ 47 h 21600"/>
                    <a:gd name="T8" fmla="*/ 1429 w 23029"/>
                    <a:gd name="T9" fmla="*/ 0 h 21600"/>
                    <a:gd name="T10" fmla="*/ 23029 w 23029"/>
                    <a:gd name="T11" fmla="*/ 21600 h 21600"/>
                    <a:gd name="T12" fmla="*/ 1429 w 23029"/>
                    <a:gd name="T1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029" h="21600" fill="none">
                      <a:moveTo>
                        <a:pt x="0" y="47"/>
                      </a:moveTo>
                      <a:cubicBezTo>
                        <a:pt x="475" y="15"/>
                        <a:pt x="952" y="-1"/>
                        <a:pt x="1429" y="0"/>
                      </a:cubicBezTo>
                      <a:cubicBezTo>
                        <a:pt x="13358" y="0"/>
                        <a:pt x="23029" y="9670"/>
                        <a:pt x="23029" y="21600"/>
                      </a:cubicBezTo>
                    </a:path>
                    <a:path w="23029" h="21600" stroke="0">
                      <a:moveTo>
                        <a:pt x="0" y="47"/>
                      </a:moveTo>
                      <a:cubicBezTo>
                        <a:pt x="475" y="15"/>
                        <a:pt x="952" y="-1"/>
                        <a:pt x="1429" y="0"/>
                      </a:cubicBezTo>
                      <a:cubicBezTo>
                        <a:pt x="13358" y="0"/>
                        <a:pt x="23029" y="9670"/>
                        <a:pt x="23029" y="21600"/>
                      </a:cubicBezTo>
                      <a:lnTo>
                        <a:pt x="1429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300"/>
                </a:p>
              </p:txBody>
            </p:sp>
            <p:sp>
              <p:nvSpPr>
                <p:cNvPr id="36878" name="Arc 15"/>
                <p:cNvSpPr>
                  <a:spLocks noChangeArrowheads="1"/>
                </p:cNvSpPr>
                <p:nvPr/>
              </p:nvSpPr>
              <p:spPr bwMode="auto">
                <a:xfrm flipH="1">
                  <a:off x="3304" y="2799"/>
                  <a:ext cx="515" cy="528"/>
                </a:xfrm>
                <a:custGeom>
                  <a:avLst/>
                  <a:gdLst>
                    <a:gd name="T0" fmla="*/ -1 w 22050"/>
                    <a:gd name="T1" fmla="*/ 4 h 21600"/>
                    <a:gd name="T2" fmla="*/ 450 w 22050"/>
                    <a:gd name="T3" fmla="*/ 0 h 21600"/>
                    <a:gd name="T4" fmla="*/ 22050 w 22050"/>
                    <a:gd name="T5" fmla="*/ 21600 h 21600"/>
                    <a:gd name="T6" fmla="*/ -1 w 22050"/>
                    <a:gd name="T7" fmla="*/ 4 h 21600"/>
                    <a:gd name="T8" fmla="*/ 450 w 22050"/>
                    <a:gd name="T9" fmla="*/ 0 h 21600"/>
                    <a:gd name="T10" fmla="*/ 22050 w 22050"/>
                    <a:gd name="T11" fmla="*/ 21600 h 21600"/>
                    <a:gd name="T12" fmla="*/ 450 w 22050"/>
                    <a:gd name="T13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2050" h="21600" fill="none">
                      <a:moveTo>
                        <a:pt x="-1" y="4"/>
                      </a:moveTo>
                      <a:cubicBezTo>
                        <a:pt x="149" y="1"/>
                        <a:pt x="299" y="-1"/>
                        <a:pt x="450" y="0"/>
                      </a:cubicBezTo>
                      <a:cubicBezTo>
                        <a:pt x="12379" y="0"/>
                        <a:pt x="22050" y="9670"/>
                        <a:pt x="22050" y="21600"/>
                      </a:cubicBezTo>
                    </a:path>
                    <a:path w="22050" h="21600" stroke="0">
                      <a:moveTo>
                        <a:pt x="-1" y="4"/>
                      </a:moveTo>
                      <a:cubicBezTo>
                        <a:pt x="149" y="1"/>
                        <a:pt x="299" y="-1"/>
                        <a:pt x="450" y="0"/>
                      </a:cubicBezTo>
                      <a:cubicBezTo>
                        <a:pt x="12379" y="0"/>
                        <a:pt x="22050" y="9670"/>
                        <a:pt x="22050" y="21600"/>
                      </a:cubicBezTo>
                      <a:lnTo>
                        <a:pt x="450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300"/>
                </a:p>
              </p:txBody>
            </p:sp>
          </p:grpSp>
          <p:sp>
            <p:nvSpPr>
              <p:cNvPr id="36879" name="Arc 16"/>
              <p:cNvSpPr>
                <a:spLocks noChangeArrowheads="1"/>
              </p:cNvSpPr>
              <p:nvPr/>
            </p:nvSpPr>
            <p:spPr bwMode="auto">
              <a:xfrm flipH="1" flipV="1">
                <a:off x="3304" y="3305"/>
                <a:ext cx="528" cy="552"/>
              </a:xfrm>
              <a:custGeom>
                <a:avLst/>
                <a:gdLst>
                  <a:gd name="T0" fmla="*/ -1 w 21600"/>
                  <a:gd name="T1" fmla="*/ 0 h 22580"/>
                  <a:gd name="T2" fmla="*/ 21600 w 21600"/>
                  <a:gd name="T3" fmla="*/ 21600 h 22580"/>
                  <a:gd name="T4" fmla="*/ 21577 w 21600"/>
                  <a:gd name="T5" fmla="*/ 22579 h 22580"/>
                  <a:gd name="T6" fmla="*/ -1 w 21600"/>
                  <a:gd name="T7" fmla="*/ 0 h 22580"/>
                  <a:gd name="T8" fmla="*/ 21600 w 21600"/>
                  <a:gd name="T9" fmla="*/ 21600 h 22580"/>
                  <a:gd name="T10" fmla="*/ 21577 w 21600"/>
                  <a:gd name="T11" fmla="*/ 22579 h 22580"/>
                  <a:gd name="T12" fmla="*/ 0 w 21600"/>
                  <a:gd name="T13" fmla="*/ 21600 h 2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2258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926"/>
                      <a:pt x="21592" y="22253"/>
                      <a:pt x="21577" y="22579"/>
                    </a:cubicBezTo>
                  </a:path>
                  <a:path w="21600" h="2258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926"/>
                      <a:pt x="21592" y="22253"/>
                      <a:pt x="21577" y="225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300"/>
              </a:p>
            </p:txBody>
          </p:sp>
        </p:grpSp>
      </p:grpSp>
      <p:pic>
        <p:nvPicPr>
          <p:cNvPr id="96273" name="Picture 17" descr="auto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0900" y="1920875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8"/>
          <p:cNvGrpSpPr/>
          <p:nvPr/>
        </p:nvGrpSpPr>
        <p:grpSpPr bwMode="auto">
          <a:xfrm>
            <a:off x="1727200" y="1231900"/>
            <a:ext cx="3022600" cy="517525"/>
            <a:chOff x="1047" y="641"/>
            <a:chExt cx="1904" cy="326"/>
          </a:xfrm>
        </p:grpSpPr>
        <p:sp>
          <p:nvSpPr>
            <p:cNvPr id="36882" name="Arc 19"/>
            <p:cNvSpPr>
              <a:spLocks noChangeArrowheads="1"/>
            </p:cNvSpPr>
            <p:nvPr/>
          </p:nvSpPr>
          <p:spPr bwMode="auto">
            <a:xfrm flipH="1">
              <a:off x="1047" y="849"/>
              <a:ext cx="266" cy="11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sp>
          <p:nvSpPr>
            <p:cNvPr id="36883" name="Text Box 20"/>
            <p:cNvSpPr txBox="1">
              <a:spLocks noChangeArrowheads="1"/>
            </p:cNvSpPr>
            <p:nvPr/>
          </p:nvSpPr>
          <p:spPr bwMode="auto">
            <a:xfrm>
              <a:off x="1389" y="641"/>
              <a:ext cx="156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个圆面积</a:t>
              </a:r>
            </a:p>
          </p:txBody>
        </p:sp>
      </p:grpSp>
      <p:grpSp>
        <p:nvGrpSpPr>
          <p:cNvPr id="9" name="Group 21"/>
          <p:cNvGrpSpPr/>
          <p:nvPr/>
        </p:nvGrpSpPr>
        <p:grpSpPr bwMode="auto">
          <a:xfrm>
            <a:off x="5888038" y="1230313"/>
            <a:ext cx="2482850" cy="850900"/>
            <a:chOff x="3648" y="581"/>
            <a:chExt cx="1564" cy="536"/>
          </a:xfrm>
        </p:grpSpPr>
        <p:sp>
          <p:nvSpPr>
            <p:cNvPr id="36885" name="Arc 22"/>
            <p:cNvSpPr>
              <a:spLocks noChangeArrowheads="1"/>
            </p:cNvSpPr>
            <p:nvPr/>
          </p:nvSpPr>
          <p:spPr bwMode="auto">
            <a:xfrm flipH="1">
              <a:off x="3648" y="819"/>
              <a:ext cx="218" cy="10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graphicFrame>
          <p:nvGraphicFramePr>
            <p:cNvPr id="36886" name="Object 23"/>
            <p:cNvGraphicFramePr/>
            <p:nvPr/>
          </p:nvGraphicFramePr>
          <p:xfrm>
            <a:off x="3949" y="581"/>
            <a:ext cx="247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8" r:id="rId7" imgW="152400" imgH="394335" progId="Equation.3">
                    <p:embed/>
                  </p:oleObj>
                </mc:Choice>
                <mc:Fallback>
                  <p:oleObj r:id="rId7" imgW="152400" imgH="394335" progId="Equation.3">
                    <p:embed/>
                    <p:pic>
                      <p:nvPicPr>
                        <p:cNvPr id="0" name="Object 2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9" y="581"/>
                          <a:ext cx="247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87" name="Text Box 24"/>
            <p:cNvSpPr txBox="1">
              <a:spLocks noChangeArrowheads="1"/>
            </p:cNvSpPr>
            <p:nvPr/>
          </p:nvSpPr>
          <p:spPr bwMode="auto">
            <a:xfrm>
              <a:off x="4196" y="671"/>
              <a:ext cx="10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个圆面积</a:t>
              </a:r>
            </a:p>
          </p:txBody>
        </p:sp>
      </p:grpSp>
      <p:grpSp>
        <p:nvGrpSpPr>
          <p:cNvPr id="10" name="Group 25"/>
          <p:cNvGrpSpPr/>
          <p:nvPr/>
        </p:nvGrpSpPr>
        <p:grpSpPr bwMode="auto">
          <a:xfrm>
            <a:off x="2070100" y="3581400"/>
            <a:ext cx="2554288" cy="863600"/>
            <a:chOff x="1304" y="2256"/>
            <a:chExt cx="1609" cy="544"/>
          </a:xfrm>
        </p:grpSpPr>
        <p:sp>
          <p:nvSpPr>
            <p:cNvPr id="36889" name="Arc 26"/>
            <p:cNvSpPr>
              <a:spLocks noChangeArrowheads="1"/>
            </p:cNvSpPr>
            <p:nvPr/>
          </p:nvSpPr>
          <p:spPr bwMode="auto">
            <a:xfrm flipH="1">
              <a:off x="1304" y="2552"/>
              <a:ext cx="246" cy="13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graphicFrame>
          <p:nvGraphicFramePr>
            <p:cNvPr id="36890" name="Object 27"/>
            <p:cNvGraphicFramePr/>
            <p:nvPr/>
          </p:nvGraphicFramePr>
          <p:xfrm>
            <a:off x="1659" y="2256"/>
            <a:ext cx="238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09" r:id="rId9" imgW="152400" imgH="394335" progId="Equation.3">
                    <p:embed/>
                  </p:oleObj>
                </mc:Choice>
                <mc:Fallback>
                  <p:oleObj r:id="rId9" imgW="152400" imgH="394335" progId="Equation.3">
                    <p:embed/>
                    <p:pic>
                      <p:nvPicPr>
                        <p:cNvPr id="0" name="Object 2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9" y="2256"/>
                          <a:ext cx="238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91" name="Text Box 28"/>
            <p:cNvSpPr txBox="1">
              <a:spLocks noChangeArrowheads="1"/>
            </p:cNvSpPr>
            <p:nvPr/>
          </p:nvSpPr>
          <p:spPr bwMode="auto">
            <a:xfrm>
              <a:off x="1897" y="2362"/>
              <a:ext cx="10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个圆面积</a:t>
              </a:r>
            </a:p>
          </p:txBody>
        </p:sp>
      </p:grpSp>
      <p:grpSp>
        <p:nvGrpSpPr>
          <p:cNvPr id="11" name="Group 29"/>
          <p:cNvGrpSpPr/>
          <p:nvPr/>
        </p:nvGrpSpPr>
        <p:grpSpPr bwMode="auto">
          <a:xfrm>
            <a:off x="5791200" y="3524250"/>
            <a:ext cx="2562225" cy="846138"/>
            <a:chOff x="3648" y="2238"/>
            <a:chExt cx="1614" cy="533"/>
          </a:xfrm>
        </p:grpSpPr>
        <p:sp>
          <p:nvSpPr>
            <p:cNvPr id="36893" name="Arc 30"/>
            <p:cNvSpPr>
              <a:spLocks noChangeArrowheads="1"/>
            </p:cNvSpPr>
            <p:nvPr/>
          </p:nvSpPr>
          <p:spPr bwMode="auto">
            <a:xfrm flipH="1">
              <a:off x="3648" y="2545"/>
              <a:ext cx="218" cy="143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graphicFrame>
          <p:nvGraphicFramePr>
            <p:cNvPr id="36894" name="Object 31"/>
            <p:cNvGraphicFramePr/>
            <p:nvPr/>
          </p:nvGraphicFramePr>
          <p:xfrm>
            <a:off x="3990" y="2238"/>
            <a:ext cx="268" cy="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10" r:id="rId11" imgW="152400" imgH="394335" progId="Equation.3">
                    <p:embed/>
                  </p:oleObj>
                </mc:Choice>
                <mc:Fallback>
                  <p:oleObj r:id="rId11" imgW="152400" imgH="394335" progId="Equation.3">
                    <p:embed/>
                    <p:pic>
                      <p:nvPicPr>
                        <p:cNvPr id="0" name="Object 3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0" y="2238"/>
                          <a:ext cx="268" cy="5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95" name="Text Box 32"/>
            <p:cNvSpPr txBox="1">
              <a:spLocks noChangeArrowheads="1"/>
            </p:cNvSpPr>
            <p:nvPr/>
          </p:nvSpPr>
          <p:spPr bwMode="auto">
            <a:xfrm>
              <a:off x="4246" y="2342"/>
              <a:ext cx="101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  <a:ea typeface="楷体_GB2312" pitchFamily="49" charset="-122"/>
                </a:rPr>
                <a:t>个圆面积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1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563" y="1547813"/>
            <a:ext cx="171608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5" name="Picture 5" descr="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" y="3694113"/>
            <a:ext cx="1655763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484438" y="1736725"/>
            <a:ext cx="58388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圆心角是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3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的扇形面积是多少？</a:t>
            </a:r>
          </a:p>
        </p:txBody>
      </p:sp>
      <p:grpSp>
        <p:nvGrpSpPr>
          <p:cNvPr id="2" name="Group 6"/>
          <p:cNvGrpSpPr/>
          <p:nvPr/>
        </p:nvGrpSpPr>
        <p:grpSpPr bwMode="auto">
          <a:xfrm>
            <a:off x="2484438" y="2490788"/>
            <a:ext cx="6019800" cy="715962"/>
            <a:chOff x="1565" y="754"/>
            <a:chExt cx="3792" cy="451"/>
          </a:xfrm>
        </p:grpSpPr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1565" y="821"/>
              <a:ext cx="379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圆心角是</a:t>
              </a:r>
              <a:r>
                <a:rPr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en-US" altLang="zh-CN" sz="28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0</a:t>
              </a:r>
              <a:r>
                <a:rPr lang="zh-CN" alt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的扇形面积是圆面积的</a:t>
              </a:r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</a:t>
              </a:r>
            </a:p>
          </p:txBody>
        </p:sp>
        <p:grpSp>
          <p:nvGrpSpPr>
            <p:cNvPr id="37894" name="Group 8"/>
            <p:cNvGrpSpPr/>
            <p:nvPr/>
          </p:nvGrpSpPr>
          <p:grpSpPr bwMode="auto">
            <a:xfrm>
              <a:off x="4973" y="754"/>
              <a:ext cx="304" cy="451"/>
              <a:chOff x="4973" y="754"/>
              <a:chExt cx="304" cy="451"/>
            </a:xfrm>
          </p:grpSpPr>
          <p:sp>
            <p:nvSpPr>
              <p:cNvPr id="37895" name="Line 9"/>
              <p:cNvSpPr>
                <a:spLocks noChangeAspect="1" noChangeShapeType="1"/>
              </p:cNvSpPr>
              <p:nvPr/>
            </p:nvSpPr>
            <p:spPr bwMode="auto">
              <a:xfrm>
                <a:off x="4973" y="980"/>
                <a:ext cx="304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896" name="Rectangle 10"/>
              <p:cNvSpPr>
                <a:spLocks noChangeArrowheads="1"/>
              </p:cNvSpPr>
              <p:nvPr/>
            </p:nvSpPr>
            <p:spPr bwMode="auto">
              <a:xfrm>
                <a:off x="4989" y="975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37897" name="Rectangle 11"/>
              <p:cNvSpPr>
                <a:spLocks noChangeArrowheads="1"/>
              </p:cNvSpPr>
              <p:nvPr/>
            </p:nvSpPr>
            <p:spPr bwMode="auto">
              <a:xfrm>
                <a:off x="5077" y="754"/>
                <a:ext cx="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484438" y="4205288"/>
            <a:ext cx="619283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圆心角为</a:t>
            </a:r>
            <a:r>
              <a:rPr lang="en-US" altLang="zh-CN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en-US" altLang="zh-CN" sz="32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的扇形面积是多少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4" name="Group 12"/>
          <p:cNvGrpSpPr/>
          <p:nvPr/>
        </p:nvGrpSpPr>
        <p:grpSpPr bwMode="auto">
          <a:xfrm>
            <a:off x="2484438" y="4824413"/>
            <a:ext cx="6019800" cy="715962"/>
            <a:chOff x="1701" y="1933"/>
            <a:chExt cx="3792" cy="451"/>
          </a:xfrm>
        </p:grpSpPr>
        <p:sp>
          <p:nvSpPr>
            <p:cNvPr id="97293" name="Text Box 13"/>
            <p:cNvSpPr txBox="1">
              <a:spLocks noChangeArrowheads="1"/>
            </p:cNvSpPr>
            <p:nvPr/>
          </p:nvSpPr>
          <p:spPr bwMode="auto">
            <a:xfrm>
              <a:off x="1701" y="2000"/>
              <a:ext cx="3792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圆心角是</a:t>
              </a:r>
              <a:r>
                <a:rPr lang="en-US" altLang="zh-CN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n</a:t>
              </a:r>
              <a:r>
                <a:rPr lang="en-US" altLang="zh-CN" sz="2800" b="1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0</a:t>
              </a:r>
              <a:r>
                <a:rPr lang="zh-CN" alt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的扇形面积是圆面积的</a:t>
              </a:r>
              <a:r>
                <a:rPr lang="zh-CN" alt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</a:t>
              </a:r>
            </a:p>
          </p:txBody>
        </p:sp>
        <p:grpSp>
          <p:nvGrpSpPr>
            <p:cNvPr id="37901" name="Group 14"/>
            <p:cNvGrpSpPr/>
            <p:nvPr/>
          </p:nvGrpSpPr>
          <p:grpSpPr bwMode="auto">
            <a:xfrm>
              <a:off x="5109" y="1933"/>
              <a:ext cx="304" cy="451"/>
              <a:chOff x="5109" y="1933"/>
              <a:chExt cx="304" cy="451"/>
            </a:xfrm>
          </p:grpSpPr>
          <p:sp>
            <p:nvSpPr>
              <p:cNvPr id="37902" name="Line 15"/>
              <p:cNvSpPr>
                <a:spLocks noChangeAspect="1" noChangeShapeType="1"/>
              </p:cNvSpPr>
              <p:nvPr/>
            </p:nvSpPr>
            <p:spPr bwMode="auto">
              <a:xfrm>
                <a:off x="5109" y="2159"/>
                <a:ext cx="304" cy="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3" name="Rectangle 16"/>
              <p:cNvSpPr>
                <a:spLocks noChangeArrowheads="1"/>
              </p:cNvSpPr>
              <p:nvPr/>
            </p:nvSpPr>
            <p:spPr bwMode="auto">
              <a:xfrm>
                <a:off x="5125" y="2154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37904" name="Rectangle 17"/>
              <p:cNvSpPr>
                <a:spLocks noChangeArrowheads="1"/>
              </p:cNvSpPr>
              <p:nvPr/>
            </p:nvSpPr>
            <p:spPr bwMode="auto">
              <a:xfrm>
                <a:off x="5208" y="1933"/>
                <a:ext cx="1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ldLvl="0" animBg="1"/>
      <p:bldP spid="9728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741363" y="1212850"/>
            <a:ext cx="7875587" cy="2286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如果用字母 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S 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表示扇形的面积，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n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表示圆心角的度数，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r 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表示圆半径，那么扇形面积的计算公式是：</a:t>
            </a:r>
          </a:p>
        </p:txBody>
      </p:sp>
      <p:grpSp>
        <p:nvGrpSpPr>
          <p:cNvPr id="6" name="Group 20"/>
          <p:cNvGrpSpPr/>
          <p:nvPr/>
        </p:nvGrpSpPr>
        <p:grpSpPr bwMode="auto">
          <a:xfrm>
            <a:off x="1419225" y="3708400"/>
            <a:ext cx="3657600" cy="1112838"/>
            <a:chOff x="1488" y="3408"/>
            <a:chExt cx="2304" cy="701"/>
          </a:xfrm>
        </p:grpSpPr>
        <p:sp>
          <p:nvSpPr>
            <p:cNvPr id="38915" name="Text Box 21"/>
            <p:cNvSpPr txBox="1">
              <a:spLocks noChangeArrowheads="1"/>
            </p:cNvSpPr>
            <p:nvPr/>
          </p:nvSpPr>
          <p:spPr bwMode="auto">
            <a:xfrm>
              <a:off x="1488" y="3519"/>
              <a:ext cx="23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扇形</a:t>
              </a:r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圆</a:t>
              </a:r>
            </a:p>
          </p:txBody>
        </p:sp>
        <p:grpSp>
          <p:nvGrpSpPr>
            <p:cNvPr id="38916" name="Group 22"/>
            <p:cNvGrpSpPr/>
            <p:nvPr/>
          </p:nvGrpSpPr>
          <p:grpSpPr bwMode="auto">
            <a:xfrm>
              <a:off x="2640" y="3408"/>
              <a:ext cx="500" cy="701"/>
              <a:chOff x="2640" y="3408"/>
              <a:chExt cx="500" cy="701"/>
            </a:xfrm>
          </p:grpSpPr>
          <p:sp>
            <p:nvSpPr>
              <p:cNvPr id="38917" name="Line 23"/>
              <p:cNvSpPr>
                <a:spLocks noChangeShapeType="1"/>
              </p:cNvSpPr>
              <p:nvPr/>
            </p:nvSpPr>
            <p:spPr bwMode="auto">
              <a:xfrm>
                <a:off x="2640" y="3762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18" name="Text Box 24"/>
              <p:cNvSpPr txBox="1">
                <a:spLocks noChangeArrowheads="1"/>
              </p:cNvSpPr>
              <p:nvPr/>
            </p:nvSpPr>
            <p:spPr bwMode="auto">
              <a:xfrm>
                <a:off x="2640" y="3744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38919" name="Text Box 25"/>
              <p:cNvSpPr txBox="1">
                <a:spLocks noChangeArrowheads="1"/>
              </p:cNvSpPr>
              <p:nvPr/>
            </p:nvSpPr>
            <p:spPr bwMode="auto">
              <a:xfrm>
                <a:off x="2736" y="3408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pSp>
        <p:nvGrpSpPr>
          <p:cNvPr id="8" name="Group 26"/>
          <p:cNvGrpSpPr/>
          <p:nvPr/>
        </p:nvGrpSpPr>
        <p:grpSpPr bwMode="auto">
          <a:xfrm>
            <a:off x="4743450" y="3819525"/>
            <a:ext cx="2574925" cy="1112838"/>
            <a:chOff x="3562" y="3408"/>
            <a:chExt cx="1622" cy="701"/>
          </a:xfrm>
        </p:grpSpPr>
        <p:grpSp>
          <p:nvGrpSpPr>
            <p:cNvPr id="38921" name="Group 27"/>
            <p:cNvGrpSpPr/>
            <p:nvPr/>
          </p:nvGrpSpPr>
          <p:grpSpPr bwMode="auto">
            <a:xfrm>
              <a:off x="4012" y="3408"/>
              <a:ext cx="500" cy="701"/>
              <a:chOff x="4012" y="3408"/>
              <a:chExt cx="500" cy="701"/>
            </a:xfrm>
          </p:grpSpPr>
          <p:sp>
            <p:nvSpPr>
              <p:cNvPr id="38922" name="Line 28"/>
              <p:cNvSpPr>
                <a:spLocks noChangeShapeType="1"/>
              </p:cNvSpPr>
              <p:nvPr/>
            </p:nvSpPr>
            <p:spPr bwMode="auto">
              <a:xfrm>
                <a:off x="4012" y="3762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923" name="Text Box 29"/>
              <p:cNvSpPr txBox="1">
                <a:spLocks noChangeArrowheads="1"/>
              </p:cNvSpPr>
              <p:nvPr/>
            </p:nvSpPr>
            <p:spPr bwMode="auto">
              <a:xfrm>
                <a:off x="4012" y="3744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38924" name="Text Box 30"/>
              <p:cNvSpPr txBox="1">
                <a:spLocks noChangeArrowheads="1"/>
              </p:cNvSpPr>
              <p:nvPr/>
            </p:nvSpPr>
            <p:spPr bwMode="auto">
              <a:xfrm>
                <a:off x="4108" y="3408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8925" name="Rectangle 31"/>
            <p:cNvSpPr>
              <a:spLocks noChangeArrowheads="1"/>
            </p:cNvSpPr>
            <p:nvPr/>
          </p:nvSpPr>
          <p:spPr bwMode="auto">
            <a:xfrm>
              <a:off x="3639" y="3504"/>
              <a:ext cx="146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πr</a:t>
              </a:r>
              <a:r>
                <a:rPr lang="en-US" altLang="zh-CN" sz="44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0" name="Group 32"/>
          <p:cNvGrpSpPr/>
          <p:nvPr/>
        </p:nvGrpSpPr>
        <p:grpSpPr bwMode="auto">
          <a:xfrm>
            <a:off x="1419225" y="4932363"/>
            <a:ext cx="5943600" cy="152400"/>
            <a:chOff x="1474" y="4065"/>
            <a:chExt cx="3744" cy="96"/>
          </a:xfrm>
        </p:grpSpPr>
        <p:sp>
          <p:nvSpPr>
            <p:cNvPr id="38927" name="Line 33"/>
            <p:cNvSpPr>
              <a:spLocks noChangeShapeType="1"/>
            </p:cNvSpPr>
            <p:nvPr/>
          </p:nvSpPr>
          <p:spPr bwMode="auto">
            <a:xfrm>
              <a:off x="1474" y="4065"/>
              <a:ext cx="374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8" name="Line 34"/>
            <p:cNvSpPr>
              <a:spLocks noChangeShapeType="1"/>
            </p:cNvSpPr>
            <p:nvPr/>
          </p:nvSpPr>
          <p:spPr bwMode="auto">
            <a:xfrm>
              <a:off x="1474" y="4113"/>
              <a:ext cx="37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9" name="Line 35"/>
            <p:cNvSpPr>
              <a:spLocks noChangeShapeType="1"/>
            </p:cNvSpPr>
            <p:nvPr/>
          </p:nvSpPr>
          <p:spPr bwMode="auto">
            <a:xfrm>
              <a:off x="1474" y="4161"/>
              <a:ext cx="3744" cy="0"/>
            </a:xfrm>
            <a:prstGeom prst="line">
              <a:avLst/>
            </a:prstGeom>
            <a:noFill/>
            <a:ln w="38100">
              <a:solidFill>
                <a:srgbClr val="FE0E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9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3"/>
          <p:cNvSpPr txBox="1">
            <a:spLocks noChangeArrowheads="1"/>
          </p:cNvSpPr>
          <p:nvPr/>
        </p:nvSpPr>
        <p:spPr bwMode="auto">
          <a:xfrm>
            <a:off x="1423988" y="2638425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4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扇形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471738" y="2638425"/>
            <a:ext cx="2574925" cy="1112838"/>
            <a:chOff x="1523" y="1979"/>
            <a:chExt cx="1622" cy="701"/>
          </a:xfrm>
        </p:grpSpPr>
        <p:grpSp>
          <p:nvGrpSpPr>
            <p:cNvPr id="39939" name="Group 5"/>
            <p:cNvGrpSpPr/>
            <p:nvPr/>
          </p:nvGrpSpPr>
          <p:grpSpPr bwMode="auto">
            <a:xfrm>
              <a:off x="1973" y="1979"/>
              <a:ext cx="500" cy="701"/>
              <a:chOff x="1973" y="1979"/>
              <a:chExt cx="500" cy="701"/>
            </a:xfrm>
          </p:grpSpPr>
          <p:sp>
            <p:nvSpPr>
              <p:cNvPr id="39940" name="Line 6"/>
              <p:cNvSpPr>
                <a:spLocks noChangeShapeType="1"/>
              </p:cNvSpPr>
              <p:nvPr/>
            </p:nvSpPr>
            <p:spPr bwMode="auto">
              <a:xfrm>
                <a:off x="1973" y="2333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1" name="Text Box 7"/>
              <p:cNvSpPr txBox="1">
                <a:spLocks noChangeArrowheads="1"/>
              </p:cNvSpPr>
              <p:nvPr/>
            </p:nvSpPr>
            <p:spPr bwMode="auto">
              <a:xfrm>
                <a:off x="1973" y="2315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39942" name="Text Box 8"/>
              <p:cNvSpPr txBox="1">
                <a:spLocks noChangeArrowheads="1"/>
              </p:cNvSpPr>
              <p:nvPr/>
            </p:nvSpPr>
            <p:spPr bwMode="auto">
              <a:xfrm>
                <a:off x="2069" y="1979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39943" name="Rectangle 9"/>
            <p:cNvSpPr>
              <a:spLocks noChangeArrowheads="1"/>
            </p:cNvSpPr>
            <p:nvPr/>
          </p:nvSpPr>
          <p:spPr bwMode="auto">
            <a:xfrm>
              <a:off x="1600" y="2075"/>
              <a:ext cx="146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πr</a:t>
              </a:r>
              <a:r>
                <a:rPr lang="en-US" altLang="zh-CN" sz="44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403350" y="1319213"/>
            <a:ext cx="152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Monotype Corsiva" panose="03010101010201010101" pitchFamily="66" charset="0"/>
              </a:rPr>
              <a:t>l </a:t>
            </a:r>
            <a:r>
              <a:rPr lang="zh-CN" altLang="en-US" sz="4400" b="1" baseline="-25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弧</a:t>
            </a:r>
          </a:p>
        </p:txBody>
      </p:sp>
      <p:grpSp>
        <p:nvGrpSpPr>
          <p:cNvPr id="4" name="Group 11"/>
          <p:cNvGrpSpPr/>
          <p:nvPr/>
        </p:nvGrpSpPr>
        <p:grpSpPr bwMode="auto">
          <a:xfrm>
            <a:off x="2279650" y="1436688"/>
            <a:ext cx="1997075" cy="1112837"/>
            <a:chOff x="1519" y="1071"/>
            <a:chExt cx="1258" cy="701"/>
          </a:xfrm>
        </p:grpSpPr>
        <p:sp>
          <p:nvSpPr>
            <p:cNvPr id="39946" name="Rectangle 12"/>
            <p:cNvSpPr>
              <a:spLocks noChangeArrowheads="1"/>
            </p:cNvSpPr>
            <p:nvPr/>
          </p:nvSpPr>
          <p:spPr bwMode="auto">
            <a:xfrm>
              <a:off x="1519" y="1167"/>
              <a:ext cx="125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πr</a:t>
              </a:r>
            </a:p>
          </p:txBody>
        </p:sp>
        <p:grpSp>
          <p:nvGrpSpPr>
            <p:cNvPr id="39947" name="Group 13"/>
            <p:cNvGrpSpPr/>
            <p:nvPr/>
          </p:nvGrpSpPr>
          <p:grpSpPr bwMode="auto">
            <a:xfrm>
              <a:off x="1844" y="1071"/>
              <a:ext cx="500" cy="701"/>
              <a:chOff x="1844" y="1071"/>
              <a:chExt cx="500" cy="701"/>
            </a:xfrm>
          </p:grpSpPr>
          <p:sp>
            <p:nvSpPr>
              <p:cNvPr id="39948" name="Line 14"/>
              <p:cNvSpPr>
                <a:spLocks noChangeShapeType="1"/>
              </p:cNvSpPr>
              <p:nvPr/>
            </p:nvSpPr>
            <p:spPr bwMode="auto">
              <a:xfrm>
                <a:off x="1844" y="1425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949" name="Text Box 15"/>
              <p:cNvSpPr txBox="1">
                <a:spLocks noChangeArrowheads="1"/>
              </p:cNvSpPr>
              <p:nvPr/>
            </p:nvSpPr>
            <p:spPr bwMode="auto">
              <a:xfrm>
                <a:off x="1844" y="1407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180</a:t>
                </a:r>
              </a:p>
            </p:txBody>
          </p:sp>
          <p:sp>
            <p:nvSpPr>
              <p:cNvPr id="39950" name="Text Box 16"/>
              <p:cNvSpPr txBox="1">
                <a:spLocks noChangeArrowheads="1"/>
              </p:cNvSpPr>
              <p:nvPr/>
            </p:nvSpPr>
            <p:spPr bwMode="auto">
              <a:xfrm>
                <a:off x="1940" y="1071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993775" y="3871913"/>
            <a:ext cx="7519988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在这两个公式中，弧长和扇形面积都和圆心角</a:t>
            </a:r>
            <a:r>
              <a:rPr lang="en-US" altLang="zh-CN" sz="2800" b="1" dirty="0">
                <a:latin typeface="Times New Roman" panose="02020603050405020304" pitchFamily="18" charset="0"/>
              </a:rPr>
              <a:t>n°</a:t>
            </a:r>
            <a:r>
              <a:rPr lang="zh-CN" altLang="en-US" sz="2800" b="1" dirty="0">
                <a:latin typeface="Times New Roman" panose="02020603050405020304" pitchFamily="18" charset="0"/>
              </a:rPr>
              <a:t>、半径</a:t>
            </a:r>
            <a:r>
              <a:rPr lang="en-US" altLang="zh-CN" sz="2800" b="1" dirty="0"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latin typeface="Times New Roman" panose="02020603050405020304" pitchFamily="18" charset="0"/>
              </a:rPr>
              <a:t>有关系，因此</a:t>
            </a:r>
            <a:r>
              <a:rPr lang="en-US" altLang="zh-CN" sz="2800" b="1" dirty="0">
                <a:latin typeface="Monotype Corsiva" panose="03010101010201010101" pitchFamily="66" charset="0"/>
              </a:rPr>
              <a:t>l </a:t>
            </a:r>
            <a:r>
              <a:rPr lang="zh-CN" altLang="en-US" sz="2800" b="1" dirty="0">
                <a:latin typeface="Times New Roman" panose="02020603050405020304" pitchFamily="18" charset="0"/>
              </a:rPr>
              <a:t>和</a:t>
            </a:r>
            <a:r>
              <a:rPr lang="en-US" altLang="zh-CN" sz="2800" b="1" dirty="0"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latin typeface="Times New Roman" panose="02020603050405020304" pitchFamily="18" charset="0"/>
              </a:rPr>
              <a:t>之间也有一定的关系，你能得出吗</a:t>
            </a:r>
            <a:r>
              <a:rPr lang="en-US" altLang="zh-CN" sz="2800" b="1" dirty="0">
                <a:latin typeface="Times New Roman" panose="02020603050405020304" pitchFamily="18" charset="0"/>
              </a:rPr>
              <a:t>? </a:t>
            </a:r>
          </a:p>
        </p:txBody>
      </p:sp>
      <p:grpSp>
        <p:nvGrpSpPr>
          <p:cNvPr id="6" name="Group 19"/>
          <p:cNvGrpSpPr/>
          <p:nvPr/>
        </p:nvGrpSpPr>
        <p:grpSpPr bwMode="auto">
          <a:xfrm>
            <a:off x="4927600" y="2663825"/>
            <a:ext cx="1884363" cy="1016000"/>
            <a:chOff x="3152" y="1933"/>
            <a:chExt cx="1270" cy="770"/>
          </a:xfrm>
        </p:grpSpPr>
        <p:graphicFrame>
          <p:nvGraphicFramePr>
            <p:cNvPr id="39953" name="Object 20"/>
            <p:cNvGraphicFramePr/>
            <p:nvPr/>
          </p:nvGraphicFramePr>
          <p:xfrm>
            <a:off x="3470" y="1933"/>
            <a:ext cx="635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6" r:id="rId3" imgW="304800" imgH="394335" progId="Equation.3">
                    <p:embed/>
                  </p:oleObj>
                </mc:Choice>
                <mc:Fallback>
                  <p:oleObj r:id="rId3" imgW="304800" imgH="394335" progId="Equation.3">
                    <p:embed/>
                    <p:pic>
                      <p:nvPicPr>
                        <p:cNvPr id="0" name="Object 2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" y="1933"/>
                          <a:ext cx="635" cy="7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54" name="Object 21"/>
            <p:cNvGraphicFramePr/>
            <p:nvPr/>
          </p:nvGraphicFramePr>
          <p:xfrm>
            <a:off x="4059" y="1933"/>
            <a:ext cx="363" cy="7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7" r:id="rId5" imgW="254635" imgH="394335" progId="Equation.3">
                    <p:embed/>
                  </p:oleObj>
                </mc:Choice>
                <mc:Fallback>
                  <p:oleObj r:id="rId5" imgW="254635" imgH="394335" progId="Equation.3">
                    <p:embed/>
                    <p:pic>
                      <p:nvPicPr>
                        <p:cNvPr id="0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1933"/>
                          <a:ext cx="363" cy="7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55" name="Text Box 22"/>
            <p:cNvSpPr txBox="1">
              <a:spLocks noChangeArrowheads="1"/>
            </p:cNvSpPr>
            <p:nvPr/>
          </p:nvSpPr>
          <p:spPr bwMode="auto">
            <a:xfrm>
              <a:off x="3152" y="2160"/>
              <a:ext cx="28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600" b="1">
                  <a:latin typeface="Arial" panose="020B0604020202020204" pitchFamily="34" charset="0"/>
                </a:rPr>
                <a:t>=</a:t>
              </a:r>
            </a:p>
          </p:txBody>
        </p:sp>
      </p:grpSp>
      <p:pic>
        <p:nvPicPr>
          <p:cNvPr id="39956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77063" y="2687638"/>
            <a:ext cx="11620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755650" y="2852738"/>
            <a:ext cx="3657600" cy="1112837"/>
            <a:chOff x="476" y="1797"/>
            <a:chExt cx="2304" cy="701"/>
          </a:xfrm>
        </p:grpSpPr>
        <p:sp>
          <p:nvSpPr>
            <p:cNvPr id="40962" name="Text Box 4"/>
            <p:cNvSpPr txBox="1">
              <a:spLocks noChangeArrowheads="1"/>
            </p:cNvSpPr>
            <p:nvPr/>
          </p:nvSpPr>
          <p:spPr bwMode="auto">
            <a:xfrm>
              <a:off x="476" y="1908"/>
              <a:ext cx="23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扇形</a:t>
              </a:r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圆</a:t>
              </a:r>
            </a:p>
          </p:txBody>
        </p:sp>
        <p:grpSp>
          <p:nvGrpSpPr>
            <p:cNvPr id="40963" name="Group 5"/>
            <p:cNvGrpSpPr/>
            <p:nvPr/>
          </p:nvGrpSpPr>
          <p:grpSpPr bwMode="auto">
            <a:xfrm>
              <a:off x="1628" y="1797"/>
              <a:ext cx="500" cy="701"/>
              <a:chOff x="1628" y="1797"/>
              <a:chExt cx="500" cy="701"/>
            </a:xfrm>
          </p:grpSpPr>
          <p:sp>
            <p:nvSpPr>
              <p:cNvPr id="40964" name="Line 6"/>
              <p:cNvSpPr>
                <a:spLocks noChangeShapeType="1"/>
              </p:cNvSpPr>
              <p:nvPr/>
            </p:nvSpPr>
            <p:spPr bwMode="auto">
              <a:xfrm>
                <a:off x="1628" y="2151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65" name="Text Box 7"/>
              <p:cNvSpPr txBox="1">
                <a:spLocks noChangeArrowheads="1"/>
              </p:cNvSpPr>
              <p:nvPr/>
            </p:nvSpPr>
            <p:spPr bwMode="auto">
              <a:xfrm>
                <a:off x="1628" y="2133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40966" name="Text Box 8"/>
              <p:cNvSpPr txBox="1">
                <a:spLocks noChangeArrowheads="1"/>
              </p:cNvSpPr>
              <p:nvPr/>
            </p:nvSpPr>
            <p:spPr bwMode="auto">
              <a:xfrm>
                <a:off x="1724" y="1797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pSp>
        <p:nvGrpSpPr>
          <p:cNvPr id="4" name="Group 9"/>
          <p:cNvGrpSpPr/>
          <p:nvPr/>
        </p:nvGrpSpPr>
        <p:grpSpPr bwMode="auto">
          <a:xfrm>
            <a:off x="4140200" y="2852738"/>
            <a:ext cx="2574925" cy="1112837"/>
            <a:chOff x="2608" y="1797"/>
            <a:chExt cx="1622" cy="701"/>
          </a:xfrm>
        </p:grpSpPr>
        <p:grpSp>
          <p:nvGrpSpPr>
            <p:cNvPr id="40968" name="Group 10"/>
            <p:cNvGrpSpPr/>
            <p:nvPr/>
          </p:nvGrpSpPr>
          <p:grpSpPr bwMode="auto">
            <a:xfrm>
              <a:off x="3058" y="1797"/>
              <a:ext cx="500" cy="701"/>
              <a:chOff x="3058" y="1797"/>
              <a:chExt cx="500" cy="701"/>
            </a:xfrm>
          </p:grpSpPr>
          <p:sp>
            <p:nvSpPr>
              <p:cNvPr id="40969" name="Line 11"/>
              <p:cNvSpPr>
                <a:spLocks noChangeShapeType="1"/>
              </p:cNvSpPr>
              <p:nvPr/>
            </p:nvSpPr>
            <p:spPr bwMode="auto">
              <a:xfrm>
                <a:off x="3058" y="2151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0" name="Text Box 12"/>
              <p:cNvSpPr txBox="1">
                <a:spLocks noChangeArrowheads="1"/>
              </p:cNvSpPr>
              <p:nvPr/>
            </p:nvSpPr>
            <p:spPr bwMode="auto">
              <a:xfrm>
                <a:off x="3058" y="2133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40971" name="Text Box 13"/>
              <p:cNvSpPr txBox="1">
                <a:spLocks noChangeArrowheads="1"/>
              </p:cNvSpPr>
              <p:nvPr/>
            </p:nvSpPr>
            <p:spPr bwMode="auto">
              <a:xfrm>
                <a:off x="3154" y="1797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  <p:sp>
          <p:nvSpPr>
            <p:cNvPr id="40972" name="Rectangle 14"/>
            <p:cNvSpPr>
              <a:spLocks noChangeArrowheads="1"/>
            </p:cNvSpPr>
            <p:nvPr/>
          </p:nvSpPr>
          <p:spPr bwMode="auto">
            <a:xfrm>
              <a:off x="2685" y="1893"/>
              <a:ext cx="1469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πr</a:t>
              </a:r>
              <a:r>
                <a:rPr lang="en-US" altLang="zh-CN" sz="44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6" name="Group 15"/>
          <p:cNvGrpSpPr/>
          <p:nvPr/>
        </p:nvGrpSpPr>
        <p:grpSpPr bwMode="auto">
          <a:xfrm>
            <a:off x="900113" y="1773238"/>
            <a:ext cx="3657600" cy="1112837"/>
            <a:chOff x="567" y="1117"/>
            <a:chExt cx="2304" cy="701"/>
          </a:xfrm>
        </p:grpSpPr>
        <p:sp>
          <p:nvSpPr>
            <p:cNvPr id="40974" name="Text Box 16"/>
            <p:cNvSpPr txBox="1">
              <a:spLocks noChangeArrowheads="1"/>
            </p:cNvSpPr>
            <p:nvPr/>
          </p:nvSpPr>
          <p:spPr bwMode="auto">
            <a:xfrm>
              <a:off x="567" y="1228"/>
              <a:ext cx="23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l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弧</a:t>
              </a:r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4400" b="1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圆</a:t>
              </a:r>
            </a:p>
          </p:txBody>
        </p:sp>
        <p:grpSp>
          <p:nvGrpSpPr>
            <p:cNvPr id="40975" name="Group 17"/>
            <p:cNvGrpSpPr/>
            <p:nvPr/>
          </p:nvGrpSpPr>
          <p:grpSpPr bwMode="auto">
            <a:xfrm>
              <a:off x="1315" y="1117"/>
              <a:ext cx="500" cy="701"/>
              <a:chOff x="1315" y="1117"/>
              <a:chExt cx="500" cy="701"/>
            </a:xfrm>
          </p:grpSpPr>
          <p:sp>
            <p:nvSpPr>
              <p:cNvPr id="40976" name="Line 18"/>
              <p:cNvSpPr>
                <a:spLocks noChangeShapeType="1"/>
              </p:cNvSpPr>
              <p:nvPr/>
            </p:nvSpPr>
            <p:spPr bwMode="auto">
              <a:xfrm>
                <a:off x="1315" y="1471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77" name="Text Box 19"/>
              <p:cNvSpPr txBox="1">
                <a:spLocks noChangeArrowheads="1"/>
              </p:cNvSpPr>
              <p:nvPr/>
            </p:nvSpPr>
            <p:spPr bwMode="auto">
              <a:xfrm>
                <a:off x="1315" y="1453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40978" name="Text Box 20"/>
              <p:cNvSpPr txBox="1">
                <a:spLocks noChangeArrowheads="1"/>
              </p:cNvSpPr>
              <p:nvPr/>
            </p:nvSpPr>
            <p:spPr bwMode="auto">
              <a:xfrm>
                <a:off x="1411" y="1117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pSp>
        <p:nvGrpSpPr>
          <p:cNvPr id="8" name="Group 21"/>
          <p:cNvGrpSpPr/>
          <p:nvPr/>
        </p:nvGrpSpPr>
        <p:grpSpPr bwMode="auto">
          <a:xfrm>
            <a:off x="3781425" y="1765300"/>
            <a:ext cx="2686050" cy="1112838"/>
            <a:chOff x="2382" y="1112"/>
            <a:chExt cx="1692" cy="701"/>
          </a:xfrm>
        </p:grpSpPr>
        <p:sp>
          <p:nvSpPr>
            <p:cNvPr id="40980" name="Rectangle 22"/>
            <p:cNvSpPr>
              <a:spLocks noChangeArrowheads="1"/>
            </p:cNvSpPr>
            <p:nvPr/>
          </p:nvSpPr>
          <p:spPr bwMode="auto">
            <a:xfrm>
              <a:off x="2461" y="1219"/>
              <a:ext cx="153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  </a:t>
              </a:r>
              <a:r>
                <a:rPr lang="en-US" altLang="zh-CN" sz="4400" b="1" baseline="3000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πd</a:t>
              </a:r>
            </a:p>
          </p:txBody>
        </p:sp>
        <p:grpSp>
          <p:nvGrpSpPr>
            <p:cNvPr id="40981" name="Group 23"/>
            <p:cNvGrpSpPr/>
            <p:nvPr/>
          </p:nvGrpSpPr>
          <p:grpSpPr bwMode="auto">
            <a:xfrm>
              <a:off x="2770" y="1112"/>
              <a:ext cx="500" cy="701"/>
              <a:chOff x="2770" y="1112"/>
              <a:chExt cx="500" cy="701"/>
            </a:xfrm>
          </p:grpSpPr>
          <p:sp>
            <p:nvSpPr>
              <p:cNvPr id="40982" name="Line 24"/>
              <p:cNvSpPr>
                <a:spLocks noChangeShapeType="1"/>
              </p:cNvSpPr>
              <p:nvPr/>
            </p:nvSpPr>
            <p:spPr bwMode="auto">
              <a:xfrm>
                <a:off x="2770" y="1466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3" name="Text Box 25"/>
              <p:cNvSpPr txBox="1">
                <a:spLocks noChangeArrowheads="1"/>
              </p:cNvSpPr>
              <p:nvPr/>
            </p:nvSpPr>
            <p:spPr bwMode="auto">
              <a:xfrm>
                <a:off x="2770" y="1448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360</a:t>
                </a:r>
              </a:p>
            </p:txBody>
          </p:sp>
          <p:sp>
            <p:nvSpPr>
              <p:cNvPr id="40984" name="Text Box 26"/>
              <p:cNvSpPr txBox="1">
                <a:spLocks noChangeArrowheads="1"/>
              </p:cNvSpPr>
              <p:nvPr/>
            </p:nvSpPr>
            <p:spPr bwMode="auto">
              <a:xfrm>
                <a:off x="2866" y="1112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pSp>
        <p:nvGrpSpPr>
          <p:cNvPr id="10" name="Group 27"/>
          <p:cNvGrpSpPr/>
          <p:nvPr/>
        </p:nvGrpSpPr>
        <p:grpSpPr bwMode="auto">
          <a:xfrm>
            <a:off x="6435725" y="1765300"/>
            <a:ext cx="2251075" cy="1112838"/>
            <a:chOff x="4054" y="1112"/>
            <a:chExt cx="1418" cy="701"/>
          </a:xfrm>
        </p:grpSpPr>
        <p:sp>
          <p:nvSpPr>
            <p:cNvPr id="40986" name="Rectangle 28"/>
            <p:cNvSpPr>
              <a:spLocks noChangeArrowheads="1"/>
            </p:cNvSpPr>
            <p:nvPr/>
          </p:nvSpPr>
          <p:spPr bwMode="auto">
            <a:xfrm>
              <a:off x="4134" y="1219"/>
              <a:ext cx="125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     </a:t>
              </a:r>
              <a:r>
                <a:rPr lang="en-US" altLang="zh-CN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πr</a:t>
              </a:r>
            </a:p>
          </p:txBody>
        </p:sp>
        <p:grpSp>
          <p:nvGrpSpPr>
            <p:cNvPr id="40987" name="Group 29"/>
            <p:cNvGrpSpPr/>
            <p:nvPr/>
          </p:nvGrpSpPr>
          <p:grpSpPr bwMode="auto">
            <a:xfrm>
              <a:off x="4466" y="1112"/>
              <a:ext cx="500" cy="701"/>
              <a:chOff x="4466" y="1112"/>
              <a:chExt cx="500" cy="701"/>
            </a:xfrm>
          </p:grpSpPr>
          <p:sp>
            <p:nvSpPr>
              <p:cNvPr id="40988" name="Line 30"/>
              <p:cNvSpPr>
                <a:spLocks noChangeShapeType="1"/>
              </p:cNvSpPr>
              <p:nvPr/>
            </p:nvSpPr>
            <p:spPr bwMode="auto">
              <a:xfrm>
                <a:off x="4466" y="1466"/>
                <a:ext cx="4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9" name="Text Box 31"/>
              <p:cNvSpPr txBox="1">
                <a:spLocks noChangeArrowheads="1"/>
              </p:cNvSpPr>
              <p:nvPr/>
            </p:nvSpPr>
            <p:spPr bwMode="auto">
              <a:xfrm>
                <a:off x="4466" y="1448"/>
                <a:ext cx="50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180</a:t>
                </a:r>
              </a:p>
            </p:txBody>
          </p:sp>
          <p:sp>
            <p:nvSpPr>
              <p:cNvPr id="40990" name="Text Box 32"/>
              <p:cNvSpPr txBox="1">
                <a:spLocks noChangeArrowheads="1"/>
              </p:cNvSpPr>
              <p:nvPr/>
            </p:nvSpPr>
            <p:spPr bwMode="auto">
              <a:xfrm>
                <a:off x="4562" y="1112"/>
                <a:ext cx="25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n</a:t>
                </a:r>
              </a:p>
            </p:txBody>
          </p:sp>
        </p:grpSp>
      </p:grpSp>
      <p:grpSp>
        <p:nvGrpSpPr>
          <p:cNvPr id="12" name="Group 33"/>
          <p:cNvGrpSpPr/>
          <p:nvPr/>
        </p:nvGrpSpPr>
        <p:grpSpPr bwMode="auto">
          <a:xfrm>
            <a:off x="147638" y="4087813"/>
            <a:ext cx="8820150" cy="2311400"/>
            <a:chOff x="91" y="2568"/>
            <a:chExt cx="5556" cy="1456"/>
          </a:xfrm>
        </p:grpSpPr>
        <p:sp>
          <p:nvSpPr>
            <p:cNvPr id="98338" name="Text Box 34"/>
            <p:cNvSpPr txBox="1">
              <a:spLocks noChangeArrowheads="1"/>
            </p:cNvSpPr>
            <p:nvPr/>
          </p:nvSpPr>
          <p:spPr bwMode="auto">
            <a:xfrm>
              <a:off x="91" y="2568"/>
              <a:ext cx="5556" cy="134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40000"/>
                </a:lnSpc>
                <a:spcBef>
                  <a:spcPct val="20000"/>
                </a:spcBef>
                <a:defRPr/>
              </a:pPr>
              <a:r>
                <a:rPr lang="en-US" altLang="zh-CN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    </a:t>
              </a:r>
              <a:r>
                <a:rPr lang="zh-CN" altLang="en-US" sz="32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</a:rPr>
                <a:t>弧长与圆的周长有关，扇形的面积与圆的面积有关。因此，计算弧长是       ；而计算扇形的面积时是       。</a:t>
              </a:r>
            </a:p>
          </p:txBody>
        </p:sp>
        <p:grpSp>
          <p:nvGrpSpPr>
            <p:cNvPr id="40993" name="Group 35"/>
            <p:cNvGrpSpPr/>
            <p:nvPr/>
          </p:nvGrpSpPr>
          <p:grpSpPr bwMode="auto">
            <a:xfrm>
              <a:off x="3286" y="2932"/>
              <a:ext cx="1028" cy="654"/>
              <a:chOff x="3286" y="2932"/>
              <a:chExt cx="1028" cy="654"/>
            </a:xfrm>
          </p:grpSpPr>
          <p:sp>
            <p:nvSpPr>
              <p:cNvPr id="40994" name="Text Box 36"/>
              <p:cNvSpPr txBox="1">
                <a:spLocks noChangeArrowheads="1"/>
              </p:cNvSpPr>
              <p:nvPr/>
            </p:nvSpPr>
            <p:spPr bwMode="auto">
              <a:xfrm>
                <a:off x="3642" y="3090"/>
                <a:ext cx="672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</a:t>
                </a:r>
                <a:r>
                  <a:rPr lang="zh-CN" altLang="en-US" sz="3200" b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圆</a:t>
                </a:r>
              </a:p>
            </p:txBody>
          </p:sp>
          <p:grpSp>
            <p:nvGrpSpPr>
              <p:cNvPr id="40995" name="Group 37"/>
              <p:cNvGrpSpPr/>
              <p:nvPr/>
            </p:nvGrpSpPr>
            <p:grpSpPr bwMode="auto">
              <a:xfrm>
                <a:off x="3286" y="2932"/>
                <a:ext cx="452" cy="654"/>
                <a:chOff x="3286" y="2932"/>
                <a:chExt cx="452" cy="654"/>
              </a:xfrm>
            </p:grpSpPr>
            <p:grpSp>
              <p:nvGrpSpPr>
                <p:cNvPr id="40996" name="Group 38"/>
                <p:cNvGrpSpPr/>
                <p:nvPr/>
              </p:nvGrpSpPr>
              <p:grpSpPr bwMode="auto">
                <a:xfrm>
                  <a:off x="3286" y="2932"/>
                  <a:ext cx="452" cy="654"/>
                  <a:chOff x="3286" y="2932"/>
                  <a:chExt cx="452" cy="654"/>
                </a:xfrm>
              </p:grpSpPr>
              <p:sp>
                <p:nvSpPr>
                  <p:cNvPr id="40997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6" y="3259"/>
                    <a:ext cx="452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360</a:t>
                    </a:r>
                  </a:p>
                </p:txBody>
              </p:sp>
              <p:sp>
                <p:nvSpPr>
                  <p:cNvPr id="40998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92" y="2932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  <p:sp>
              <p:nvSpPr>
                <p:cNvPr id="40999" name="Line 41"/>
                <p:cNvSpPr>
                  <a:spLocks noChangeAspect="1" noChangeShapeType="1"/>
                </p:cNvSpPr>
                <p:nvPr/>
              </p:nvSpPr>
              <p:spPr bwMode="auto">
                <a:xfrm>
                  <a:off x="3320" y="3272"/>
                  <a:ext cx="322" cy="1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1000" name="Group 42"/>
            <p:cNvGrpSpPr/>
            <p:nvPr/>
          </p:nvGrpSpPr>
          <p:grpSpPr bwMode="auto">
            <a:xfrm>
              <a:off x="1641" y="3370"/>
              <a:ext cx="858" cy="654"/>
              <a:chOff x="1641" y="3370"/>
              <a:chExt cx="858" cy="654"/>
            </a:xfrm>
          </p:grpSpPr>
          <p:sp>
            <p:nvSpPr>
              <p:cNvPr id="41001" name="Text Box 43"/>
              <p:cNvSpPr txBox="1">
                <a:spLocks noChangeArrowheads="1"/>
              </p:cNvSpPr>
              <p:nvPr/>
            </p:nvSpPr>
            <p:spPr bwMode="auto">
              <a:xfrm>
                <a:off x="2003" y="3455"/>
                <a:ext cx="496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2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S</a:t>
                </a:r>
                <a:r>
                  <a:rPr lang="zh-CN" altLang="en-US" sz="3200" b="1" baseline="-2500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圆</a:t>
                </a:r>
              </a:p>
            </p:txBody>
          </p:sp>
          <p:grpSp>
            <p:nvGrpSpPr>
              <p:cNvPr id="41002" name="Group 44"/>
              <p:cNvGrpSpPr/>
              <p:nvPr/>
            </p:nvGrpSpPr>
            <p:grpSpPr bwMode="auto">
              <a:xfrm>
                <a:off x="1641" y="3370"/>
                <a:ext cx="452" cy="654"/>
                <a:chOff x="1641" y="3370"/>
                <a:chExt cx="452" cy="654"/>
              </a:xfrm>
            </p:grpSpPr>
            <p:grpSp>
              <p:nvGrpSpPr>
                <p:cNvPr id="41003" name="Group 45"/>
                <p:cNvGrpSpPr/>
                <p:nvPr/>
              </p:nvGrpSpPr>
              <p:grpSpPr bwMode="auto">
                <a:xfrm>
                  <a:off x="1641" y="3370"/>
                  <a:ext cx="452" cy="654"/>
                  <a:chOff x="1641" y="3370"/>
                  <a:chExt cx="452" cy="654"/>
                </a:xfrm>
              </p:grpSpPr>
              <p:sp>
                <p:nvSpPr>
                  <p:cNvPr id="41004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41" y="3697"/>
                    <a:ext cx="452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360</a:t>
                    </a:r>
                  </a:p>
                </p:txBody>
              </p:sp>
              <p:sp>
                <p:nvSpPr>
                  <p:cNvPr id="41005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2" y="3370"/>
                    <a:ext cx="240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altLang="zh-CN" sz="2800" b="1">
                        <a:solidFill>
                          <a:srgbClr val="FF0000"/>
                        </a:solidFill>
                        <a:latin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  <p:sp>
              <p:nvSpPr>
                <p:cNvPr id="41006" name="Line 48"/>
                <p:cNvSpPr>
                  <a:spLocks noChangeAspect="1" noChangeShapeType="1"/>
                </p:cNvSpPr>
                <p:nvPr/>
              </p:nvSpPr>
              <p:spPr bwMode="auto">
                <a:xfrm>
                  <a:off x="1681" y="3697"/>
                  <a:ext cx="322" cy="1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19" name="Group 49"/>
          <p:cNvGrpSpPr/>
          <p:nvPr/>
        </p:nvGrpSpPr>
        <p:grpSpPr bwMode="auto">
          <a:xfrm>
            <a:off x="6562725" y="2636838"/>
            <a:ext cx="2114550" cy="1311275"/>
            <a:chOff x="4134" y="1661"/>
            <a:chExt cx="1332" cy="826"/>
          </a:xfrm>
        </p:grpSpPr>
        <p:sp>
          <p:nvSpPr>
            <p:cNvPr id="41008" name="Text Box 50"/>
            <p:cNvSpPr txBox="1">
              <a:spLocks noChangeArrowheads="1"/>
            </p:cNvSpPr>
            <p:nvPr/>
          </p:nvSpPr>
          <p:spPr bwMode="auto">
            <a:xfrm>
              <a:off x="4513" y="1797"/>
              <a:ext cx="68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009" name="Text Box 51"/>
            <p:cNvSpPr txBox="1">
              <a:spLocks noChangeArrowheads="1"/>
            </p:cNvSpPr>
            <p:nvPr/>
          </p:nvSpPr>
          <p:spPr bwMode="auto">
            <a:xfrm>
              <a:off x="4134" y="1818"/>
              <a:ext cx="635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5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41010" name="Text Box 52"/>
            <p:cNvSpPr txBox="1">
              <a:spLocks noChangeArrowheads="1"/>
            </p:cNvSpPr>
            <p:nvPr/>
          </p:nvSpPr>
          <p:spPr bwMode="auto">
            <a:xfrm>
              <a:off x="4513" y="1661"/>
              <a:ext cx="681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8000">
                  <a:solidFill>
                    <a:srgbClr val="FF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41011" name="Text Box 53"/>
            <p:cNvSpPr txBox="1">
              <a:spLocks noChangeArrowheads="1"/>
            </p:cNvSpPr>
            <p:nvPr/>
          </p:nvSpPr>
          <p:spPr bwMode="auto">
            <a:xfrm>
              <a:off x="4649" y="2114"/>
              <a:ext cx="4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012" name="Text Box 54"/>
            <p:cNvSpPr txBox="1">
              <a:spLocks noChangeArrowheads="1"/>
            </p:cNvSpPr>
            <p:nvPr/>
          </p:nvSpPr>
          <p:spPr bwMode="auto">
            <a:xfrm>
              <a:off x="4921" y="1978"/>
              <a:ext cx="54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rl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/>
          <p:nvPr/>
        </p:nvSpPr>
        <p:spPr>
          <a:xfrm>
            <a:off x="460375" y="1214438"/>
            <a:ext cx="8223250" cy="4419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/>
            <a:r>
              <a:rPr lang="zh-CN" altLang="en-US" sz="3200" b="1" noProof="1">
                <a:solidFill>
                  <a:schemeClr val="accent5"/>
                </a:solidFill>
                <a:latin typeface="Arial" panose="020B0604020202020204" pitchFamily="34" charset="0"/>
              </a:rPr>
              <a:t>小试牛刀：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noProof="1">
                <a:latin typeface="Arial" panose="020B0604020202020204" pitchFamily="34" charset="0"/>
              </a:rPr>
              <a:t>1</a:t>
            </a:r>
            <a:r>
              <a:rPr lang="zh-CN" altLang="en-US" sz="2800" b="1" noProof="1">
                <a:latin typeface="Arial" panose="020B0604020202020204" pitchFamily="34" charset="0"/>
              </a:rPr>
              <a:t>、如果扇形的圆心角是</a:t>
            </a:r>
            <a:r>
              <a:rPr lang="en-US" altLang="zh-CN" sz="2800" b="1" noProof="1">
                <a:latin typeface="宋体" panose="02010600030101010101" pitchFamily="2" charset="-122"/>
              </a:rPr>
              <a:t>2</a:t>
            </a:r>
            <a:r>
              <a:rPr lang="zh-CN" altLang="en-US" sz="2800" b="1" noProof="1">
                <a:latin typeface="宋体" panose="02010600030101010101" pitchFamily="2" charset="-122"/>
              </a:rPr>
              <a:t>３</a:t>
            </a:r>
            <a:r>
              <a:rPr lang="en-US" altLang="zh-CN" sz="2800" b="1" noProof="1">
                <a:latin typeface="宋体" panose="02010600030101010101" pitchFamily="2" charset="-122"/>
              </a:rPr>
              <a:t>0°</a:t>
            </a:r>
            <a:r>
              <a:rPr lang="zh-CN" altLang="en-US" sz="2800" b="1" noProof="1">
                <a:latin typeface="Arial" panose="020B0604020202020204" pitchFamily="34" charset="0"/>
              </a:rPr>
              <a:t>，那么这个扇形的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noProof="1">
                <a:latin typeface="Arial" panose="020B0604020202020204" pitchFamily="34" charset="0"/>
              </a:rPr>
              <a:t>面积等于这个扇形所在圆的面积的</a:t>
            </a:r>
            <a:r>
              <a:rPr lang="en-US" altLang="zh-CN" sz="2800" b="1" noProof="1">
                <a:latin typeface="Arial" panose="020B0604020202020204" pitchFamily="34" charset="0"/>
              </a:rPr>
              <a:t>_____</a:t>
            </a:r>
            <a:r>
              <a:rPr lang="zh-CN" altLang="en-US" sz="2800" b="1" noProof="1">
                <a:latin typeface="Arial" panose="020B0604020202020204" pitchFamily="34" charset="0"/>
              </a:rPr>
              <a:t>；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noProof="1">
                <a:latin typeface="Arial" panose="020B0604020202020204" pitchFamily="34" charset="0"/>
              </a:rPr>
              <a:t>2</a:t>
            </a:r>
            <a:r>
              <a:rPr lang="zh-CN" altLang="en-US" sz="2800" b="1" noProof="1">
                <a:latin typeface="Arial" panose="020B0604020202020204" pitchFamily="34" charset="0"/>
              </a:rPr>
              <a:t>、扇形的面积是它所在圆的面积的     ，这个扇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noProof="1">
                <a:latin typeface="Arial" panose="020B0604020202020204" pitchFamily="34" charset="0"/>
              </a:rPr>
              <a:t>形的圆心角的度数是</a:t>
            </a:r>
            <a:r>
              <a:rPr lang="en-US" altLang="zh-CN" sz="2800" b="1" noProof="1">
                <a:latin typeface="Arial" panose="020B0604020202020204" pitchFamily="34" charset="0"/>
              </a:rPr>
              <a:t>_______</a:t>
            </a:r>
            <a:r>
              <a:rPr lang="zh-CN" altLang="en-US" sz="2800" b="1" noProof="1">
                <a:latin typeface="Arial" panose="020B0604020202020204" pitchFamily="34" charset="0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 b="1" noProof="1">
                <a:latin typeface="Arial" panose="020B0604020202020204" pitchFamily="34" charset="0"/>
              </a:rPr>
              <a:t>3</a:t>
            </a:r>
            <a:r>
              <a:rPr lang="zh-CN" altLang="en-US" sz="2800" b="1" noProof="1">
                <a:latin typeface="Arial" panose="020B0604020202020204" pitchFamily="34" charset="0"/>
              </a:rPr>
              <a:t>、扇形的面积是</a:t>
            </a:r>
            <a:r>
              <a:rPr lang="en-US" altLang="zh-CN" sz="2800" b="1" i="1" noProof="1">
                <a:latin typeface="Arial" panose="020B0604020202020204" pitchFamily="34" charset="0"/>
              </a:rPr>
              <a:t>S</a:t>
            </a:r>
            <a:r>
              <a:rPr lang="zh-CN" altLang="en-US" sz="2800" b="1" noProof="1">
                <a:latin typeface="Arial" panose="020B0604020202020204" pitchFamily="34" charset="0"/>
              </a:rPr>
              <a:t>，它的半径是</a:t>
            </a:r>
            <a:r>
              <a:rPr lang="en-US" altLang="zh-CN" sz="2800" b="1" i="1" noProof="1">
                <a:latin typeface="Arial" panose="020B0604020202020204" pitchFamily="34" charset="0"/>
              </a:rPr>
              <a:t>r</a:t>
            </a:r>
            <a:r>
              <a:rPr lang="zh-CN" altLang="en-US" sz="2800" b="1" noProof="1">
                <a:latin typeface="Arial" panose="020B0604020202020204" pitchFamily="34" charset="0"/>
              </a:rPr>
              <a:t>，这个扇形的弧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 b="1" noProof="1">
                <a:latin typeface="Arial" panose="020B0604020202020204" pitchFamily="34" charset="0"/>
              </a:rPr>
              <a:t>长是</a:t>
            </a:r>
            <a:r>
              <a:rPr lang="en-US" altLang="zh-CN" sz="2800" b="1" noProof="1">
                <a:latin typeface="Arial" panose="020B0604020202020204" pitchFamily="34" charset="0"/>
              </a:rPr>
              <a:t>______</a:t>
            </a:r>
            <a:r>
              <a:rPr lang="zh-CN" altLang="en-US" sz="2800" b="1" noProof="1">
                <a:latin typeface="Arial" panose="020B0604020202020204" pitchFamily="34" charset="0"/>
              </a:rPr>
              <a:t>。</a:t>
            </a:r>
          </a:p>
        </p:txBody>
      </p:sp>
      <p:graphicFrame>
        <p:nvGraphicFramePr>
          <p:cNvPr id="41986" name="Object 3"/>
          <p:cNvGraphicFramePr/>
          <p:nvPr/>
        </p:nvGraphicFramePr>
        <p:xfrm>
          <a:off x="6151563" y="2974975"/>
          <a:ext cx="3952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63" y="2974975"/>
                        <a:ext cx="3952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17550" y="5759450"/>
            <a:ext cx="1177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答案：</a:t>
            </a:r>
          </a:p>
        </p:txBody>
      </p:sp>
      <p:graphicFrame>
        <p:nvGraphicFramePr>
          <p:cNvPr id="72709" name="Object 5"/>
          <p:cNvGraphicFramePr/>
          <p:nvPr/>
        </p:nvGraphicFramePr>
        <p:xfrm>
          <a:off x="2011363" y="5634038"/>
          <a:ext cx="5794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r:id="rId5" imgW="215900" imgH="393700" progId="Equation.3">
                  <p:embed/>
                </p:oleObj>
              </mc:Choice>
              <mc:Fallback>
                <p:oleObj r:id="rId5" imgW="215900" imgH="393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5634038"/>
                        <a:ext cx="579437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2843213" y="4581525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300">
                <a:latin typeface="Arial" panose="020B0604020202020204" pitchFamily="34" charset="0"/>
              </a:rPr>
              <a:t>；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843213" y="5849938"/>
            <a:ext cx="12684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anose="02010600030101010101" pitchFamily="2" charset="-122"/>
              </a:rPr>
              <a:t>240°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  <p:graphicFrame>
        <p:nvGraphicFramePr>
          <p:cNvPr id="72712" name="Object 8"/>
          <p:cNvGraphicFramePr/>
          <p:nvPr/>
        </p:nvGraphicFramePr>
        <p:xfrm>
          <a:off x="3954463" y="5554663"/>
          <a:ext cx="6334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r:id="rId7" imgW="215900" imgH="393700" progId="Equation.3">
                  <p:embed/>
                </p:oleObj>
              </mc:Choice>
              <mc:Fallback>
                <p:oleObj r:id="rId7" imgW="215900" imgH="3937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5554663"/>
                        <a:ext cx="633412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3"/>
          <p:cNvSpPr txBox="1">
            <a:spLocks noChangeArrowheads="1"/>
          </p:cNvSpPr>
          <p:nvPr/>
        </p:nvSpPr>
        <p:spPr bwMode="auto">
          <a:xfrm>
            <a:off x="692150" y="1079500"/>
            <a:ext cx="1993900" cy="579438"/>
          </a:xfrm>
          <a:prstGeom prst="rect">
            <a:avLst/>
          </a:prstGeom>
          <a:solidFill>
            <a:srgbClr val="BDD7EE"/>
          </a:solidFill>
          <a:ln w="19050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典型例题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27088" y="1778000"/>
            <a:ext cx="7777162" cy="2011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例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如图，折扇完全打开后，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OA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OB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的夹角为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120°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OA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的长为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30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cm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的长为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20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cm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，求图中阴影部分的面积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．</a:t>
            </a:r>
          </a:p>
        </p:txBody>
      </p:sp>
      <p:pic>
        <p:nvPicPr>
          <p:cNvPr id="430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789363"/>
            <a:ext cx="4535488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646488"/>
            <a:ext cx="3960813" cy="24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92150" y="1658938"/>
            <a:ext cx="7272338" cy="20113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如图，半圆的直径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AB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＝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40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是半圆的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等分点．求弦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AC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en-US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AD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与      围成的阴影部分的面积．</a:t>
            </a:r>
          </a:p>
        </p:txBody>
      </p:sp>
      <p:graphicFrame>
        <p:nvGraphicFramePr>
          <p:cNvPr id="44035" name="Object 2"/>
          <p:cNvGraphicFramePr>
            <a:graphicFrameLocks noChangeAspect="1"/>
          </p:cNvGraphicFramePr>
          <p:nvPr/>
        </p:nvGraphicFramePr>
        <p:xfrm>
          <a:off x="5337175" y="2254250"/>
          <a:ext cx="8413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r:id="rId4" imgW="5278755" imgH="398145" progId="Word.Document.8">
                  <p:embed/>
                </p:oleObj>
              </mc:Choice>
              <mc:Fallback>
                <p:oleObj r:id="rId4" imgW="5278755" imgH="3981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93161" b="-9238"/>
                      <a:stretch>
                        <a:fillRect/>
                      </a:stretch>
                    </p:blipFill>
                    <p:spPr bwMode="auto">
                      <a:xfrm>
                        <a:off x="5337175" y="2254250"/>
                        <a:ext cx="8413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692150" y="1079500"/>
            <a:ext cx="1993900" cy="579438"/>
          </a:xfrm>
          <a:prstGeom prst="rect">
            <a:avLst/>
          </a:prstGeom>
          <a:solidFill>
            <a:srgbClr val="BDD7EE"/>
          </a:solidFill>
          <a:ln w="19050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拓展提升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879475" y="1174750"/>
            <a:ext cx="1851025" cy="579438"/>
          </a:xfrm>
          <a:prstGeom prst="rect">
            <a:avLst/>
          </a:prstGeom>
          <a:solidFill>
            <a:srgbClr val="FFFF00"/>
          </a:solidFill>
          <a:ln w="19050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课堂总结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7777162" cy="3292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．弧长、扇形面积公式；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．不规则图形的面积的求法：用规则的图形的面积来表示；        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．数学思想转化的应用：</a:t>
            </a:r>
          </a:p>
          <a:p>
            <a:pPr>
              <a:lnSpc>
                <a:spcPct val="150000"/>
              </a:lnSpc>
              <a:defRPr/>
            </a:pPr>
            <a:r>
              <a:rPr lang="zh-CN" alt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　　     ①转化思想；②整体思想．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1050925" y="4016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403725" y="22304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zh-CN" altLang="zh-CN" sz="2400">
              <a:latin typeface="Times New Roman" panose="02020603050405020304" pitchFamily="18" charset="0"/>
            </a:endParaRPr>
          </a:p>
        </p:txBody>
      </p:sp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788" y="1035050"/>
            <a:ext cx="25923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274888"/>
            <a:ext cx="2309813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476375" y="31416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2867025" y="3141663"/>
            <a:ext cx="409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4162425" y="1954213"/>
            <a:ext cx="4133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圆的周长公式</a:t>
            </a: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4073525" y="3584575"/>
            <a:ext cx="328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圆的面积公式</a:t>
            </a:r>
          </a:p>
        </p:txBody>
      </p:sp>
      <p:sp>
        <p:nvSpPr>
          <p:cNvPr id="64523" name="Text Box 11"/>
          <p:cNvSpPr txBox="1"/>
          <p:nvPr/>
        </p:nvSpPr>
        <p:spPr>
          <a:xfrm>
            <a:off x="5330825" y="2800350"/>
            <a:ext cx="140176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auto"/>
            <a:r>
              <a:rPr lang="en-US" altLang="zh-CN" sz="32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C=2</a:t>
            </a:r>
            <a:r>
              <a:rPr lang="en-US" altLang="zh-CN" sz="3200" b="1" noProof="1">
                <a:solidFill>
                  <a:schemeClr val="accent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πr</a:t>
            </a:r>
          </a:p>
        </p:txBody>
      </p:sp>
      <p:sp>
        <p:nvSpPr>
          <p:cNvPr id="64524" name="Text Box 12"/>
          <p:cNvSpPr txBox="1"/>
          <p:nvPr/>
        </p:nvSpPr>
        <p:spPr>
          <a:xfrm>
            <a:off x="5399088" y="4405313"/>
            <a:ext cx="126523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fontAlgn="auto"/>
            <a:r>
              <a:rPr lang="en-US" altLang="zh-CN" sz="3200" b="1" noProof="1">
                <a:solidFill>
                  <a:schemeClr val="accent5"/>
                </a:solidFill>
                <a:latin typeface="Times New Roman" panose="02020603050405020304" pitchFamily="18" charset="0"/>
              </a:rPr>
              <a:t>S=</a:t>
            </a:r>
            <a:r>
              <a:rPr lang="en-US" altLang="zh-CN" sz="3200" b="1" noProof="1">
                <a:solidFill>
                  <a:schemeClr val="accent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πr</a:t>
            </a:r>
            <a:r>
              <a:rPr lang="en-US" altLang="zh-CN" sz="3200" b="1" baseline="30000" noProof="1">
                <a:solidFill>
                  <a:schemeClr val="accent5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/>
      <p:bldP spid="645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395288" y="1139825"/>
            <a:ext cx="8353425" cy="20113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,⊙A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C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、⊙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D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相互外离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它们的半径都是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顺次连接四个圆心得到四边形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ABCD,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则图形中四个扇形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阴影部分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)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的面积之和是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___________.</a:t>
            </a:r>
          </a:p>
        </p:txBody>
      </p:sp>
      <p:grpSp>
        <p:nvGrpSpPr>
          <p:cNvPr id="46082" name="Group 4"/>
          <p:cNvGrpSpPr/>
          <p:nvPr/>
        </p:nvGrpSpPr>
        <p:grpSpPr bwMode="auto">
          <a:xfrm>
            <a:off x="4211638" y="3286125"/>
            <a:ext cx="2808287" cy="3167063"/>
            <a:chOff x="2653" y="2070"/>
            <a:chExt cx="1769" cy="1995"/>
          </a:xfrm>
        </p:grpSpPr>
        <p:sp>
          <p:nvSpPr>
            <p:cNvPr id="46083" name="Freeform 5" descr="宽上对角线"/>
            <p:cNvSpPr>
              <a:spLocks noChangeArrowheads="1"/>
            </p:cNvSpPr>
            <p:nvPr/>
          </p:nvSpPr>
          <p:spPr bwMode="auto">
            <a:xfrm>
              <a:off x="2970" y="2394"/>
              <a:ext cx="1180" cy="1394"/>
            </a:xfrm>
            <a:custGeom>
              <a:avLst/>
              <a:gdLst>
                <a:gd name="T0" fmla="*/ 0 w 1180"/>
                <a:gd name="T1" fmla="*/ 817 h 1361"/>
                <a:gd name="T2" fmla="*/ 862 w 1180"/>
                <a:gd name="T3" fmla="*/ 0 h 1361"/>
                <a:gd name="T4" fmla="*/ 1180 w 1180"/>
                <a:gd name="T5" fmla="*/ 1043 h 1361"/>
                <a:gd name="T6" fmla="*/ 363 w 1180"/>
                <a:gd name="T7" fmla="*/ 1361 h 1361"/>
                <a:gd name="T8" fmla="*/ 0 w 1180"/>
                <a:gd name="T9" fmla="*/ 817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0" h="1361">
                  <a:moveTo>
                    <a:pt x="0" y="817"/>
                  </a:moveTo>
                  <a:lnTo>
                    <a:pt x="862" y="0"/>
                  </a:lnTo>
                  <a:lnTo>
                    <a:pt x="1180" y="1043"/>
                  </a:lnTo>
                  <a:lnTo>
                    <a:pt x="363" y="1361"/>
                  </a:lnTo>
                  <a:lnTo>
                    <a:pt x="0" y="817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28575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 sz="1300"/>
            </a:p>
          </p:txBody>
        </p:sp>
        <p:sp>
          <p:nvSpPr>
            <p:cNvPr id="46084" name="Oval 6"/>
            <p:cNvSpPr>
              <a:spLocks noChangeArrowheads="1"/>
            </p:cNvSpPr>
            <p:nvPr/>
          </p:nvSpPr>
          <p:spPr bwMode="auto">
            <a:xfrm>
              <a:off x="2653" y="2905"/>
              <a:ext cx="589" cy="603"/>
            </a:xfrm>
            <a:prstGeom prst="ellipse">
              <a:avLst/>
            </a:prstGeom>
            <a:noFill/>
            <a:ln w="28575">
              <a:solidFill>
                <a:srgbClr val="6600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800">
                  <a:solidFill>
                    <a:srgbClr val="F149B5"/>
                  </a:solidFill>
                  <a:latin typeface="Arial" panose="020B0604020202020204" pitchFamily="34" charset="0"/>
                </a:rPr>
                <a:t>●</a:t>
              </a:r>
            </a:p>
          </p:txBody>
        </p:sp>
        <p:sp>
          <p:nvSpPr>
            <p:cNvPr id="46085" name="Oval 7"/>
            <p:cNvSpPr>
              <a:spLocks noChangeArrowheads="1"/>
            </p:cNvSpPr>
            <p:nvPr/>
          </p:nvSpPr>
          <p:spPr bwMode="auto">
            <a:xfrm>
              <a:off x="3560" y="2070"/>
              <a:ext cx="589" cy="603"/>
            </a:xfrm>
            <a:prstGeom prst="ellipse">
              <a:avLst/>
            </a:prstGeom>
            <a:noFill/>
            <a:ln w="28575">
              <a:solidFill>
                <a:srgbClr val="6600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800">
                  <a:solidFill>
                    <a:srgbClr val="F149B5"/>
                  </a:solidFill>
                  <a:latin typeface="Arial" panose="020B0604020202020204" pitchFamily="34" charset="0"/>
                </a:rPr>
                <a:t>●</a:t>
              </a:r>
            </a:p>
          </p:txBody>
        </p:sp>
        <p:sp>
          <p:nvSpPr>
            <p:cNvPr id="46086" name="Oval 8"/>
            <p:cNvSpPr>
              <a:spLocks noChangeArrowheads="1"/>
            </p:cNvSpPr>
            <p:nvPr/>
          </p:nvSpPr>
          <p:spPr bwMode="auto">
            <a:xfrm>
              <a:off x="3061" y="3462"/>
              <a:ext cx="589" cy="603"/>
            </a:xfrm>
            <a:prstGeom prst="ellipse">
              <a:avLst/>
            </a:prstGeom>
            <a:noFill/>
            <a:ln w="28575">
              <a:solidFill>
                <a:srgbClr val="6600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800">
                  <a:solidFill>
                    <a:srgbClr val="F149B5"/>
                  </a:solidFill>
                  <a:latin typeface="Arial" panose="020B0604020202020204" pitchFamily="34" charset="0"/>
                </a:rPr>
                <a:t>●</a:t>
              </a:r>
            </a:p>
          </p:txBody>
        </p:sp>
        <p:sp>
          <p:nvSpPr>
            <p:cNvPr id="46087" name="Oval 9"/>
            <p:cNvSpPr>
              <a:spLocks noChangeArrowheads="1"/>
            </p:cNvSpPr>
            <p:nvPr/>
          </p:nvSpPr>
          <p:spPr bwMode="auto">
            <a:xfrm>
              <a:off x="3833" y="3138"/>
              <a:ext cx="589" cy="603"/>
            </a:xfrm>
            <a:prstGeom prst="ellipse">
              <a:avLst/>
            </a:prstGeom>
            <a:noFill/>
            <a:ln w="28575">
              <a:solidFill>
                <a:srgbClr val="660033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800">
                  <a:solidFill>
                    <a:srgbClr val="F149B5"/>
                  </a:solidFill>
                  <a:latin typeface="Arial" panose="020B0604020202020204" pitchFamily="34" charset="0"/>
                </a:rPr>
                <a:t>●</a:t>
              </a:r>
            </a:p>
          </p:txBody>
        </p:sp>
      </p:grpSp>
      <p:sp>
        <p:nvSpPr>
          <p:cNvPr id="46088" name="Freeform 10"/>
          <p:cNvSpPr>
            <a:spLocks noChangeArrowheads="1"/>
          </p:cNvSpPr>
          <p:nvPr/>
        </p:nvSpPr>
        <p:spPr bwMode="auto">
          <a:xfrm>
            <a:off x="4930775" y="4078288"/>
            <a:ext cx="1512888" cy="1728787"/>
          </a:xfrm>
          <a:custGeom>
            <a:avLst/>
            <a:gdLst>
              <a:gd name="T0" fmla="*/ 545 w 953"/>
              <a:gd name="T1" fmla="*/ 0 h 1089"/>
              <a:gd name="T2" fmla="*/ 91 w 953"/>
              <a:gd name="T3" fmla="*/ 454 h 1089"/>
              <a:gd name="T4" fmla="*/ 136 w 953"/>
              <a:gd name="T5" fmla="*/ 544 h 1089"/>
              <a:gd name="T6" fmla="*/ 136 w 953"/>
              <a:gd name="T7" fmla="*/ 635 h 1089"/>
              <a:gd name="T8" fmla="*/ 91 w 953"/>
              <a:gd name="T9" fmla="*/ 771 h 1089"/>
              <a:gd name="T10" fmla="*/ 46 w 953"/>
              <a:gd name="T11" fmla="*/ 817 h 1089"/>
              <a:gd name="T12" fmla="*/ 0 w 953"/>
              <a:gd name="T13" fmla="*/ 907 h 1089"/>
              <a:gd name="T14" fmla="*/ 46 w 953"/>
              <a:gd name="T15" fmla="*/ 953 h 1089"/>
              <a:gd name="T16" fmla="*/ 136 w 953"/>
              <a:gd name="T17" fmla="*/ 907 h 1089"/>
              <a:gd name="T18" fmla="*/ 272 w 953"/>
              <a:gd name="T19" fmla="*/ 907 h 1089"/>
              <a:gd name="T20" fmla="*/ 363 w 953"/>
              <a:gd name="T21" fmla="*/ 907 h 1089"/>
              <a:gd name="T22" fmla="*/ 454 w 953"/>
              <a:gd name="T23" fmla="*/ 953 h 1089"/>
              <a:gd name="T24" fmla="*/ 499 w 953"/>
              <a:gd name="T25" fmla="*/ 998 h 1089"/>
              <a:gd name="T26" fmla="*/ 545 w 953"/>
              <a:gd name="T27" fmla="*/ 1043 h 1089"/>
              <a:gd name="T28" fmla="*/ 499 w 953"/>
              <a:gd name="T29" fmla="*/ 1089 h 1089"/>
              <a:gd name="T30" fmla="*/ 771 w 953"/>
              <a:gd name="T31" fmla="*/ 998 h 1089"/>
              <a:gd name="T32" fmla="*/ 726 w 953"/>
              <a:gd name="T33" fmla="*/ 907 h 1089"/>
              <a:gd name="T34" fmla="*/ 726 w 953"/>
              <a:gd name="T35" fmla="*/ 817 h 1089"/>
              <a:gd name="T36" fmla="*/ 771 w 953"/>
              <a:gd name="T37" fmla="*/ 726 h 1089"/>
              <a:gd name="T38" fmla="*/ 817 w 953"/>
              <a:gd name="T39" fmla="*/ 635 h 1089"/>
              <a:gd name="T40" fmla="*/ 953 w 953"/>
              <a:gd name="T41" fmla="*/ 590 h 1089"/>
              <a:gd name="T42" fmla="*/ 817 w 953"/>
              <a:gd name="T43" fmla="*/ 91 h 1089"/>
              <a:gd name="T44" fmla="*/ 726 w 953"/>
              <a:gd name="T45" fmla="*/ 91 h 1089"/>
              <a:gd name="T46" fmla="*/ 635 w 953"/>
              <a:gd name="T47" fmla="*/ 91 h 1089"/>
              <a:gd name="T48" fmla="*/ 590 w 953"/>
              <a:gd name="T49" fmla="*/ 45 h 1089"/>
              <a:gd name="T50" fmla="*/ 545 w 953"/>
              <a:gd name="T51" fmla="*/ 0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953" h="1089">
                <a:moveTo>
                  <a:pt x="545" y="0"/>
                </a:moveTo>
                <a:lnTo>
                  <a:pt x="91" y="454"/>
                </a:lnTo>
                <a:lnTo>
                  <a:pt x="136" y="544"/>
                </a:lnTo>
                <a:lnTo>
                  <a:pt x="136" y="635"/>
                </a:lnTo>
                <a:lnTo>
                  <a:pt x="91" y="771"/>
                </a:lnTo>
                <a:lnTo>
                  <a:pt x="46" y="817"/>
                </a:lnTo>
                <a:lnTo>
                  <a:pt x="0" y="907"/>
                </a:lnTo>
                <a:lnTo>
                  <a:pt x="46" y="953"/>
                </a:lnTo>
                <a:lnTo>
                  <a:pt x="136" y="907"/>
                </a:lnTo>
                <a:lnTo>
                  <a:pt x="272" y="907"/>
                </a:lnTo>
                <a:lnTo>
                  <a:pt x="363" y="907"/>
                </a:lnTo>
                <a:lnTo>
                  <a:pt x="454" y="953"/>
                </a:lnTo>
                <a:lnTo>
                  <a:pt x="499" y="998"/>
                </a:lnTo>
                <a:lnTo>
                  <a:pt x="545" y="1043"/>
                </a:lnTo>
                <a:lnTo>
                  <a:pt x="499" y="1089"/>
                </a:lnTo>
                <a:lnTo>
                  <a:pt x="771" y="998"/>
                </a:lnTo>
                <a:lnTo>
                  <a:pt x="726" y="907"/>
                </a:lnTo>
                <a:lnTo>
                  <a:pt x="726" y="817"/>
                </a:lnTo>
                <a:lnTo>
                  <a:pt x="771" y="726"/>
                </a:lnTo>
                <a:lnTo>
                  <a:pt x="817" y="635"/>
                </a:lnTo>
                <a:lnTo>
                  <a:pt x="953" y="590"/>
                </a:lnTo>
                <a:lnTo>
                  <a:pt x="817" y="91"/>
                </a:lnTo>
                <a:lnTo>
                  <a:pt x="726" y="91"/>
                </a:lnTo>
                <a:lnTo>
                  <a:pt x="635" y="91"/>
                </a:lnTo>
                <a:lnTo>
                  <a:pt x="590" y="45"/>
                </a:lnTo>
                <a:lnTo>
                  <a:pt x="545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300"/>
          </a:p>
        </p:txBody>
      </p:sp>
    </p:spTree>
  </p:cSld>
  <p:clrMapOvr>
    <a:masterClrMapping/>
  </p:clrMapOvr>
  <p:transition spd="med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601663" y="1125538"/>
            <a:ext cx="8037512" cy="20113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、如图水平放置的圆形油桶的截面半径为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R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，油面高为   ，则阴影部分的面积为</a:t>
            </a:r>
            <a:r>
              <a:rPr lang="zh-CN" altLang="en-US" sz="2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。（</a:t>
            </a:r>
            <a:r>
              <a:rPr lang="en-US" altLang="zh-CN" sz="2800" b="1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05</a:t>
            </a:r>
            <a:r>
              <a:rPr lang="zh-CN" altLang="en-US" sz="2800" b="1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重庆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）</a:t>
            </a:r>
          </a:p>
        </p:txBody>
      </p:sp>
      <p:graphicFrame>
        <p:nvGraphicFramePr>
          <p:cNvPr id="48130" name="Object 3"/>
          <p:cNvGraphicFramePr/>
          <p:nvPr/>
        </p:nvGraphicFramePr>
        <p:xfrm>
          <a:off x="1754188" y="1728788"/>
          <a:ext cx="585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6" r:id="rId4" imgW="266700" imgH="393700" progId="Equation.3">
                  <p:embed/>
                </p:oleObj>
              </mc:Choice>
              <mc:Fallback>
                <p:oleObj r:id="rId4" imgW="266700" imgH="3937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1728788"/>
                        <a:ext cx="585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/>
          <p:nvPr/>
        </p:nvGrpSpPr>
        <p:grpSpPr bwMode="auto">
          <a:xfrm>
            <a:off x="2195513" y="3213100"/>
            <a:ext cx="3097212" cy="2520950"/>
            <a:chOff x="1383" y="2024"/>
            <a:chExt cx="1951" cy="1588"/>
          </a:xfrm>
        </p:grpSpPr>
        <p:sp>
          <p:nvSpPr>
            <p:cNvPr id="48132" name="Oval 6"/>
            <p:cNvSpPr>
              <a:spLocks noChangeArrowheads="1"/>
            </p:cNvSpPr>
            <p:nvPr/>
          </p:nvSpPr>
          <p:spPr bwMode="auto">
            <a:xfrm>
              <a:off x="1383" y="2024"/>
              <a:ext cx="1587" cy="158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48133" name="Line 7"/>
            <p:cNvSpPr>
              <a:spLocks noChangeShapeType="1"/>
            </p:cNvSpPr>
            <p:nvPr/>
          </p:nvSpPr>
          <p:spPr bwMode="auto">
            <a:xfrm>
              <a:off x="1500" y="2387"/>
              <a:ext cx="183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4" name="Line 8"/>
            <p:cNvSpPr>
              <a:spLocks noChangeShapeType="1"/>
            </p:cNvSpPr>
            <p:nvPr/>
          </p:nvSpPr>
          <p:spPr bwMode="auto">
            <a:xfrm>
              <a:off x="1973" y="3612"/>
              <a:ext cx="1361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5" name="Line 9"/>
            <p:cNvSpPr>
              <a:spLocks noChangeShapeType="1"/>
            </p:cNvSpPr>
            <p:nvPr/>
          </p:nvSpPr>
          <p:spPr bwMode="auto">
            <a:xfrm flipV="1">
              <a:off x="3107" y="2387"/>
              <a:ext cx="0" cy="363"/>
            </a:xfrm>
            <a:prstGeom prst="line">
              <a:avLst/>
            </a:prstGeom>
            <a:noFill/>
            <a:ln w="38100">
              <a:solidFill>
                <a:srgbClr val="FE0E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6" name="Line 10"/>
            <p:cNvSpPr>
              <a:spLocks noChangeShapeType="1"/>
            </p:cNvSpPr>
            <p:nvPr/>
          </p:nvSpPr>
          <p:spPr bwMode="auto">
            <a:xfrm>
              <a:off x="3107" y="3295"/>
              <a:ext cx="0" cy="317"/>
            </a:xfrm>
            <a:prstGeom prst="line">
              <a:avLst/>
            </a:prstGeom>
            <a:noFill/>
            <a:ln w="38100">
              <a:solidFill>
                <a:srgbClr val="FE0E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7" name="Line 12"/>
            <p:cNvSpPr>
              <a:spLocks noChangeShapeType="1"/>
            </p:cNvSpPr>
            <p:nvPr/>
          </p:nvSpPr>
          <p:spPr bwMode="auto">
            <a:xfrm flipH="1">
              <a:off x="1428" y="2387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8" name="Line 13"/>
            <p:cNvSpPr>
              <a:spLocks noChangeShapeType="1"/>
            </p:cNvSpPr>
            <p:nvPr/>
          </p:nvSpPr>
          <p:spPr bwMode="auto">
            <a:xfrm flipH="1">
              <a:off x="1383" y="2387"/>
              <a:ext cx="40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39" name="Line 14"/>
            <p:cNvSpPr>
              <a:spLocks noChangeShapeType="1"/>
            </p:cNvSpPr>
            <p:nvPr/>
          </p:nvSpPr>
          <p:spPr bwMode="auto">
            <a:xfrm flipH="1">
              <a:off x="1474" y="2387"/>
              <a:ext cx="499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0" name="Line 15"/>
            <p:cNvSpPr>
              <a:spLocks noChangeShapeType="1"/>
            </p:cNvSpPr>
            <p:nvPr/>
          </p:nvSpPr>
          <p:spPr bwMode="auto">
            <a:xfrm flipH="1">
              <a:off x="1565" y="2387"/>
              <a:ext cx="589" cy="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1" name="Line 16"/>
            <p:cNvSpPr>
              <a:spLocks noChangeShapeType="1"/>
            </p:cNvSpPr>
            <p:nvPr/>
          </p:nvSpPr>
          <p:spPr bwMode="auto">
            <a:xfrm flipH="1">
              <a:off x="1655" y="2387"/>
              <a:ext cx="681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2" name="Line 17"/>
            <p:cNvSpPr>
              <a:spLocks noChangeShapeType="1"/>
            </p:cNvSpPr>
            <p:nvPr/>
          </p:nvSpPr>
          <p:spPr bwMode="auto">
            <a:xfrm flipH="1">
              <a:off x="1791" y="2387"/>
              <a:ext cx="726" cy="1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3" name="Line 18"/>
            <p:cNvSpPr>
              <a:spLocks noChangeShapeType="1"/>
            </p:cNvSpPr>
            <p:nvPr/>
          </p:nvSpPr>
          <p:spPr bwMode="auto">
            <a:xfrm flipH="1">
              <a:off x="1928" y="2387"/>
              <a:ext cx="771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4" name="Line 19"/>
            <p:cNvSpPr>
              <a:spLocks noChangeShapeType="1"/>
            </p:cNvSpPr>
            <p:nvPr/>
          </p:nvSpPr>
          <p:spPr bwMode="auto">
            <a:xfrm flipH="1">
              <a:off x="2064" y="2387"/>
              <a:ext cx="771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145" name="Line 20"/>
            <p:cNvSpPr>
              <a:spLocks noChangeShapeType="1"/>
            </p:cNvSpPr>
            <p:nvPr/>
          </p:nvSpPr>
          <p:spPr bwMode="auto">
            <a:xfrm flipH="1">
              <a:off x="2290" y="2569"/>
              <a:ext cx="635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48146" name="Object 3"/>
          <p:cNvGraphicFramePr/>
          <p:nvPr/>
        </p:nvGraphicFramePr>
        <p:xfrm>
          <a:off x="4706938" y="4294188"/>
          <a:ext cx="5857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7" r:id="rId6" imgW="266700" imgH="393700" progId="Equation.3">
                  <p:embed/>
                </p:oleObj>
              </mc:Choice>
              <mc:Fallback>
                <p:oleObj r:id="rId6" imgW="266700" imgH="3937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4294188"/>
                        <a:ext cx="5857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Oval 2"/>
          <p:cNvSpPr>
            <a:spLocks noChangeArrowheads="1"/>
          </p:cNvSpPr>
          <p:nvPr/>
        </p:nvSpPr>
        <p:spPr bwMode="auto">
          <a:xfrm rot="-5400000">
            <a:off x="2843213" y="3355975"/>
            <a:ext cx="2592388" cy="25923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2814638" y="4651375"/>
            <a:ext cx="2620962" cy="13668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110596" name="AutoShape 4" descr="宽上对角线"/>
          <p:cNvSpPr>
            <a:spLocks noChangeArrowheads="1"/>
          </p:cNvSpPr>
          <p:nvPr/>
        </p:nvSpPr>
        <p:spPr bwMode="auto">
          <a:xfrm>
            <a:off x="4067175" y="3530600"/>
            <a:ext cx="1296988" cy="1122363"/>
          </a:xfrm>
          <a:prstGeom prst="triangle">
            <a:avLst>
              <a:gd name="adj" fmla="val 500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sp>
        <p:nvSpPr>
          <p:cNvPr id="50180" name="AutoShape 5" descr="宽上对角线"/>
          <p:cNvSpPr>
            <a:spLocks noChangeArrowheads="1"/>
          </p:cNvSpPr>
          <p:nvPr/>
        </p:nvSpPr>
        <p:spPr bwMode="auto">
          <a:xfrm>
            <a:off x="2843213" y="3530600"/>
            <a:ext cx="1296987" cy="1122363"/>
          </a:xfrm>
          <a:prstGeom prst="triangle">
            <a:avLst>
              <a:gd name="adj" fmla="val 50000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</a:ln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 bwMode="auto">
          <a:xfrm>
            <a:off x="2843213" y="3573463"/>
            <a:ext cx="2693987" cy="2017712"/>
            <a:chOff x="1791" y="2251"/>
            <a:chExt cx="1697" cy="1271"/>
          </a:xfrm>
        </p:grpSpPr>
        <p:sp>
          <p:nvSpPr>
            <p:cNvPr id="50182" name="AutoShape 7"/>
            <p:cNvSpPr>
              <a:spLocks noChangeArrowheads="1"/>
            </p:cNvSpPr>
            <p:nvPr/>
          </p:nvSpPr>
          <p:spPr bwMode="auto">
            <a:xfrm>
              <a:off x="1791" y="2251"/>
              <a:ext cx="835" cy="7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50183" name="AutoShape 8"/>
            <p:cNvSpPr>
              <a:spLocks noChangeArrowheads="1"/>
            </p:cNvSpPr>
            <p:nvPr/>
          </p:nvSpPr>
          <p:spPr bwMode="auto">
            <a:xfrm rot="3606925">
              <a:off x="2716" y="2749"/>
              <a:ext cx="818" cy="723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4067175" y="3573463"/>
            <a:ext cx="2635250" cy="2016125"/>
            <a:chOff x="2562" y="2251"/>
            <a:chExt cx="1660" cy="1270"/>
          </a:xfrm>
        </p:grpSpPr>
        <p:sp>
          <p:nvSpPr>
            <p:cNvPr id="50185" name="AutoShape 10"/>
            <p:cNvSpPr>
              <a:spLocks noChangeArrowheads="1"/>
            </p:cNvSpPr>
            <p:nvPr/>
          </p:nvSpPr>
          <p:spPr bwMode="auto">
            <a:xfrm>
              <a:off x="2562" y="2251"/>
              <a:ext cx="817" cy="70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50186" name="AutoShape 11"/>
            <p:cNvSpPr>
              <a:spLocks noChangeArrowheads="1"/>
            </p:cNvSpPr>
            <p:nvPr/>
          </p:nvSpPr>
          <p:spPr bwMode="auto">
            <a:xfrm rot="3606925">
              <a:off x="3459" y="2758"/>
              <a:ext cx="817" cy="707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</p:grp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788988" y="1270000"/>
            <a:ext cx="7926387" cy="20113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3.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一块等边三角形的木板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边长为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1,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现将木板沿水平线翻滚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如图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),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那么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点从开始至结束所走过的路径长度为</a:t>
            </a: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________.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2700338" y="4508500"/>
            <a:ext cx="2735262" cy="244475"/>
            <a:chOff x="1701" y="2840"/>
            <a:chExt cx="1723" cy="154"/>
          </a:xfrm>
        </p:grpSpPr>
        <p:grpSp>
          <p:nvGrpSpPr>
            <p:cNvPr id="50189" name="Group 14"/>
            <p:cNvGrpSpPr/>
            <p:nvPr/>
          </p:nvGrpSpPr>
          <p:grpSpPr bwMode="auto">
            <a:xfrm>
              <a:off x="1789" y="2948"/>
              <a:ext cx="1635" cy="0"/>
              <a:chOff x="1292" y="2659"/>
              <a:chExt cx="1679" cy="0"/>
            </a:xfrm>
          </p:grpSpPr>
          <p:sp>
            <p:nvSpPr>
              <p:cNvPr id="50190" name="Line 15"/>
              <p:cNvSpPr>
                <a:spLocks noChangeShapeType="1"/>
              </p:cNvSpPr>
              <p:nvPr/>
            </p:nvSpPr>
            <p:spPr bwMode="auto">
              <a:xfrm>
                <a:off x="1293" y="2659"/>
                <a:ext cx="1678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191" name="Line 16"/>
              <p:cNvSpPr>
                <a:spLocks noChangeShapeType="1"/>
              </p:cNvSpPr>
              <p:nvPr/>
            </p:nvSpPr>
            <p:spPr bwMode="auto">
              <a:xfrm>
                <a:off x="1292" y="2659"/>
                <a:ext cx="817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0192" name="Text Box 17"/>
            <p:cNvSpPr txBox="1">
              <a:spLocks noChangeArrowheads="1"/>
            </p:cNvSpPr>
            <p:nvPr/>
          </p:nvSpPr>
          <p:spPr bwMode="auto">
            <a:xfrm>
              <a:off x="1701" y="2840"/>
              <a:ext cx="17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000">
                  <a:solidFill>
                    <a:srgbClr val="FF3300"/>
                  </a:solidFill>
                  <a:latin typeface="Arial" panose="020B0604020202020204" pitchFamily="34" charset="0"/>
                </a:rPr>
                <a:t>●</a:t>
              </a:r>
            </a:p>
          </p:txBody>
        </p:sp>
      </p:grp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2339975" y="4437063"/>
            <a:ext cx="3603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4572000" y="2997200"/>
            <a:ext cx="360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" panose="020B0604020202020204" pitchFamily="34" charset="0"/>
              </a:rPr>
              <a:t>B</a:t>
            </a:r>
          </a:p>
        </p:txBody>
      </p:sp>
      <p:graphicFrame>
        <p:nvGraphicFramePr>
          <p:cNvPr id="50195" name="Object 20"/>
          <p:cNvGraphicFramePr>
            <a:graphicFrameLocks noGrp="1"/>
          </p:cNvGraphicFramePr>
          <p:nvPr>
            <p:ph sz="half" idx="1"/>
          </p:nvPr>
        </p:nvGraphicFramePr>
        <p:xfrm>
          <a:off x="24193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Object 20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54438"/>
                        <a:ext cx="114300" cy="215900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ldLvl="0" animBg="1"/>
      <p:bldP spid="110596" grpId="0" bldLvl="0" animBg="1"/>
      <p:bldP spid="110610" grpId="0"/>
      <p:bldP spid="1106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827088" y="3463925"/>
            <a:ext cx="3821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latin typeface="Arial" panose="020B0604020202020204" pitchFamily="34" charset="0"/>
              </a:rPr>
              <a:t>解</a:t>
            </a:r>
            <a:r>
              <a:rPr lang="en-US" altLang="zh-CN" sz="3200" b="1" dirty="0">
                <a:latin typeface="Arial" panose="020B0604020202020204" pitchFamily="34" charset="0"/>
              </a:rPr>
              <a:t>:</a:t>
            </a:r>
            <a:r>
              <a:rPr lang="en-US" altLang="zh-CN" sz="3200" b="1" dirty="0">
                <a:latin typeface="宋体" panose="02010600030101010101" pitchFamily="2" charset="-122"/>
              </a:rPr>
              <a:t>∵</a:t>
            </a:r>
            <a:r>
              <a:rPr lang="zh-CN" altLang="en-US" sz="3200" b="1" dirty="0">
                <a:latin typeface="Arial" panose="020B0604020202020204" pitchFamily="34" charset="0"/>
              </a:rPr>
              <a:t>圆心角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90</a:t>
            </a:r>
            <a:r>
              <a:rPr lang="en-US" altLang="zh-CN" sz="3200" b="1" baseline="300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379538" y="4170363"/>
            <a:ext cx="426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∴</a:t>
            </a:r>
            <a:r>
              <a:rPr lang="zh-CN" altLang="en-US" sz="3200" b="1">
                <a:latin typeface="Arial" panose="020B0604020202020204" pitchFamily="34" charset="0"/>
              </a:rPr>
              <a:t>铁轨长度是圆周长的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379538" y="5106988"/>
            <a:ext cx="22209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则铁轨长是</a:t>
            </a:r>
          </a:p>
        </p:txBody>
      </p:sp>
      <p:graphicFrame>
        <p:nvGraphicFramePr>
          <p:cNvPr id="65542" name="Object 6"/>
          <p:cNvGraphicFramePr/>
          <p:nvPr/>
        </p:nvGraphicFramePr>
        <p:xfrm>
          <a:off x="3600450" y="4922838"/>
          <a:ext cx="3927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r:id="rId3" imgW="1296035" imgH="393700" progId="Equation.3">
                  <p:embed/>
                </p:oleObj>
              </mc:Choice>
              <mc:Fallback>
                <p:oleObj r:id="rId3" imgW="1296035" imgH="3937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922838"/>
                        <a:ext cx="39274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503367" y="1689100"/>
            <a:ext cx="7959725" cy="13849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atin typeface="Arial" panose="020B0604020202020204" pitchFamily="34" charset="0"/>
              </a:rPr>
              <a:t>如图是圆弧形状的铁轨示意图，其中铁轨的半径为</a:t>
            </a:r>
            <a:r>
              <a:rPr lang="en-US" altLang="zh-CN" sz="2800" b="1" dirty="0">
                <a:latin typeface="Arial" panose="020B0604020202020204" pitchFamily="34" charset="0"/>
              </a:rPr>
              <a:t>100</a:t>
            </a:r>
            <a:r>
              <a:rPr lang="zh-CN" altLang="en-US" sz="2800" b="1" dirty="0">
                <a:latin typeface="Arial" panose="020B0604020202020204" pitchFamily="34" charset="0"/>
              </a:rPr>
              <a:t>米，圆心角为</a:t>
            </a:r>
            <a:r>
              <a:rPr lang="en-US" altLang="zh-CN" sz="2800" b="1" dirty="0">
                <a:latin typeface="Arial" panose="020B0604020202020204" pitchFamily="34" charset="0"/>
              </a:rPr>
              <a:t>90°</a:t>
            </a:r>
            <a:r>
              <a:rPr lang="zh-CN" altLang="en-US" sz="2800" b="1" dirty="0">
                <a:latin typeface="Arial" panose="020B0604020202020204" pitchFamily="34" charset="0"/>
              </a:rPr>
              <a:t>．你能求出这段铁轨的长度吗</a:t>
            </a:r>
            <a:r>
              <a:rPr lang="en-US" altLang="zh-CN" sz="2800" b="1" dirty="0">
                <a:latin typeface="Arial" panose="020B0604020202020204" pitchFamily="34" charset="0"/>
              </a:rPr>
              <a:t>?</a:t>
            </a:r>
            <a:endParaRPr lang="en-US" altLang="zh-CN" sz="7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7415" name="Text Box 8"/>
          <p:cNvSpPr txBox="1"/>
          <p:nvPr/>
        </p:nvSpPr>
        <p:spPr>
          <a:xfrm>
            <a:off x="384175" y="982663"/>
            <a:ext cx="227647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3600" b="1" noProof="1">
                <a:solidFill>
                  <a:schemeClr val="accent5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问题情景</a:t>
            </a:r>
            <a:r>
              <a:rPr lang="zh-CN" altLang="en-US" sz="3600" b="1" noProof="1">
                <a:solidFill>
                  <a:schemeClr val="accent5"/>
                </a:solidFill>
                <a:latin typeface="Arial" panose="020B0604020202020204" pitchFamily="34" charset="0"/>
              </a:rPr>
              <a:t>：</a:t>
            </a:r>
          </a:p>
        </p:txBody>
      </p:sp>
      <p:graphicFrame>
        <p:nvGraphicFramePr>
          <p:cNvPr id="28679" name="Object 9"/>
          <p:cNvGraphicFramePr/>
          <p:nvPr/>
        </p:nvGraphicFramePr>
        <p:xfrm>
          <a:off x="6372225" y="2949575"/>
          <a:ext cx="172243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r:id="rId5" imgW="914400" imgH="1140460" progId="Word.Picture.8">
                  <p:embed/>
                </p:oleObj>
              </mc:Choice>
              <mc:Fallback>
                <p:oleObj r:id="rId5" imgW="914400" imgH="1140460" progId="Word.Picture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6618"/>
                      <a:stretch>
                        <a:fillRect/>
                      </a:stretch>
                    </p:blipFill>
                    <p:spPr bwMode="auto">
                      <a:xfrm>
                        <a:off x="6372225" y="2949575"/>
                        <a:ext cx="1722438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80" name="图片 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43563" y="4054475"/>
            <a:ext cx="319087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  <p:bldP spid="655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15938" y="1133475"/>
            <a:ext cx="7745412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800" b="1" dirty="0">
                <a:latin typeface="Arial" panose="020B0604020202020204" pitchFamily="34" charset="0"/>
              </a:rPr>
              <a:t>上面求的是的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圆心角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Arial" panose="020B0604020202020204" pitchFamily="34" charset="0"/>
              </a:rPr>
              <a:t>所对的弧长，若圆心角为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2800" b="1" baseline="30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sz="2800" b="1" dirty="0">
                <a:latin typeface="Arial" panose="020B0604020202020204" pitchFamily="34" charset="0"/>
              </a:rPr>
              <a:t>，如何计算它所对的弧长呢？</a:t>
            </a:r>
          </a:p>
        </p:txBody>
      </p:sp>
      <p:sp>
        <p:nvSpPr>
          <p:cNvPr id="66564" name="Text Box 4"/>
          <p:cNvSpPr txBox="1"/>
          <p:nvPr/>
        </p:nvSpPr>
        <p:spPr>
          <a:xfrm>
            <a:off x="661988" y="2646363"/>
            <a:ext cx="1360487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3600" b="1" noProof="1">
                <a:solidFill>
                  <a:schemeClr val="accent5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思考：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28650" y="3286125"/>
            <a:ext cx="7816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Arial" panose="020B0604020202020204" pitchFamily="34" charset="0"/>
              </a:rPr>
              <a:t>请同学们计算半径为 </a:t>
            </a:r>
            <a:r>
              <a:rPr lang="en-US" altLang="zh-CN" sz="2800" b="1">
                <a:latin typeface="Arial" panose="020B0604020202020204" pitchFamily="34" charset="0"/>
              </a:rPr>
              <a:t>r</a:t>
            </a:r>
            <a:r>
              <a:rPr lang="zh-CN" altLang="en-US" sz="2800" b="1">
                <a:latin typeface="Arial" panose="020B0604020202020204" pitchFamily="34" charset="0"/>
              </a:rPr>
              <a:t>，圆心角分别为</a:t>
            </a:r>
            <a:r>
              <a:rPr lang="en-US" altLang="zh-CN" sz="2800" b="1">
                <a:latin typeface="Arial" panose="020B0604020202020204" pitchFamily="34" charset="0"/>
              </a:rPr>
              <a:t>180</a:t>
            </a:r>
            <a:r>
              <a:rPr lang="en-US" altLang="zh-CN" sz="2800" b="1" baseline="30000">
                <a:latin typeface="Arial" panose="020B0604020202020204" pitchFamily="34" charset="0"/>
              </a:rPr>
              <a:t>0</a:t>
            </a:r>
            <a:r>
              <a:rPr lang="zh-CN" altLang="en-US" sz="2800" b="1">
                <a:latin typeface="Arial" panose="020B0604020202020204" pitchFamily="34" charset="0"/>
              </a:rPr>
              <a:t>、</a:t>
            </a:r>
            <a:r>
              <a:rPr lang="en-US" altLang="zh-CN" sz="2800" b="1">
                <a:latin typeface="Arial" panose="020B0604020202020204" pitchFamily="34" charset="0"/>
              </a:rPr>
              <a:t>90</a:t>
            </a:r>
            <a:r>
              <a:rPr lang="en-US" altLang="zh-CN" sz="2800" b="1" baseline="30000">
                <a:latin typeface="Arial" panose="020B0604020202020204" pitchFamily="34" charset="0"/>
              </a:rPr>
              <a:t>0</a:t>
            </a:r>
            <a:r>
              <a:rPr lang="zh-CN" altLang="en-US" sz="2800" b="1">
                <a:latin typeface="Arial" panose="020B0604020202020204" pitchFamily="34" charset="0"/>
              </a:rPr>
              <a:t>、</a:t>
            </a:r>
            <a:r>
              <a:rPr lang="en-US" altLang="zh-CN" sz="2800" b="1">
                <a:latin typeface="Arial" panose="020B0604020202020204" pitchFamily="34" charset="0"/>
              </a:rPr>
              <a:t>45</a:t>
            </a:r>
            <a:r>
              <a:rPr lang="en-US" altLang="zh-CN" sz="2800" b="1" baseline="30000">
                <a:latin typeface="Arial" panose="020B0604020202020204" pitchFamily="34" charset="0"/>
              </a:rPr>
              <a:t>0</a:t>
            </a:r>
            <a:r>
              <a:rPr lang="zh-CN" altLang="en-US" sz="2800" b="1">
                <a:latin typeface="Arial" panose="020B0604020202020204" pitchFamily="34" charset="0"/>
              </a:rPr>
              <a:t>、</a:t>
            </a:r>
            <a:r>
              <a:rPr lang="en-US" altLang="zh-CN" sz="2800" b="1">
                <a:latin typeface="Arial" panose="020B0604020202020204" pitchFamily="34" charset="0"/>
              </a:rPr>
              <a:t>n</a:t>
            </a:r>
            <a:r>
              <a:rPr lang="en-US" altLang="zh-CN" sz="2800" b="1" baseline="30000">
                <a:latin typeface="Arial" panose="020B0604020202020204" pitchFamily="34" charset="0"/>
              </a:rPr>
              <a:t>0</a:t>
            </a:r>
            <a:r>
              <a:rPr lang="zh-CN" altLang="en-US" sz="2800" b="1">
                <a:latin typeface="Arial" panose="020B0604020202020204" pitchFamily="34" charset="0"/>
              </a:rPr>
              <a:t>所对的弧长。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0" y="4941888"/>
            <a:ext cx="914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zh-CN" altLang="zh-CN" sz="1300">
              <a:latin typeface="Arial" panose="020B0604020202020204" pitchFamily="34" charset="0"/>
            </a:endParaRPr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graphicFrame>
        <p:nvGraphicFramePr>
          <p:cNvPr id="66568" name="Object 8"/>
          <p:cNvGraphicFramePr/>
          <p:nvPr/>
        </p:nvGraphicFramePr>
        <p:xfrm>
          <a:off x="628650" y="4657725"/>
          <a:ext cx="7056438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r:id="rId3" imgW="4236720" imgH="1402080" progId="Word.Picture.8">
                  <p:embed/>
                </p:oleObj>
              </mc:Choice>
              <mc:Fallback>
                <p:oleObj r:id="rId3" imgW="4236720" imgH="1402080" progId="Word.Picture.8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9742"/>
                      <a:stretch>
                        <a:fillRect/>
                      </a:stretch>
                    </p:blipFill>
                    <p:spPr bwMode="auto">
                      <a:xfrm>
                        <a:off x="628650" y="4657725"/>
                        <a:ext cx="7056438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Group 2"/>
          <p:cNvGrpSpPr/>
          <p:nvPr/>
        </p:nvGrpSpPr>
        <p:grpSpPr bwMode="auto">
          <a:xfrm>
            <a:off x="2127250" y="2025650"/>
            <a:ext cx="1009650" cy="1066800"/>
            <a:chOff x="158" y="618"/>
            <a:chExt cx="907" cy="907"/>
          </a:xfrm>
        </p:grpSpPr>
        <p:sp>
          <p:nvSpPr>
            <p:cNvPr id="30722" name="Oval 3"/>
            <p:cNvSpPr>
              <a:spLocks noChangeArrowheads="1"/>
            </p:cNvSpPr>
            <p:nvPr/>
          </p:nvSpPr>
          <p:spPr bwMode="auto">
            <a:xfrm>
              <a:off x="158" y="618"/>
              <a:ext cx="907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0723" name="Line 4"/>
            <p:cNvSpPr>
              <a:spLocks noChangeShapeType="1"/>
            </p:cNvSpPr>
            <p:nvPr/>
          </p:nvSpPr>
          <p:spPr bwMode="auto">
            <a:xfrm>
              <a:off x="158" y="1071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24" name="Group 5"/>
          <p:cNvGrpSpPr/>
          <p:nvPr/>
        </p:nvGrpSpPr>
        <p:grpSpPr bwMode="auto">
          <a:xfrm>
            <a:off x="2057400" y="3289300"/>
            <a:ext cx="1079500" cy="1074738"/>
            <a:chOff x="113" y="1571"/>
            <a:chExt cx="907" cy="907"/>
          </a:xfrm>
        </p:grpSpPr>
        <p:sp>
          <p:nvSpPr>
            <p:cNvPr id="30725" name="Oval 6"/>
            <p:cNvSpPr>
              <a:spLocks noChangeArrowheads="1"/>
            </p:cNvSpPr>
            <p:nvPr/>
          </p:nvSpPr>
          <p:spPr bwMode="auto">
            <a:xfrm>
              <a:off x="113" y="1571"/>
              <a:ext cx="907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0726" name="Line 7"/>
            <p:cNvSpPr>
              <a:spLocks noChangeShapeType="1"/>
            </p:cNvSpPr>
            <p:nvPr/>
          </p:nvSpPr>
          <p:spPr bwMode="auto">
            <a:xfrm>
              <a:off x="113" y="2024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27" name="Line 8"/>
            <p:cNvSpPr>
              <a:spLocks noChangeShapeType="1"/>
            </p:cNvSpPr>
            <p:nvPr/>
          </p:nvSpPr>
          <p:spPr bwMode="auto">
            <a:xfrm>
              <a:off x="568" y="1571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28" name="Group 9"/>
          <p:cNvGrpSpPr/>
          <p:nvPr/>
        </p:nvGrpSpPr>
        <p:grpSpPr bwMode="auto">
          <a:xfrm>
            <a:off x="2057400" y="4516438"/>
            <a:ext cx="1009650" cy="1073150"/>
            <a:chOff x="158" y="2523"/>
            <a:chExt cx="907" cy="907"/>
          </a:xfrm>
        </p:grpSpPr>
        <p:sp>
          <p:nvSpPr>
            <p:cNvPr id="30729" name="Oval 10"/>
            <p:cNvSpPr>
              <a:spLocks noChangeArrowheads="1"/>
            </p:cNvSpPr>
            <p:nvPr/>
          </p:nvSpPr>
          <p:spPr bwMode="auto">
            <a:xfrm>
              <a:off x="158" y="2523"/>
              <a:ext cx="907" cy="90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0730" name="Line 11"/>
            <p:cNvSpPr>
              <a:spLocks noChangeShapeType="1"/>
            </p:cNvSpPr>
            <p:nvPr/>
          </p:nvSpPr>
          <p:spPr bwMode="auto">
            <a:xfrm>
              <a:off x="158" y="2976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1" name="Line 12"/>
            <p:cNvSpPr>
              <a:spLocks noChangeShapeType="1"/>
            </p:cNvSpPr>
            <p:nvPr/>
          </p:nvSpPr>
          <p:spPr bwMode="auto">
            <a:xfrm flipH="1">
              <a:off x="611" y="2637"/>
              <a:ext cx="340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732" name="Group 13"/>
          <p:cNvGrpSpPr/>
          <p:nvPr/>
        </p:nvGrpSpPr>
        <p:grpSpPr bwMode="auto">
          <a:xfrm>
            <a:off x="2035175" y="5738813"/>
            <a:ext cx="1009650" cy="1041400"/>
            <a:chOff x="158" y="3477"/>
            <a:chExt cx="862" cy="860"/>
          </a:xfrm>
        </p:grpSpPr>
        <p:sp>
          <p:nvSpPr>
            <p:cNvPr id="30733" name="Oval 14"/>
            <p:cNvSpPr>
              <a:spLocks noChangeArrowheads="1"/>
            </p:cNvSpPr>
            <p:nvPr/>
          </p:nvSpPr>
          <p:spPr bwMode="auto">
            <a:xfrm>
              <a:off x="158" y="3477"/>
              <a:ext cx="861" cy="8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300">
                <a:latin typeface="Arial" panose="020B0604020202020204" pitchFamily="34" charset="0"/>
              </a:endParaRPr>
            </a:p>
          </p:txBody>
        </p:sp>
        <p:sp>
          <p:nvSpPr>
            <p:cNvPr id="30734" name="Line 15"/>
            <p:cNvSpPr>
              <a:spLocks noChangeShapeType="1"/>
            </p:cNvSpPr>
            <p:nvPr/>
          </p:nvSpPr>
          <p:spPr bwMode="auto">
            <a:xfrm>
              <a:off x="159" y="3906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35" name="Line 16"/>
            <p:cNvSpPr>
              <a:spLocks noChangeShapeType="1"/>
            </p:cNvSpPr>
            <p:nvPr/>
          </p:nvSpPr>
          <p:spPr bwMode="auto">
            <a:xfrm>
              <a:off x="428" y="3530"/>
              <a:ext cx="162" cy="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2360613" y="2252663"/>
            <a:ext cx="542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latin typeface="Arial" panose="020B0604020202020204" pitchFamily="34" charset="0"/>
              </a:rPr>
              <a:t>180</a:t>
            </a:r>
            <a:r>
              <a:rPr lang="en-US" altLang="zh-CN" sz="1400" b="1" baseline="30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2598738" y="3584575"/>
            <a:ext cx="4460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latin typeface="Arial" panose="020B0604020202020204" pitchFamily="34" charset="0"/>
              </a:rPr>
              <a:t>90</a:t>
            </a:r>
            <a:r>
              <a:rPr lang="en-US" altLang="zh-CN" sz="1400" b="1" baseline="30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2690813" y="4819650"/>
            <a:ext cx="444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400" b="1">
                <a:latin typeface="Arial" panose="020B0604020202020204" pitchFamily="34" charset="0"/>
              </a:rPr>
              <a:t>45</a:t>
            </a:r>
            <a:r>
              <a:rPr lang="en-US" altLang="zh-CN" sz="1400" b="1" baseline="30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39" name="Text Box 20"/>
          <p:cNvSpPr txBox="1">
            <a:spLocks noChangeArrowheads="1"/>
          </p:cNvSpPr>
          <p:nvPr/>
        </p:nvSpPr>
        <p:spPr bwMode="auto">
          <a:xfrm>
            <a:off x="2559050" y="5922963"/>
            <a:ext cx="37941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600" b="1">
                <a:latin typeface="Arial" panose="020B0604020202020204" pitchFamily="34" charset="0"/>
              </a:rPr>
              <a:t>n</a:t>
            </a:r>
            <a:r>
              <a:rPr lang="en-US" altLang="zh-CN" sz="1600" b="1" baseline="30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1416050" y="1273175"/>
            <a:ext cx="3849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圆心角占整个周角的</a:t>
            </a:r>
          </a:p>
        </p:txBody>
      </p:sp>
      <p:graphicFrame>
        <p:nvGraphicFramePr>
          <p:cNvPr id="30741" name="Object 22"/>
          <p:cNvGraphicFramePr/>
          <p:nvPr/>
        </p:nvGraphicFramePr>
        <p:xfrm>
          <a:off x="4337050" y="2103438"/>
          <a:ext cx="7762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r:id="rId3" imgW="292735" imgH="394335" progId="Equation.3">
                  <p:embed/>
                </p:oleObj>
              </mc:Choice>
              <mc:Fallback>
                <p:oleObj r:id="rId3" imgW="292735" imgH="394335" progId="Equation.3">
                  <p:embed/>
                  <p:pic>
                    <p:nvPicPr>
                      <p:cNvPr id="0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2103438"/>
                        <a:ext cx="776288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7" name="Object 23"/>
          <p:cNvGraphicFramePr/>
          <p:nvPr/>
        </p:nvGraphicFramePr>
        <p:xfrm>
          <a:off x="4219575" y="3430588"/>
          <a:ext cx="7762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r:id="rId5" imgW="292100" imgH="393700" progId="Equation.3">
                  <p:embed/>
                </p:oleObj>
              </mc:Choice>
              <mc:Fallback>
                <p:oleObj r:id="rId5" imgW="292100" imgH="393700" progId="Equation.3">
                  <p:embed/>
                  <p:pic>
                    <p:nvPicPr>
                      <p:cNvPr id="0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3430588"/>
                        <a:ext cx="7762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8" name="Object 24"/>
          <p:cNvGraphicFramePr/>
          <p:nvPr/>
        </p:nvGraphicFramePr>
        <p:xfrm>
          <a:off x="4241800" y="4651375"/>
          <a:ext cx="731838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r:id="rId7" imgW="292735" imgH="394335" progId="Equation.3">
                  <p:embed/>
                </p:oleObj>
              </mc:Choice>
              <mc:Fallback>
                <p:oleObj r:id="rId7" imgW="292735" imgH="394335" progId="Equation.3">
                  <p:embed/>
                  <p:pic>
                    <p:nvPicPr>
                      <p:cNvPr id="0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651375"/>
                        <a:ext cx="731838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9" name="Object 25"/>
          <p:cNvGraphicFramePr/>
          <p:nvPr/>
        </p:nvGraphicFramePr>
        <p:xfrm>
          <a:off x="4168775" y="5743575"/>
          <a:ext cx="7334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5" r:id="rId9" imgW="292735" imgH="394335" progId="Equation.3">
                  <p:embed/>
                </p:oleObj>
              </mc:Choice>
              <mc:Fallback>
                <p:oleObj r:id="rId9" imgW="292735" imgH="394335" progId="Equation.3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5743575"/>
                        <a:ext cx="7334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5" name="Text Box 26"/>
          <p:cNvSpPr txBox="1">
            <a:spLocks noChangeArrowheads="1"/>
          </p:cNvSpPr>
          <p:nvPr/>
        </p:nvSpPr>
        <p:spPr bwMode="auto">
          <a:xfrm>
            <a:off x="5713413" y="1273175"/>
            <a:ext cx="2220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latin typeface="Arial" panose="020B0604020202020204" pitchFamily="34" charset="0"/>
              </a:rPr>
              <a:t>所对弧长是</a:t>
            </a:r>
          </a:p>
        </p:txBody>
      </p:sp>
      <p:sp>
        <p:nvSpPr>
          <p:cNvPr id="30746" name="Line 27"/>
          <p:cNvSpPr>
            <a:spLocks noChangeShapeType="1"/>
          </p:cNvSpPr>
          <p:nvPr/>
        </p:nvSpPr>
        <p:spPr bwMode="auto">
          <a:xfrm>
            <a:off x="5572125" y="1085850"/>
            <a:ext cx="49213" cy="56086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7" name="Line 28"/>
          <p:cNvSpPr>
            <a:spLocks noChangeShapeType="1"/>
          </p:cNvSpPr>
          <p:nvPr/>
        </p:nvSpPr>
        <p:spPr bwMode="auto">
          <a:xfrm flipV="1">
            <a:off x="1052513" y="3092450"/>
            <a:ext cx="7081837" cy="698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8" name="Line 29"/>
          <p:cNvSpPr>
            <a:spLocks noChangeShapeType="1"/>
          </p:cNvSpPr>
          <p:nvPr/>
        </p:nvSpPr>
        <p:spPr bwMode="auto">
          <a:xfrm flipV="1">
            <a:off x="1052513" y="4364038"/>
            <a:ext cx="70818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49" name="Line 30"/>
          <p:cNvSpPr>
            <a:spLocks noChangeShapeType="1"/>
          </p:cNvSpPr>
          <p:nvPr/>
        </p:nvSpPr>
        <p:spPr bwMode="auto">
          <a:xfrm>
            <a:off x="1052513" y="5589588"/>
            <a:ext cx="7081837" cy="74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0" name="Line 31"/>
          <p:cNvSpPr>
            <a:spLocks noChangeShapeType="1"/>
          </p:cNvSpPr>
          <p:nvPr/>
        </p:nvSpPr>
        <p:spPr bwMode="auto">
          <a:xfrm flipV="1">
            <a:off x="1052513" y="1854200"/>
            <a:ext cx="70818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67616" name="Object 32"/>
          <p:cNvGraphicFramePr/>
          <p:nvPr/>
        </p:nvGraphicFramePr>
        <p:xfrm>
          <a:off x="5935663" y="2025650"/>
          <a:ext cx="1371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r:id="rId11" imgW="635000" imgH="393700" progId="Equation.3">
                  <p:embed/>
                </p:oleObj>
              </mc:Choice>
              <mc:Fallback>
                <p:oleObj r:id="rId11" imgW="635000" imgH="393700" progId="Equation.3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2025650"/>
                        <a:ext cx="13716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7" name="Object 33"/>
          <p:cNvGraphicFramePr/>
          <p:nvPr/>
        </p:nvGraphicFramePr>
        <p:xfrm>
          <a:off x="5976938" y="3430588"/>
          <a:ext cx="1435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r:id="rId13" imgW="635000" imgH="393700" progId="Equation.3">
                  <p:embed/>
                </p:oleObj>
              </mc:Choice>
              <mc:Fallback>
                <p:oleObj r:id="rId13" imgW="635000" imgH="393700" progId="Equation.3">
                  <p:embed/>
                  <p:pic>
                    <p:nvPicPr>
                      <p:cNvPr id="0" name="Object 3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938" y="3430588"/>
                        <a:ext cx="14351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18" name="Object 34"/>
          <p:cNvGraphicFramePr/>
          <p:nvPr/>
        </p:nvGraphicFramePr>
        <p:xfrm>
          <a:off x="6015038" y="4651375"/>
          <a:ext cx="1360487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8" r:id="rId15" imgW="635000" imgH="393700" progId="Equation.3">
                  <p:embed/>
                </p:oleObj>
              </mc:Choice>
              <mc:Fallback>
                <p:oleObj r:id="rId15" imgW="635000" imgH="393700" progId="Equation.3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038" y="4651375"/>
                        <a:ext cx="1360487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34"/>
          <p:cNvGraphicFramePr/>
          <p:nvPr/>
        </p:nvGraphicFramePr>
        <p:xfrm>
          <a:off x="5935663" y="5811838"/>
          <a:ext cx="14398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9" r:id="rId17" imgW="635000" imgH="393700" progId="Equation.3">
                  <p:embed/>
                </p:oleObj>
              </mc:Choice>
              <mc:Fallback>
                <p:oleObj r:id="rId17" imgW="635000" imgH="393700" progId="Equation.3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5811838"/>
                        <a:ext cx="1439862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/>
          <p:nvPr/>
        </p:nvSpPr>
        <p:spPr>
          <a:xfrm>
            <a:off x="439738" y="1082675"/>
            <a:ext cx="14144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</a:pPr>
            <a:r>
              <a:rPr lang="zh-CN" altLang="en-US" sz="3600" b="1" noProof="1">
                <a:solidFill>
                  <a:schemeClr val="accent5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结论：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712788" y="1976438"/>
            <a:ext cx="7551737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如果弧长为</a:t>
            </a:r>
            <a:r>
              <a:rPr lang="en-US" altLang="zh-CN" sz="3200" b="1" i="1" dirty="0">
                <a:latin typeface="Arial" panose="020B0604020202020204" pitchFamily="34" charset="0"/>
              </a:rPr>
              <a:t>l</a:t>
            </a:r>
            <a:r>
              <a:rPr lang="zh-CN" altLang="en-US" sz="3200" b="1" dirty="0">
                <a:latin typeface="Arial" panose="020B0604020202020204" pitchFamily="34" charset="0"/>
              </a:rPr>
              <a:t>，圆心角度数为</a:t>
            </a:r>
            <a:r>
              <a:rPr lang="en-US" altLang="zh-CN" sz="3200" b="1" i="1" dirty="0">
                <a:latin typeface="Arial" panose="020B0604020202020204" pitchFamily="34" charset="0"/>
              </a:rPr>
              <a:t>n</a:t>
            </a:r>
            <a:r>
              <a:rPr lang="zh-CN" altLang="en-US" sz="3200" b="1" dirty="0">
                <a:latin typeface="Arial" panose="020B0604020202020204" pitchFamily="34" charset="0"/>
              </a:rPr>
              <a:t>，圆的半径为</a:t>
            </a:r>
            <a:r>
              <a:rPr lang="en-US" altLang="zh-CN" sz="3200" b="1" i="1" dirty="0">
                <a:latin typeface="Arial" panose="020B0604020202020204" pitchFamily="34" charset="0"/>
              </a:rPr>
              <a:t>r</a:t>
            </a:r>
            <a:r>
              <a:rPr lang="zh-CN" altLang="en-US" sz="3200" b="1" dirty="0">
                <a:latin typeface="Arial" panose="020B0604020202020204" pitchFamily="34" charset="0"/>
              </a:rPr>
              <a:t>，那么，弧长的计算公式为：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pic>
        <p:nvPicPr>
          <p:cNvPr id="31748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0138" y="3833813"/>
            <a:ext cx="3876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50838" y="1120775"/>
            <a:ext cx="20986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练一练：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60363" y="1900238"/>
            <a:ext cx="84232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latin typeface="Arial" panose="020B0604020202020204" pitchFamily="34" charset="0"/>
              </a:rPr>
              <a:t>已知圆弧的半径为</a:t>
            </a:r>
            <a:r>
              <a:rPr lang="en-US" altLang="zh-CN" sz="3200" b="1">
                <a:latin typeface="Arial" panose="020B0604020202020204" pitchFamily="34" charset="0"/>
              </a:rPr>
              <a:t>50</a:t>
            </a:r>
            <a:r>
              <a:rPr lang="zh-CN" altLang="en-US" sz="3200" b="1">
                <a:latin typeface="Arial" panose="020B0604020202020204" pitchFamily="34" charset="0"/>
              </a:rPr>
              <a:t>厘米，圆心角为</a:t>
            </a:r>
            <a:r>
              <a:rPr lang="en-US" altLang="zh-CN" sz="3200" b="1">
                <a:latin typeface="Arial" panose="020B0604020202020204" pitchFamily="34" charset="0"/>
              </a:rPr>
              <a:t>60°</a:t>
            </a:r>
            <a:r>
              <a:rPr lang="zh-CN" altLang="en-US" sz="3200" b="1">
                <a:latin typeface="Arial" panose="020B0604020202020204" pitchFamily="34" charset="0"/>
              </a:rPr>
              <a:t>，求此圆弧的长度。</a:t>
            </a:r>
            <a:endParaRPr lang="en-US" altLang="zh-CN" sz="3200" b="1">
              <a:latin typeface="Arial" panose="020B0604020202020204" pitchFamily="34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93738" y="3690938"/>
            <a:ext cx="1008062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解：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776413" y="4859338"/>
            <a:ext cx="512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Arial" panose="020B0604020202020204" pitchFamily="34" charset="0"/>
              </a:rPr>
              <a:t>=</a:t>
            </a:r>
          </a:p>
        </p:txBody>
      </p:sp>
      <p:graphicFrame>
        <p:nvGraphicFramePr>
          <p:cNvPr id="68618" name="Object 10"/>
          <p:cNvGraphicFramePr/>
          <p:nvPr/>
        </p:nvGraphicFramePr>
        <p:xfrm>
          <a:off x="2173288" y="4708525"/>
          <a:ext cx="74453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r:id="rId3" imgW="343535" imgH="394335" progId="Equation.3">
                  <p:embed/>
                </p:oleObj>
              </mc:Choice>
              <mc:Fallback>
                <p:oleObj r:id="rId3" imgW="343535" imgH="394335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4708525"/>
                        <a:ext cx="744537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2917825" y="4943475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cm</a:t>
            </a: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2657475" y="5589588"/>
            <a:ext cx="482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Arial" panose="020B0604020202020204" pitchFamily="34" charset="0"/>
              </a:rPr>
              <a:t>答：此圆弧的长度为</a:t>
            </a:r>
          </a:p>
        </p:txBody>
      </p:sp>
      <p:graphicFrame>
        <p:nvGraphicFramePr>
          <p:cNvPr id="68621" name="Object 13"/>
          <p:cNvGraphicFramePr/>
          <p:nvPr/>
        </p:nvGraphicFramePr>
        <p:xfrm>
          <a:off x="6540500" y="5438775"/>
          <a:ext cx="6365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r:id="rId5" imgW="343535" imgH="394335" progId="Equation.3">
                  <p:embed/>
                </p:oleObj>
              </mc:Choice>
              <mc:Fallback>
                <p:oleObj r:id="rId5" imgW="343535" imgH="394335" progId="Equation.3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0" y="5438775"/>
                        <a:ext cx="63658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7288213" y="5543550"/>
            <a:ext cx="950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latin typeface="Times New Roman" panose="02020603050405020304" pitchFamily="18" charset="0"/>
              </a:rPr>
              <a:t>cm</a:t>
            </a:r>
            <a:r>
              <a:rPr lang="zh-CN" altLang="en-US" sz="3200">
                <a:latin typeface="Times New Roman" panose="02020603050405020304" pitchFamily="18" charset="0"/>
              </a:rPr>
              <a:t>。</a:t>
            </a:r>
          </a:p>
        </p:txBody>
      </p:sp>
      <p:pic>
        <p:nvPicPr>
          <p:cNvPr id="32778" name="图片 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490663" y="3570288"/>
            <a:ext cx="3427412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15" grpId="0"/>
      <p:bldP spid="68623" grpId="0" bldLvl="0" animBg="1"/>
      <p:bldP spid="68617" grpId="0"/>
      <p:bldP spid="68619" grpId="0"/>
      <p:bldP spid="68620" grpId="0"/>
      <p:bldP spid="68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"/>
          <p:cNvGrpSpPr/>
          <p:nvPr/>
        </p:nvGrpSpPr>
        <p:grpSpPr bwMode="auto">
          <a:xfrm>
            <a:off x="812800" y="1066800"/>
            <a:ext cx="1223963" cy="839788"/>
            <a:chOff x="249" y="164"/>
            <a:chExt cx="771" cy="529"/>
          </a:xfrm>
        </p:grpSpPr>
        <p:sp>
          <p:nvSpPr>
            <p:cNvPr id="33794" name="Rectangle 3"/>
            <p:cNvSpPr>
              <a:spLocks noChangeArrowheads="1"/>
            </p:cNvSpPr>
            <p:nvPr/>
          </p:nvSpPr>
          <p:spPr bwMode="auto">
            <a:xfrm>
              <a:off x="249" y="265"/>
              <a:ext cx="771" cy="404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注意</a:t>
              </a:r>
            </a:p>
          </p:txBody>
        </p:sp>
        <p:sp>
          <p:nvSpPr>
            <p:cNvPr id="80900" name="Rectangle 4" descr="PE03255_"/>
            <p:cNvSpPr>
              <a:spLocks noChangeArrowheads="1"/>
            </p:cNvSpPr>
            <p:nvPr/>
          </p:nvSpPr>
          <p:spPr bwMode="auto">
            <a:xfrm>
              <a:off x="863" y="164"/>
              <a:ext cx="49" cy="403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fontAlgn="auto"/>
              <a:endParaRPr lang="zh-CN" altLang="zh-CN" sz="3600" b="1" noProof="1">
                <a:solidFill>
                  <a:srgbClr val="00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  <p:sp>
        <p:nvSpPr>
          <p:cNvPr id="80901" name="Rectangle 5"/>
          <p:cNvSpPr/>
          <p:nvPr/>
        </p:nvSpPr>
        <p:spPr>
          <a:xfrm>
            <a:off x="531813" y="2032000"/>
            <a:ext cx="8001000" cy="20113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800" noProof="1">
                <a:latin typeface="Times New Roman" panose="02020603050405020304" pitchFamily="18" charset="0"/>
              </a:rPr>
              <a:t>（</a:t>
            </a:r>
            <a:r>
              <a:rPr lang="en-US" altLang="zh-CN" sz="2800" b="1" noProof="1">
                <a:latin typeface="Times New Roman" panose="02020603050405020304" pitchFamily="18" charset="0"/>
              </a:rPr>
              <a:t>1</a:t>
            </a:r>
            <a:r>
              <a:rPr lang="zh-CN" altLang="en-US" sz="2800" b="1" noProof="1">
                <a:latin typeface="Times New Roman" panose="02020603050405020304" pitchFamily="18" charset="0"/>
              </a:rPr>
              <a:t>）在应用弧长公式</a:t>
            </a:r>
            <a:r>
              <a:rPr lang="en-US" altLang="zh-CN" sz="2800" b="1" i="1" noProof="1">
                <a:latin typeface="Times New Roman" panose="02020603050405020304" pitchFamily="18" charset="0"/>
              </a:rPr>
              <a:t>l                 </a:t>
            </a:r>
            <a:r>
              <a:rPr lang="zh-CN" altLang="en-US" sz="2800" b="1" i="1" noProof="1">
                <a:latin typeface="Times New Roman" panose="02020603050405020304" pitchFamily="18" charset="0"/>
              </a:rPr>
              <a:t>，</a:t>
            </a:r>
            <a:r>
              <a:rPr lang="zh-CN" altLang="en-US" sz="2800" b="1" noProof="1">
                <a:latin typeface="Times New Roman" panose="02020603050405020304" pitchFamily="18" charset="0"/>
              </a:rPr>
              <a:t>进行计算时，要注意公式中</a:t>
            </a:r>
            <a:r>
              <a:rPr lang="en-US" altLang="zh-CN" sz="2800" b="1" noProof="1">
                <a:latin typeface="Times New Roman" panose="02020603050405020304" pitchFamily="18" charset="0"/>
              </a:rPr>
              <a:t>n</a:t>
            </a:r>
            <a:r>
              <a:rPr lang="zh-CN" altLang="en-US" sz="2800" b="1" noProof="1">
                <a:latin typeface="Times New Roman" panose="02020603050405020304" pitchFamily="18" charset="0"/>
              </a:rPr>
              <a:t>的意义。</a:t>
            </a:r>
            <a:r>
              <a:rPr lang="en-US" altLang="zh-CN" sz="2800" b="1" noProof="1">
                <a:latin typeface="Times New Roman" panose="02020603050405020304" pitchFamily="18" charset="0"/>
              </a:rPr>
              <a:t>n</a:t>
            </a:r>
            <a:r>
              <a:rPr lang="zh-CN" altLang="en-US" sz="2800" b="1" noProof="1">
                <a:latin typeface="Times New Roman" panose="02020603050405020304" pitchFamily="18" charset="0"/>
              </a:rPr>
              <a:t>表示</a:t>
            </a:r>
            <a:r>
              <a:rPr lang="en-US" altLang="zh-CN" sz="2800" b="1" noProof="1">
                <a:latin typeface="Times New Roman" panose="02020603050405020304" pitchFamily="18" charset="0"/>
              </a:rPr>
              <a:t>1°</a:t>
            </a:r>
            <a:r>
              <a:rPr lang="zh-CN" altLang="en-US" sz="2800" b="1" noProof="1">
                <a:latin typeface="Times New Roman" panose="02020603050405020304" pitchFamily="18" charset="0"/>
              </a:rPr>
              <a:t>圆心角的倍数，它是不带单位的。</a:t>
            </a:r>
          </a:p>
        </p:txBody>
      </p:sp>
      <p:graphicFrame>
        <p:nvGraphicFramePr>
          <p:cNvPr id="80902" name="Object 6"/>
          <p:cNvGraphicFramePr/>
          <p:nvPr/>
        </p:nvGraphicFramePr>
        <p:xfrm>
          <a:off x="4325938" y="2032000"/>
          <a:ext cx="1295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r:id="rId3" imgW="470535" imgH="394335" progId="Equation.3">
                  <p:embed/>
                </p:oleObj>
              </mc:Choice>
              <mc:Fallback>
                <p:oleObj r:id="rId3" imgW="470535" imgH="394335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032000"/>
                        <a:ext cx="12954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482600" y="4111625"/>
            <a:ext cx="8099425" cy="20113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zh-CN" altLang="en-US" sz="2800" b="1" noProof="1">
                <a:latin typeface="Times New Roman" panose="02020603050405020304" pitchFamily="18" charset="0"/>
              </a:rPr>
              <a:t>（2）区分弧、弧的度数、弧长三概念。度数相等的弧，弧长不一定相等，弧长相等的弧也不一定是等孤，而只有在同圆或等圆中，才可能是等弧。</a:t>
            </a:r>
            <a:endParaRPr lang="zh-CN" altLang="en-US" sz="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14338" y="1420813"/>
            <a:ext cx="8316912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>
                <a:latin typeface="华文中宋" panose="02010600040101010101" pitchFamily="2" charset="-122"/>
                <a:ea typeface="华文中宋" panose="02010600040101010101" pitchFamily="2" charset="-122"/>
              </a:rPr>
              <a:t>      </a:t>
            </a: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rPr>
              <a:t>如下图，由组成圆心角的两条</a:t>
            </a:r>
            <a:r>
              <a:rPr lang="zh-CN" altLang="en-US" sz="32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半径</a:t>
            </a: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rPr>
              <a:t>和圆心角所对的</a:t>
            </a:r>
            <a:r>
              <a:rPr lang="zh-CN" altLang="en-US" sz="32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弧</a:t>
            </a: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rPr>
              <a:t>围成的图形是</a:t>
            </a:r>
            <a:r>
              <a:rPr lang="zh-CN" altLang="en-US" sz="320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扇形</a:t>
            </a:r>
            <a:r>
              <a:rPr lang="zh-CN" altLang="en-US" sz="3200"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</a:p>
        </p:txBody>
      </p:sp>
      <p:sp>
        <p:nvSpPr>
          <p:cNvPr id="81924" name="Oval 4"/>
          <p:cNvSpPr>
            <a:spLocks noChangeAspect="1" noChangeArrowheads="1"/>
          </p:cNvSpPr>
          <p:nvPr/>
        </p:nvSpPr>
        <p:spPr bwMode="auto">
          <a:xfrm>
            <a:off x="1797050" y="3810000"/>
            <a:ext cx="2667000" cy="2667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00">
              <a:latin typeface="Arial" panose="020B0604020202020204" pitchFamily="34" charset="0"/>
            </a:endParaRPr>
          </a:p>
        </p:txBody>
      </p:sp>
      <p:grpSp>
        <p:nvGrpSpPr>
          <p:cNvPr id="2" name="Group 5"/>
          <p:cNvGrpSpPr>
            <a:grpSpLocks noChangeAspect="1"/>
          </p:cNvGrpSpPr>
          <p:nvPr/>
        </p:nvGrpSpPr>
        <p:grpSpPr bwMode="auto">
          <a:xfrm rot="1037643">
            <a:off x="3255963" y="4022725"/>
            <a:ext cx="1371600" cy="1385888"/>
            <a:chOff x="2051" y="2534"/>
            <a:chExt cx="864" cy="873"/>
          </a:xfrm>
        </p:grpSpPr>
        <p:sp>
          <p:nvSpPr>
            <p:cNvPr id="34820" name="Arc 6"/>
            <p:cNvSpPr>
              <a:spLocks noChangeAspect="1" noChangeArrowheads="1"/>
            </p:cNvSpPr>
            <p:nvPr/>
          </p:nvSpPr>
          <p:spPr bwMode="auto">
            <a:xfrm>
              <a:off x="2051" y="2534"/>
              <a:ext cx="864" cy="873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sp>
          <p:nvSpPr>
            <p:cNvPr id="34821" name="Line 7"/>
            <p:cNvSpPr>
              <a:spLocks noChangeAspect="1" noChangeShapeType="1"/>
            </p:cNvSpPr>
            <p:nvPr/>
          </p:nvSpPr>
          <p:spPr bwMode="auto">
            <a:xfrm flipV="1">
              <a:off x="2051" y="2534"/>
              <a:ext cx="0" cy="873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22" name="Line 8"/>
            <p:cNvSpPr>
              <a:spLocks noChangeAspect="1" noChangeShapeType="1"/>
            </p:cNvSpPr>
            <p:nvPr/>
          </p:nvSpPr>
          <p:spPr bwMode="auto">
            <a:xfrm>
              <a:off x="2051" y="3407"/>
              <a:ext cx="86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1929" name="Arc 9"/>
          <p:cNvSpPr>
            <a:spLocks noChangeAspect="1" noChangeArrowheads="1"/>
          </p:cNvSpPr>
          <p:nvPr/>
        </p:nvSpPr>
        <p:spPr bwMode="auto">
          <a:xfrm rot="536873">
            <a:off x="3144838" y="5019675"/>
            <a:ext cx="176212" cy="176213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00"/>
          </a:p>
        </p:txBody>
      </p:sp>
      <p:grpSp>
        <p:nvGrpSpPr>
          <p:cNvPr id="3" name="Group 10"/>
          <p:cNvGrpSpPr/>
          <p:nvPr/>
        </p:nvGrpSpPr>
        <p:grpSpPr bwMode="auto">
          <a:xfrm>
            <a:off x="2838450" y="3857625"/>
            <a:ext cx="1549400" cy="1933575"/>
            <a:chOff x="1788" y="2430"/>
            <a:chExt cx="976" cy="1218"/>
          </a:xfrm>
        </p:grpSpPr>
        <p:grpSp>
          <p:nvGrpSpPr>
            <p:cNvPr id="34825" name="Group 11"/>
            <p:cNvGrpSpPr/>
            <p:nvPr/>
          </p:nvGrpSpPr>
          <p:grpSpPr bwMode="auto">
            <a:xfrm>
              <a:off x="1948" y="2430"/>
              <a:ext cx="816" cy="1074"/>
              <a:chOff x="1948" y="2430"/>
              <a:chExt cx="816" cy="1074"/>
            </a:xfrm>
          </p:grpSpPr>
          <p:sp>
            <p:nvSpPr>
              <p:cNvPr id="34826" name="Line 12"/>
              <p:cNvSpPr>
                <a:spLocks noChangeShapeType="1"/>
              </p:cNvSpPr>
              <p:nvPr/>
            </p:nvSpPr>
            <p:spPr bwMode="auto">
              <a:xfrm flipV="1">
                <a:off x="1948" y="2430"/>
                <a:ext cx="240" cy="816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27" name="Line 13"/>
              <p:cNvSpPr>
                <a:spLocks noChangeShapeType="1"/>
              </p:cNvSpPr>
              <p:nvPr/>
            </p:nvSpPr>
            <p:spPr bwMode="auto">
              <a:xfrm rot="57900">
                <a:off x="1948" y="3264"/>
                <a:ext cx="816" cy="240"/>
              </a:xfrm>
              <a:prstGeom prst="line">
                <a:avLst/>
              </a:prstGeom>
              <a:noFill/>
              <a:ln w="38100">
                <a:solidFill>
                  <a:srgbClr val="66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34828" name="Group 14"/>
            <p:cNvGrpSpPr/>
            <p:nvPr/>
          </p:nvGrpSpPr>
          <p:grpSpPr bwMode="auto">
            <a:xfrm>
              <a:off x="1788" y="2544"/>
              <a:ext cx="739" cy="1104"/>
              <a:chOff x="1788" y="2544"/>
              <a:chExt cx="739" cy="1104"/>
            </a:xfrm>
          </p:grpSpPr>
          <p:sp>
            <p:nvSpPr>
              <p:cNvPr id="34829" name="Text Box 15"/>
              <p:cNvSpPr txBox="1">
                <a:spLocks noChangeArrowheads="1"/>
              </p:cNvSpPr>
              <p:nvPr/>
            </p:nvSpPr>
            <p:spPr bwMode="auto">
              <a:xfrm rot="-4388320">
                <a:off x="1679" y="2648"/>
                <a:ext cx="5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半径</a:t>
                </a:r>
              </a:p>
            </p:txBody>
          </p:sp>
          <p:sp>
            <p:nvSpPr>
              <p:cNvPr id="34830" name="Text Box 16"/>
              <p:cNvSpPr txBox="1">
                <a:spLocks noChangeArrowheads="1"/>
              </p:cNvSpPr>
              <p:nvPr/>
            </p:nvSpPr>
            <p:spPr bwMode="auto">
              <a:xfrm rot="1137803">
                <a:off x="2026" y="3360"/>
                <a:ext cx="5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半径</a:t>
                </a:r>
              </a:p>
            </p:txBody>
          </p:sp>
        </p:grpSp>
      </p:grp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755900" y="4953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3397250" y="34290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4365625" y="541020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81940" name="Text Box 20"/>
          <p:cNvSpPr txBox="1">
            <a:spLocks noChangeArrowheads="1"/>
          </p:cNvSpPr>
          <p:nvPr/>
        </p:nvSpPr>
        <p:spPr bwMode="auto">
          <a:xfrm>
            <a:off x="3201988" y="4724400"/>
            <a:ext cx="1100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圆心角</a:t>
            </a:r>
          </a:p>
        </p:txBody>
      </p:sp>
      <p:grpSp>
        <p:nvGrpSpPr>
          <p:cNvPr id="6" name="Group 21"/>
          <p:cNvGrpSpPr/>
          <p:nvPr/>
        </p:nvGrpSpPr>
        <p:grpSpPr bwMode="auto">
          <a:xfrm>
            <a:off x="3360738" y="3949700"/>
            <a:ext cx="1439862" cy="1536700"/>
            <a:chOff x="2117" y="2488"/>
            <a:chExt cx="907" cy="968"/>
          </a:xfrm>
        </p:grpSpPr>
        <p:sp>
          <p:nvSpPr>
            <p:cNvPr id="34836" name="Arc 22"/>
            <p:cNvSpPr>
              <a:spLocks noChangeArrowheads="1"/>
            </p:cNvSpPr>
            <p:nvPr/>
          </p:nvSpPr>
          <p:spPr bwMode="auto">
            <a:xfrm rot="610692">
              <a:off x="2117" y="2488"/>
              <a:ext cx="768" cy="96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sp>
          <p:nvSpPr>
            <p:cNvPr id="34837" name="Text Box 23"/>
            <p:cNvSpPr txBox="1">
              <a:spLocks noChangeArrowheads="1"/>
            </p:cNvSpPr>
            <p:nvPr/>
          </p:nvSpPr>
          <p:spPr bwMode="auto">
            <a:xfrm>
              <a:off x="2716" y="2736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弧</a:t>
              </a:r>
            </a:p>
          </p:txBody>
        </p:sp>
      </p:grpSp>
      <p:grpSp>
        <p:nvGrpSpPr>
          <p:cNvPr id="7" name="Group 24"/>
          <p:cNvGrpSpPr/>
          <p:nvPr/>
        </p:nvGrpSpPr>
        <p:grpSpPr bwMode="auto">
          <a:xfrm>
            <a:off x="5683250" y="3505200"/>
            <a:ext cx="2012950" cy="2438400"/>
            <a:chOff x="3580" y="2208"/>
            <a:chExt cx="1268" cy="1536"/>
          </a:xfrm>
        </p:grpSpPr>
        <p:grpSp>
          <p:nvGrpSpPr>
            <p:cNvPr id="34839" name="Group 25"/>
            <p:cNvGrpSpPr>
              <a:grpSpLocks noChangeAspect="1"/>
            </p:cNvGrpSpPr>
            <p:nvPr/>
          </p:nvGrpSpPr>
          <p:grpSpPr bwMode="auto">
            <a:xfrm rot="1037643">
              <a:off x="3936" y="2552"/>
              <a:ext cx="864" cy="873"/>
              <a:chOff x="3936" y="2552"/>
              <a:chExt cx="864" cy="873"/>
            </a:xfrm>
          </p:grpSpPr>
          <p:sp>
            <p:nvSpPr>
              <p:cNvPr id="34840" name="Arc 26"/>
              <p:cNvSpPr>
                <a:spLocks noChangeAspect="1" noChangeArrowheads="1"/>
              </p:cNvSpPr>
              <p:nvPr/>
            </p:nvSpPr>
            <p:spPr bwMode="auto">
              <a:xfrm>
                <a:off x="3936" y="2552"/>
                <a:ext cx="864" cy="873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 sz="1300"/>
              </a:p>
            </p:txBody>
          </p:sp>
          <p:sp>
            <p:nvSpPr>
              <p:cNvPr id="34841" name="Line 27"/>
              <p:cNvSpPr>
                <a:spLocks noChangeAspect="1" noChangeShapeType="1"/>
              </p:cNvSpPr>
              <p:nvPr/>
            </p:nvSpPr>
            <p:spPr bwMode="auto">
              <a:xfrm flipV="1">
                <a:off x="3936" y="2552"/>
                <a:ext cx="0" cy="873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842" name="Line 28"/>
              <p:cNvSpPr>
                <a:spLocks noChangeAspect="1" noChangeShapeType="1"/>
              </p:cNvSpPr>
              <p:nvPr/>
            </p:nvSpPr>
            <p:spPr bwMode="auto">
              <a:xfrm>
                <a:off x="3936" y="3425"/>
                <a:ext cx="864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843" name="Line 29"/>
            <p:cNvSpPr>
              <a:spLocks noChangeShapeType="1"/>
            </p:cNvSpPr>
            <p:nvPr/>
          </p:nvSpPr>
          <p:spPr bwMode="auto">
            <a:xfrm flipV="1">
              <a:off x="3833" y="2448"/>
              <a:ext cx="240" cy="816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4" name="Line 30"/>
            <p:cNvSpPr>
              <a:spLocks noChangeShapeType="1"/>
            </p:cNvSpPr>
            <p:nvPr/>
          </p:nvSpPr>
          <p:spPr bwMode="auto">
            <a:xfrm rot="57900">
              <a:off x="3833" y="3282"/>
              <a:ext cx="816" cy="240"/>
            </a:xfrm>
            <a:prstGeom prst="line">
              <a:avLst/>
            </a:prstGeom>
            <a:noFill/>
            <a:ln w="38100">
              <a:solidFill>
                <a:srgbClr val="660066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45" name="Arc 31"/>
            <p:cNvSpPr>
              <a:spLocks noChangeArrowheads="1"/>
            </p:cNvSpPr>
            <p:nvPr/>
          </p:nvSpPr>
          <p:spPr bwMode="auto">
            <a:xfrm rot="610692">
              <a:off x="3990" y="2506"/>
              <a:ext cx="768" cy="968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300"/>
            </a:p>
          </p:txBody>
        </p:sp>
        <p:sp>
          <p:nvSpPr>
            <p:cNvPr id="34846" name="Text Box 32"/>
            <p:cNvSpPr txBox="1">
              <a:spLocks noChangeArrowheads="1"/>
            </p:cNvSpPr>
            <p:nvPr/>
          </p:nvSpPr>
          <p:spPr bwMode="auto">
            <a:xfrm>
              <a:off x="3580" y="3168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4847" name="Text Box 33"/>
            <p:cNvSpPr txBox="1">
              <a:spLocks noChangeArrowheads="1"/>
            </p:cNvSpPr>
            <p:nvPr/>
          </p:nvSpPr>
          <p:spPr bwMode="auto">
            <a:xfrm>
              <a:off x="3984" y="2208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4848" name="Text Box 34"/>
            <p:cNvSpPr txBox="1">
              <a:spLocks noChangeArrowheads="1"/>
            </p:cNvSpPr>
            <p:nvPr/>
          </p:nvSpPr>
          <p:spPr bwMode="auto">
            <a:xfrm>
              <a:off x="4594" y="3456"/>
              <a:ext cx="2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4849" name="Text Box 35"/>
            <p:cNvSpPr txBox="1">
              <a:spLocks noChangeArrowheads="1"/>
            </p:cNvSpPr>
            <p:nvPr/>
          </p:nvSpPr>
          <p:spPr bwMode="auto">
            <a:xfrm>
              <a:off x="3967" y="2844"/>
              <a:ext cx="6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扇形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 bldLvl="0" animBg="1"/>
      <p:bldP spid="81937" grpId="0"/>
      <p:bldP spid="81938" grpId="0"/>
      <p:bldP spid="81939" grpId="0"/>
      <p:bldP spid="81940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全屏显示(4:3)</PresentationFormat>
  <Paragraphs>141</Paragraphs>
  <Slides>22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BatangChe</vt:lpstr>
      <vt:lpstr>黑体</vt:lpstr>
      <vt:lpstr>华文中宋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Monotype Corsiva</vt:lpstr>
      <vt:lpstr>Times New Roman</vt:lpstr>
      <vt:lpstr>WWW.2PPT.COM</vt:lpstr>
      <vt:lpstr>自定义设计方案</vt:lpstr>
      <vt:lpstr>Equation.3</vt:lpstr>
      <vt:lpstr>Microsoft Word Picture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2017-04-26T08:23:00Z</dcterms:created>
  <dcterms:modified xsi:type="dcterms:W3CDTF">2023-01-16T20:44:52Z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929A42BC72C845CD9DD8E674604672E0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