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6" y="918"/>
      </p:cViewPr>
      <p:guideLst>
        <p:guide pos="438"/>
        <p:guide pos="7265"/>
        <p:guide orient="horz" pos="648"/>
        <p:guide orient="horz" pos="712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4.2.4   </a:t>
                  </a:r>
                  <a:r>
                    <a:rPr lang="zh-CN" altLang="en-US" sz="54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乘加、乘减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967" y="4388273"/>
            <a:ext cx="1295764" cy="18474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71121" y="1275165"/>
            <a:ext cx="1342131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9864" y="3767049"/>
            <a:ext cx="4497440" cy="60324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，再用算出的积减去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703135" y="129055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49698" y="1330456"/>
            <a:ext cx="143564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76647" y="3766675"/>
            <a:ext cx="4200187" cy="60324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，再用算出的积加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713054" y="1690892"/>
            <a:ext cx="510399" cy="872001"/>
            <a:chOff x="3048000" y="2184600"/>
            <a:chExt cx="770021" cy="790797"/>
          </a:xfrm>
        </p:grpSpPr>
        <p:grpSp>
          <p:nvGrpSpPr>
            <p:cNvPr id="30" name="组合 29"/>
            <p:cNvGrpSpPr/>
            <p:nvPr/>
          </p:nvGrpSpPr>
          <p:grpSpPr>
            <a:xfrm>
              <a:off x="3048000" y="2184600"/>
              <a:ext cx="770021" cy="790797"/>
              <a:chOff x="5710989" y="2513877"/>
              <a:chExt cx="770021" cy="790797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5727032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481010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5710989" y="3304674"/>
                <a:ext cx="7700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3137370" y="2425564"/>
              <a:ext cx="48441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74092" y="1755350"/>
            <a:ext cx="874180" cy="1627566"/>
            <a:chOff x="3424988" y="2184600"/>
            <a:chExt cx="890337" cy="1581594"/>
          </a:xfrm>
        </p:grpSpPr>
        <p:grpSp>
          <p:nvGrpSpPr>
            <p:cNvPr id="36" name="组合 35"/>
            <p:cNvGrpSpPr/>
            <p:nvPr/>
          </p:nvGrpSpPr>
          <p:grpSpPr>
            <a:xfrm>
              <a:off x="3424988" y="2184600"/>
              <a:ext cx="890337" cy="1581594"/>
              <a:chOff x="3424988" y="2513877"/>
              <a:chExt cx="906376" cy="1581594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3424988" y="3304674"/>
                <a:ext cx="906376" cy="790797"/>
                <a:chOff x="5710989" y="2513877"/>
                <a:chExt cx="770021" cy="790797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>
                  <a:off x="5727032" y="2513877"/>
                  <a:ext cx="0" cy="7907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5710989" y="3304674"/>
                  <a:ext cx="7700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" name="直接箭头连接符 1"/>
              <p:cNvCxnSpPr/>
              <p:nvPr/>
            </p:nvCxnSpPr>
            <p:spPr>
              <a:xfrm flipV="1">
                <a:off x="4331364" y="2513877"/>
                <a:ext cx="0" cy="15815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/>
          </p:nvSpPr>
          <p:spPr>
            <a:xfrm>
              <a:off x="3567527" y="3275607"/>
              <a:ext cx="50970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904373" y="13448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590846" y="1704011"/>
            <a:ext cx="603269" cy="932999"/>
            <a:chOff x="3048000" y="2184600"/>
            <a:chExt cx="770021" cy="790797"/>
          </a:xfrm>
        </p:grpSpPr>
        <p:grpSp>
          <p:nvGrpSpPr>
            <p:cNvPr id="47" name="组合 46"/>
            <p:cNvGrpSpPr/>
            <p:nvPr/>
          </p:nvGrpSpPr>
          <p:grpSpPr>
            <a:xfrm>
              <a:off x="3048000" y="2184600"/>
              <a:ext cx="770021" cy="790797"/>
              <a:chOff x="5710989" y="2513877"/>
              <a:chExt cx="770021" cy="790797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5727032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6481010" y="2513877"/>
                <a:ext cx="0" cy="790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5710989" y="3304674"/>
                <a:ext cx="7700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矩形 47"/>
            <p:cNvSpPr/>
            <p:nvPr/>
          </p:nvSpPr>
          <p:spPr>
            <a:xfrm>
              <a:off x="3137370" y="2425564"/>
              <a:ext cx="48441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590846" y="1755350"/>
            <a:ext cx="834086" cy="1627566"/>
            <a:chOff x="3424988" y="2184600"/>
            <a:chExt cx="890337" cy="1581594"/>
          </a:xfrm>
        </p:grpSpPr>
        <p:grpSp>
          <p:nvGrpSpPr>
            <p:cNvPr id="53" name="组合 52"/>
            <p:cNvGrpSpPr/>
            <p:nvPr/>
          </p:nvGrpSpPr>
          <p:grpSpPr>
            <a:xfrm>
              <a:off x="3424988" y="2184600"/>
              <a:ext cx="890337" cy="1581594"/>
              <a:chOff x="3424988" y="2513877"/>
              <a:chExt cx="906376" cy="1581594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3424988" y="3304674"/>
                <a:ext cx="906376" cy="790797"/>
                <a:chOff x="5710989" y="2513877"/>
                <a:chExt cx="770021" cy="790797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5727032" y="2513877"/>
                  <a:ext cx="0" cy="7907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flipH="1">
                  <a:off x="5710989" y="3304674"/>
                  <a:ext cx="7700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直接箭头连接符 55"/>
              <p:cNvCxnSpPr/>
              <p:nvPr/>
            </p:nvCxnSpPr>
            <p:spPr>
              <a:xfrm flipV="1">
                <a:off x="4331364" y="2513877"/>
                <a:ext cx="0" cy="15815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/>
            <p:cNvSpPr/>
            <p:nvPr/>
          </p:nvSpPr>
          <p:spPr>
            <a:xfrm>
              <a:off x="3567527" y="3275607"/>
              <a:ext cx="509708" cy="448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05169" y="1966881"/>
            <a:ext cx="11945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3×3=9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5169" y="2637247"/>
            <a:ext cx="12298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9+2=</a:t>
            </a:r>
            <a:r>
              <a:rPr 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03135" y="1925186"/>
            <a:ext cx="1366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3×4=12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91061" y="2483403"/>
            <a:ext cx="132440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12-1=1</a:t>
            </a:r>
            <a:r>
              <a:rPr 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4" grpId="0"/>
      <p:bldP spid="28" grpId="0" bldLvl="0" animBg="1"/>
      <p:bldP spid="44" grpId="0"/>
      <p:bldP spid="3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0400" y="1745573"/>
            <a:ext cx="622875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方法一：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3+3+3+2=11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3116924"/>
            <a:ext cx="3933128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方法三： 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3×4-1=11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2492235"/>
            <a:ext cx="4095031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方法二：</a:t>
            </a:r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3×3+2=11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3741613"/>
            <a:ext cx="3359253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口答：一共坐了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660400" y="1250809"/>
            <a:ext cx="462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一共坐了多少人？</a:t>
            </a:r>
          </a:p>
        </p:txBody>
      </p:sp>
      <p:pic>
        <p:nvPicPr>
          <p:cNvPr id="15" name="Picture 24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26" y="1822418"/>
            <a:ext cx="4128459" cy="28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091" y="3201902"/>
            <a:ext cx="2056611" cy="2932198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556568" y="2562328"/>
            <a:ext cx="5078864" cy="1946287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乘加乘减的计算，记住顺序多多练。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无论乘加或乘减，乘法算式要先算，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再算加减不要乱。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5621" y="1374157"/>
            <a:ext cx="1763624" cy="392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8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巧学妙记：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5325" y="1251982"/>
            <a:ext cx="460574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看图填写合适的数和运算符号。</a:t>
            </a:r>
          </a:p>
        </p:txBody>
      </p:sp>
      <p:pic>
        <p:nvPicPr>
          <p:cNvPr id="16391" name="图片 32773" descr="58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2118731"/>
            <a:ext cx="8667751" cy="1193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23"/>
          <p:cNvGrpSpPr/>
          <p:nvPr/>
        </p:nvGrpSpPr>
        <p:grpSpPr>
          <a:xfrm>
            <a:off x="3836872" y="3704368"/>
            <a:ext cx="4359487" cy="494453"/>
            <a:chOff x="4381" y="4331"/>
            <a:chExt cx="5149" cy="584"/>
          </a:xfrm>
        </p:grpSpPr>
        <p:sp>
          <p:nvSpPr>
            <p:cNvPr id="4" name="矩形 3"/>
            <p:cNvSpPr/>
            <p:nvPr/>
          </p:nvSpPr>
          <p:spPr>
            <a:xfrm>
              <a:off x="4381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10" y="4331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659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467" y="4336"/>
              <a:ext cx="615" cy="5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215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92" y="4353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421" y="4336"/>
              <a:ext cx="1109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29221" y="4450466"/>
            <a:ext cx="4359487" cy="490220"/>
            <a:chOff x="4381" y="4336"/>
            <a:chExt cx="5149" cy="579"/>
          </a:xfrm>
        </p:grpSpPr>
        <p:sp>
          <p:nvSpPr>
            <p:cNvPr id="27" name="矩形 26"/>
            <p:cNvSpPr/>
            <p:nvPr/>
          </p:nvSpPr>
          <p:spPr>
            <a:xfrm>
              <a:off x="4381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05" y="4336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659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467" y="4336"/>
              <a:ext cx="615" cy="5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215" y="4336"/>
              <a:ext cx="615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84" y="4350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421" y="4336"/>
              <a:ext cx="1109" cy="5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15"/>
          <p:cNvGrpSpPr/>
          <p:nvPr/>
        </p:nvGrpSpPr>
        <p:grpSpPr>
          <a:xfrm>
            <a:off x="3795545" y="3644689"/>
            <a:ext cx="4437640" cy="578615"/>
            <a:chOff x="1816" y="2523"/>
            <a:chExt cx="1960" cy="366"/>
          </a:xfrm>
        </p:grpSpPr>
        <p:sp>
          <p:nvSpPr>
            <p:cNvPr id="16401" name="TextBox 4"/>
            <p:cNvSpPr txBox="1"/>
            <p:nvPr/>
          </p:nvSpPr>
          <p:spPr>
            <a:xfrm>
              <a:off x="1816" y="2550"/>
              <a:ext cx="300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6402" name="TextBox 6"/>
            <p:cNvSpPr txBox="1"/>
            <p:nvPr/>
          </p:nvSpPr>
          <p:spPr>
            <a:xfrm>
              <a:off x="2537" y="2523"/>
              <a:ext cx="404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3" name="TextBox 4"/>
            <p:cNvSpPr txBox="1"/>
            <p:nvPr/>
          </p:nvSpPr>
          <p:spPr>
            <a:xfrm>
              <a:off x="2299" y="2550"/>
              <a:ext cx="300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6404" name="TextBox 4"/>
            <p:cNvSpPr txBox="1"/>
            <p:nvPr/>
          </p:nvSpPr>
          <p:spPr>
            <a:xfrm>
              <a:off x="2878" y="2532"/>
              <a:ext cx="300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405" name="TextBox 4"/>
            <p:cNvSpPr txBox="1"/>
            <p:nvPr/>
          </p:nvSpPr>
          <p:spPr>
            <a:xfrm>
              <a:off x="3378" y="2532"/>
              <a:ext cx="398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组合 25"/>
          <p:cNvGrpSpPr/>
          <p:nvPr/>
        </p:nvGrpSpPr>
        <p:grpSpPr>
          <a:xfrm>
            <a:off x="3764555" y="4428816"/>
            <a:ext cx="4431804" cy="540221"/>
            <a:chOff x="1864" y="3035"/>
            <a:chExt cx="1958" cy="341"/>
          </a:xfrm>
        </p:grpSpPr>
        <p:sp>
          <p:nvSpPr>
            <p:cNvPr id="16396" name="TextBox 4"/>
            <p:cNvSpPr txBox="1"/>
            <p:nvPr/>
          </p:nvSpPr>
          <p:spPr>
            <a:xfrm>
              <a:off x="1864" y="3038"/>
              <a:ext cx="300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6397" name="TextBox 6"/>
            <p:cNvSpPr txBox="1"/>
            <p:nvPr/>
          </p:nvSpPr>
          <p:spPr>
            <a:xfrm>
              <a:off x="2588" y="3035"/>
              <a:ext cx="404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8" name="TextBox 4"/>
            <p:cNvSpPr txBox="1"/>
            <p:nvPr/>
          </p:nvSpPr>
          <p:spPr>
            <a:xfrm>
              <a:off x="2333" y="3038"/>
              <a:ext cx="300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6399" name="TextBox 4"/>
            <p:cNvSpPr txBox="1"/>
            <p:nvPr/>
          </p:nvSpPr>
          <p:spPr>
            <a:xfrm>
              <a:off x="2922" y="3038"/>
              <a:ext cx="300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400" name="TextBox 4"/>
            <p:cNvSpPr txBox="1"/>
            <p:nvPr/>
          </p:nvSpPr>
          <p:spPr>
            <a:xfrm>
              <a:off x="3431" y="3038"/>
              <a:ext cx="391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55705" y="2347106"/>
            <a:ext cx="2767189" cy="1755917"/>
            <a:chOff x="2558155" y="2068883"/>
            <a:chExt cx="2075392" cy="1316937"/>
          </a:xfrm>
        </p:grpSpPr>
        <p:sp>
          <p:nvSpPr>
            <p:cNvPr id="7" name="矩形 6"/>
            <p:cNvSpPr/>
            <p:nvPr/>
          </p:nvSpPr>
          <p:spPr>
            <a:xfrm>
              <a:off x="2558155" y="2068883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4×3+4=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8155" y="2877989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4×4-4=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61523" y="2280817"/>
            <a:ext cx="2767189" cy="1755917"/>
            <a:chOff x="2558155" y="2068883"/>
            <a:chExt cx="2075392" cy="1316937"/>
          </a:xfrm>
        </p:grpSpPr>
        <p:sp>
          <p:nvSpPr>
            <p:cNvPr id="11" name="矩形 10"/>
            <p:cNvSpPr/>
            <p:nvPr/>
          </p:nvSpPr>
          <p:spPr>
            <a:xfrm>
              <a:off x="2558155" y="2068883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2×3-3=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558155" y="2877989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5×3+2=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51711" y="2280817"/>
            <a:ext cx="2767189" cy="1755917"/>
            <a:chOff x="2558155" y="2068883"/>
            <a:chExt cx="2075392" cy="1316937"/>
          </a:xfrm>
        </p:grpSpPr>
        <p:sp>
          <p:nvSpPr>
            <p:cNvPr id="15" name="矩形 14"/>
            <p:cNvSpPr/>
            <p:nvPr/>
          </p:nvSpPr>
          <p:spPr>
            <a:xfrm>
              <a:off x="2558155" y="2068883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5×5+5=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58155" y="2877989"/>
              <a:ext cx="2075392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4×5-4=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747080" y="2336614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7080" y="3425915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49234" y="2278651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45117" y="3357459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206280" y="2275790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206280" y="3342466"/>
            <a:ext cx="98137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60400" y="1322174"/>
            <a:ext cx="3143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算一算。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95325" y="1137519"/>
            <a:ext cx="1837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填一填。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700433" y="18458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7170" y="185574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72514" y="274742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22913" y="27546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141401" y="355404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73298" y="355404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54879" y="468991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83681" y="468991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6945" y="1857111"/>
            <a:ext cx="11081955" cy="3294466"/>
            <a:chOff x="395536" y="1557696"/>
            <a:chExt cx="8149214" cy="2470849"/>
          </a:xfrm>
        </p:grpSpPr>
        <p:sp>
          <p:nvSpPr>
            <p:cNvPr id="9" name="矩形 4"/>
            <p:cNvSpPr>
              <a:spLocks noChangeArrowheads="1"/>
            </p:cNvSpPr>
            <p:nvPr/>
          </p:nvSpPr>
          <p:spPr bwMode="auto">
            <a:xfrm>
              <a:off x="395536" y="1557696"/>
              <a:ext cx="785159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相加的和是（     ），再加上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  ）。</a:t>
              </a:r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395536" y="2226122"/>
              <a:ext cx="785159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乘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的积是（     ），再减去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  ）。</a:t>
              </a:r>
            </a:p>
          </p:txBody>
        </p:sp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395536" y="2825667"/>
              <a:ext cx="785159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）一个乘数是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，另一个乘数是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，积是（     ），再加上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   ）。</a:t>
              </a:r>
            </a:p>
          </p:txBody>
        </p:sp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395536" y="3682296"/>
              <a:ext cx="814921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）两个乘数都是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，积是（   ），再减去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的结果是（   ）。</a:t>
              </a: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62764" y="3525726"/>
            <a:ext cx="739282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3+3+3+2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3×2+1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3×3+1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3×4-1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3×4-2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3×3+2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</a:t>
            </a:r>
          </a:p>
        </p:txBody>
      </p:sp>
      <p:sp>
        <p:nvSpPr>
          <p:cNvPr id="7" name="圆角矩形标注 5"/>
          <p:cNvSpPr/>
          <p:nvPr/>
        </p:nvSpPr>
        <p:spPr>
          <a:xfrm>
            <a:off x="5227748" y="1490853"/>
            <a:ext cx="4629685" cy="1031284"/>
          </a:xfrm>
          <a:prstGeom prst="wedgeRoundRectCallout">
            <a:avLst>
              <a:gd name="adj1" fmla="val 54530"/>
              <a:gd name="adj2" fmla="val 30993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图中共有多少本书？在正确的算式后面画“√”。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69961" y="1389240"/>
            <a:ext cx="2486835" cy="1964648"/>
            <a:chOff x="1547665" y="1038478"/>
            <a:chExt cx="3030534" cy="23941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47665" y="1042020"/>
              <a:ext cx="792088" cy="65964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7744" y="1038478"/>
              <a:ext cx="792088" cy="6596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4023" y="1042020"/>
              <a:ext cx="792088" cy="6596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4102" y="1038478"/>
              <a:ext cx="792088" cy="6596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9674" y="1915651"/>
              <a:ext cx="792088" cy="6596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9753" y="1912109"/>
              <a:ext cx="792088" cy="6596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032" y="1915651"/>
              <a:ext cx="792088" cy="6596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6111" y="1912109"/>
              <a:ext cx="792088" cy="65964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9674" y="2773017"/>
              <a:ext cx="792088" cy="65964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9753" y="2769475"/>
              <a:ext cx="792088" cy="65964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032" y="2773017"/>
              <a:ext cx="792088" cy="659641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6452743" y="444905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2" name="矩形 21"/>
          <p:cNvSpPr/>
          <p:nvPr/>
        </p:nvSpPr>
        <p:spPr>
          <a:xfrm>
            <a:off x="6276252" y="521764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4" name="矩形 23"/>
          <p:cNvSpPr/>
          <p:nvPr/>
        </p:nvSpPr>
        <p:spPr>
          <a:xfrm>
            <a:off x="4380305" y="378614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4047559" y="4839065"/>
            <a:ext cx="683735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            -               =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283916" y="4860611"/>
            <a:ext cx="4836318" cy="799949"/>
            <a:chOff x="1346642" y="4538916"/>
            <a:chExt cx="3627239" cy="599962"/>
          </a:xfrm>
        </p:grpSpPr>
        <p:sp>
          <p:nvSpPr>
            <p:cNvPr id="50" name="矩形 49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85364" y="3681899"/>
            <a:ext cx="7642160" cy="799949"/>
            <a:chOff x="1346642" y="4538916"/>
            <a:chExt cx="5731620" cy="599962"/>
          </a:xfrm>
        </p:grpSpPr>
        <p:sp>
          <p:nvSpPr>
            <p:cNvPr id="33" name="矩形 32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950244" y="4588947"/>
              <a:ext cx="5128018" cy="462675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+    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437902" y="3730206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99099" y="3718503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17353" y="3729302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96855" y="3708126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359258" y="3697569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朵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779440" y="1239839"/>
            <a:ext cx="4650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410567" y="4890067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23908" y="4885071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08608" y="4859113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96854" y="4839065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420660" y="4839065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07112" y="1986016"/>
            <a:ext cx="696389" cy="1234992"/>
            <a:chOff x="2092824" y="1296317"/>
            <a:chExt cx="742698" cy="1357501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24" y="1296317"/>
              <a:ext cx="630026" cy="1357501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376118" y="1708918"/>
              <a:ext cx="459404" cy="941132"/>
            </a:xfrm>
            <a:prstGeom prst="rect">
              <a:avLst/>
            </a:prstGeom>
          </p:spPr>
        </p:pic>
      </p:grpSp>
      <p:grpSp>
        <p:nvGrpSpPr>
          <p:cNvPr id="67" name="组合 66"/>
          <p:cNvGrpSpPr/>
          <p:nvPr/>
        </p:nvGrpSpPr>
        <p:grpSpPr>
          <a:xfrm>
            <a:off x="2863296" y="2062955"/>
            <a:ext cx="781235" cy="1234991"/>
            <a:chOff x="1849935" y="1143917"/>
            <a:chExt cx="833187" cy="1357501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223718" y="1556518"/>
              <a:ext cx="459404" cy="941132"/>
            </a:xfrm>
            <a:prstGeom prst="rect">
              <a:avLst/>
            </a:prstGeom>
          </p:spPr>
        </p:pic>
        <p:grpSp>
          <p:nvGrpSpPr>
            <p:cNvPr id="63" name="组合 62"/>
            <p:cNvGrpSpPr/>
            <p:nvPr/>
          </p:nvGrpSpPr>
          <p:grpSpPr>
            <a:xfrm>
              <a:off x="1849935" y="1143917"/>
              <a:ext cx="720515" cy="1357501"/>
              <a:chOff x="1849935" y="1143917"/>
              <a:chExt cx="720515" cy="135750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424" y="1143917"/>
                <a:ext cx="630026" cy="1357501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4087">
                <a:off x="1849935" y="1552456"/>
                <a:ext cx="529221" cy="941132"/>
              </a:xfrm>
              <a:prstGeom prst="rect">
                <a:avLst/>
              </a:prstGeom>
            </p:spPr>
          </p:pic>
        </p:grpSp>
      </p:grpSp>
      <p:grpSp>
        <p:nvGrpSpPr>
          <p:cNvPr id="68" name="组合 67"/>
          <p:cNvGrpSpPr/>
          <p:nvPr/>
        </p:nvGrpSpPr>
        <p:grpSpPr>
          <a:xfrm>
            <a:off x="4456319" y="2047536"/>
            <a:ext cx="781235" cy="1234991"/>
            <a:chOff x="1849935" y="1143917"/>
            <a:chExt cx="833187" cy="1357501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223718" y="1556518"/>
              <a:ext cx="459404" cy="941132"/>
            </a:xfrm>
            <a:prstGeom prst="rect">
              <a:avLst/>
            </a:prstGeom>
          </p:spPr>
        </p:pic>
        <p:grpSp>
          <p:nvGrpSpPr>
            <p:cNvPr id="70" name="组合 69"/>
            <p:cNvGrpSpPr/>
            <p:nvPr/>
          </p:nvGrpSpPr>
          <p:grpSpPr>
            <a:xfrm>
              <a:off x="1849935" y="1143917"/>
              <a:ext cx="720515" cy="1357501"/>
              <a:chOff x="1849935" y="1143917"/>
              <a:chExt cx="720515" cy="1357501"/>
            </a:xfrm>
          </p:grpSpPr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424" y="1143917"/>
                <a:ext cx="630026" cy="1357501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4087">
                <a:off x="1849935" y="1552456"/>
                <a:ext cx="529221" cy="941132"/>
              </a:xfrm>
              <a:prstGeom prst="rect">
                <a:avLst/>
              </a:prstGeom>
            </p:spPr>
          </p:pic>
        </p:grpSp>
      </p:grpSp>
      <p:grpSp>
        <p:nvGrpSpPr>
          <p:cNvPr id="73" name="组合 72"/>
          <p:cNvGrpSpPr/>
          <p:nvPr/>
        </p:nvGrpSpPr>
        <p:grpSpPr>
          <a:xfrm>
            <a:off x="6026625" y="1984665"/>
            <a:ext cx="781235" cy="1234991"/>
            <a:chOff x="1849935" y="1143917"/>
            <a:chExt cx="833187" cy="1357501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12" l="0" r="100000">
                          <a14:backgroundMark x1="20144" y1="40568" x2="18705" y2="95492"/>
                          <a14:backgroundMark x1="5576" y1="50918" x2="33993" y2="86728"/>
                          <a14:backgroundMark x1="37770" y1="64524" x2="48022" y2="95242"/>
                          <a14:backgroundMark x1="76978" y1="72871" x2="85072" y2="99833"/>
                          <a14:backgroundMark x1="65108" y1="71536" x2="67086" y2="99165"/>
                          <a14:backgroundMark x1="91547" y1="44157" x2="71223" y2="56427"/>
                          <a14:backgroundMark x1="97302" y1="21536" x2="83633" y2="30968"/>
                          <a14:backgroundMark x1="5935" y1="12938" x2="5036" y2="28715"/>
                          <a14:backgroundMark x1="13129" y1="2170" x2="899" y2="2170"/>
                          <a14:backgroundMark x1="83993" y1="1085" x2="98741" y2="10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0109" flipH="1">
              <a:off x="2223718" y="1556518"/>
              <a:ext cx="459404" cy="941132"/>
            </a:xfrm>
            <a:prstGeom prst="rect">
              <a:avLst/>
            </a:prstGeom>
          </p:spPr>
        </p:pic>
        <p:grpSp>
          <p:nvGrpSpPr>
            <p:cNvPr id="75" name="组合 74"/>
            <p:cNvGrpSpPr/>
            <p:nvPr/>
          </p:nvGrpSpPr>
          <p:grpSpPr>
            <a:xfrm>
              <a:off x="1849935" y="1143917"/>
              <a:ext cx="720515" cy="1357501"/>
              <a:chOff x="1849935" y="1143917"/>
              <a:chExt cx="720515" cy="1357501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424" y="1143917"/>
                <a:ext cx="630026" cy="1357501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7412" l="0" r="100000">
                            <a14:backgroundMark x1="20144" y1="40568" x2="18705" y2="95492"/>
                            <a14:backgroundMark x1="5576" y1="50918" x2="33993" y2="86728"/>
                            <a14:backgroundMark x1="37770" y1="64524" x2="48022" y2="95242"/>
                            <a14:backgroundMark x1="76978" y1="72871" x2="85072" y2="99833"/>
                            <a14:backgroundMark x1="65108" y1="71536" x2="67086" y2="99165"/>
                            <a14:backgroundMark x1="91547" y1="44157" x2="71223" y2="56427"/>
                            <a14:backgroundMark x1="97302" y1="21536" x2="83633" y2="30968"/>
                            <a14:backgroundMark x1="5935" y1="12938" x2="5036" y2="28715"/>
                            <a14:backgroundMark x1="13129" y1="2170" x2="899" y2="2170"/>
                            <a14:backgroundMark x1="83993" y1="1085" x2="98741" y2="10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4087">
                <a:off x="1849935" y="1552456"/>
                <a:ext cx="529221" cy="941132"/>
              </a:xfrm>
              <a:prstGeom prst="rect">
                <a:avLst/>
              </a:prstGeom>
            </p:spPr>
          </p:pic>
        </p:grpSp>
      </p:grpSp>
      <p:sp>
        <p:nvSpPr>
          <p:cNvPr id="1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5" grpId="0"/>
      <p:bldP spid="54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3285364" y="3681899"/>
            <a:ext cx="7642160" cy="799949"/>
            <a:chOff x="1346642" y="4538916"/>
            <a:chExt cx="5731620" cy="599962"/>
          </a:xfrm>
        </p:grpSpPr>
        <p:sp>
          <p:nvSpPr>
            <p:cNvPr id="41" name="矩形 40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950244" y="4588947"/>
              <a:ext cx="5128018" cy="462675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+    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285364" y="4864495"/>
            <a:ext cx="7642160" cy="799949"/>
            <a:chOff x="1346642" y="4538916"/>
            <a:chExt cx="5731620" cy="599962"/>
          </a:xfrm>
        </p:grpSpPr>
        <p:sp>
          <p:nvSpPr>
            <p:cNvPr id="60" name="矩形 59"/>
            <p:cNvSpPr/>
            <p:nvPr/>
          </p:nvSpPr>
          <p:spPr>
            <a:xfrm>
              <a:off x="4393589" y="4538916"/>
              <a:ext cx="580292" cy="5802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50244" y="4588947"/>
              <a:ext cx="5128018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-    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27235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333282" y="453891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346642" y="4558586"/>
              <a:ext cx="580292" cy="580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427707" y="3707565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66471" y="3703368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96313" y="3703368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88444" y="3744716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339858" y="3682510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支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718548" y="1313020"/>
            <a:ext cx="335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427707" y="4939029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03826" y="4935483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96312" y="4864495"/>
            <a:ext cx="65211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478365" y="4900074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402657" y="4946156"/>
            <a:ext cx="96240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4357" r="27726"/>
          <a:stretch>
            <a:fillRect/>
          </a:stretch>
        </p:blipFill>
        <p:spPr>
          <a:xfrm>
            <a:off x="8074001" y="1665249"/>
            <a:ext cx="927892" cy="1468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2928199" y="1666235"/>
            <a:ext cx="904956" cy="147627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3944687" y="1666235"/>
            <a:ext cx="904956" cy="147627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5043231" y="1666235"/>
            <a:ext cx="904956" cy="1476276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3891" r="31136"/>
          <a:stretch>
            <a:fillRect/>
          </a:stretch>
        </p:blipFill>
        <p:spPr>
          <a:xfrm>
            <a:off x="6059719" y="1666235"/>
            <a:ext cx="904956" cy="1476276"/>
          </a:xfrm>
          <a:prstGeom prst="rect">
            <a:avLst/>
          </a:prstGeom>
        </p:spPr>
      </p:pic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5" grpId="0"/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316241" y="1425599"/>
            <a:ext cx="8637952" cy="1854878"/>
            <a:chOff x="1561921" y="665142"/>
            <a:chExt cx="6478464" cy="1391159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848313" y="1710052"/>
              <a:ext cx="6192072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每包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每只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100000">
                          <a14:foregroundMark x1="40769" y1="19906" x2="64923" y2="31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921" y="934730"/>
              <a:ext cx="962514" cy="6322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7" l="0" r="100000">
                          <a14:foregroundMark x1="13607" y1="41921" x2="17869" y2="53493"/>
                          <a14:foregroundMark x1="19344" y1="4803" x2="27705" y2="16594"/>
                          <a14:foregroundMark x1="13115" y1="53712" x2="36557" y2="73362"/>
                          <a14:foregroundMark x1="53279" y1="75983" x2="75246" y2="67467"/>
                          <a14:foregroundMark x1="72131" y1="79039" x2="47541" y2="79913"/>
                          <a14:foregroundMark x1="51148" y1="80568" x2="26230" y2="75328"/>
                          <a14:foregroundMark x1="28852" y1="76419" x2="11803" y2="68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943" y="773760"/>
              <a:ext cx="1279560" cy="96071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251">
              <a:off x="4738250" y="665142"/>
              <a:ext cx="931442" cy="93144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410" y="856649"/>
              <a:ext cx="925619" cy="788459"/>
            </a:xfrm>
            <a:prstGeom prst="rect">
              <a:avLst/>
            </a:prstGeom>
          </p:spPr>
        </p:pic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03681" y="4278287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3×4+2=14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403680" y="4913070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答：应付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400" y="3577347"/>
            <a:ext cx="956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个汉堡包和一个冰激凌应付多少元？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537" y="3760515"/>
            <a:ext cx="1554744" cy="2216666"/>
          </a:xfrm>
          <a:prstGeom prst="rect">
            <a:avLst/>
          </a:prstGeom>
        </p:spPr>
      </p:pic>
      <p:sp>
        <p:nvSpPr>
          <p:cNvPr id="10243" name="TextBox 3"/>
          <p:cNvSpPr txBox="1"/>
          <p:nvPr/>
        </p:nvSpPr>
        <p:spPr>
          <a:xfrm>
            <a:off x="569965" y="1132840"/>
            <a:ext cx="3858260" cy="5355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看图列乘法算式。</a:t>
            </a:r>
          </a:p>
        </p:txBody>
      </p:sp>
      <p:sp>
        <p:nvSpPr>
          <p:cNvPr id="10244" name="TextBox 67"/>
          <p:cNvSpPr txBox="1"/>
          <p:nvPr/>
        </p:nvSpPr>
        <p:spPr>
          <a:xfrm>
            <a:off x="1627875" y="3066628"/>
            <a:ext cx="3909483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TextBox 68"/>
          <p:cNvSpPr txBox="1"/>
          <p:nvPr/>
        </p:nvSpPr>
        <p:spPr>
          <a:xfrm>
            <a:off x="6644375" y="3070861"/>
            <a:ext cx="32766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TextBox 69"/>
          <p:cNvSpPr txBox="1"/>
          <p:nvPr/>
        </p:nvSpPr>
        <p:spPr>
          <a:xfrm>
            <a:off x="4062889" y="5501218"/>
            <a:ext cx="3649133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3810159" y="3077212"/>
            <a:ext cx="2840567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3×3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71"/>
          <p:cNvSpPr txBox="1"/>
          <p:nvPr/>
        </p:nvSpPr>
        <p:spPr>
          <a:xfrm>
            <a:off x="8843592" y="3058161"/>
            <a:ext cx="2313517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2×4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72"/>
          <p:cNvSpPr txBox="1"/>
          <p:nvPr/>
        </p:nvSpPr>
        <p:spPr>
          <a:xfrm>
            <a:off x="6262106" y="5535085"/>
            <a:ext cx="2696633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4×4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50" name="组合 28681"/>
          <p:cNvGrpSpPr/>
          <p:nvPr/>
        </p:nvGrpSpPr>
        <p:grpSpPr>
          <a:xfrm>
            <a:off x="1781184" y="1913467"/>
            <a:ext cx="3629961" cy="1007533"/>
            <a:chOff x="729" y="1525"/>
            <a:chExt cx="1715" cy="635"/>
          </a:xfrm>
        </p:grpSpPr>
        <p:grpSp>
          <p:nvGrpSpPr>
            <p:cNvPr id="10290" name="组合 21"/>
            <p:cNvGrpSpPr/>
            <p:nvPr/>
          </p:nvGrpSpPr>
          <p:grpSpPr>
            <a:xfrm>
              <a:off x="729" y="1525"/>
              <a:ext cx="761" cy="272"/>
              <a:chOff x="640694" y="2571744"/>
              <a:chExt cx="1879283" cy="785818"/>
            </a:xfrm>
          </p:grpSpPr>
          <p:pic>
            <p:nvPicPr>
              <p:cNvPr id="10299" name="图片 18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640694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00" name="图片 19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66173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01" name="图片 20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855140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91" name="组合 21"/>
            <p:cNvGrpSpPr/>
            <p:nvPr/>
          </p:nvGrpSpPr>
          <p:grpSpPr>
            <a:xfrm>
              <a:off x="1137" y="1888"/>
              <a:ext cx="761" cy="272"/>
              <a:chOff x="640694" y="2571744"/>
              <a:chExt cx="1879283" cy="785818"/>
            </a:xfrm>
          </p:grpSpPr>
          <p:pic>
            <p:nvPicPr>
              <p:cNvPr id="10296" name="图片 18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640694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7" name="图片 19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66173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8" name="图片 20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855140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92" name="组合 21"/>
            <p:cNvGrpSpPr/>
            <p:nvPr/>
          </p:nvGrpSpPr>
          <p:grpSpPr>
            <a:xfrm>
              <a:off x="1683" y="1525"/>
              <a:ext cx="761" cy="272"/>
              <a:chOff x="640694" y="2571744"/>
              <a:chExt cx="1879283" cy="785818"/>
            </a:xfrm>
          </p:grpSpPr>
          <p:pic>
            <p:nvPicPr>
              <p:cNvPr id="10293" name="图片 18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640694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4" name="图片 19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66173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95" name="图片 20" descr="E:\01小学数学资料\人教1下册《我爱作业》\图片\d.jpgd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855140" y="2571744"/>
                <a:ext cx="664837" cy="7858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251" name="组合 28694"/>
          <p:cNvGrpSpPr/>
          <p:nvPr/>
        </p:nvGrpSpPr>
        <p:grpSpPr>
          <a:xfrm>
            <a:off x="6849267" y="1858012"/>
            <a:ext cx="3334601" cy="935567"/>
            <a:chOff x="3294" y="1480"/>
            <a:chExt cx="1575" cy="590"/>
          </a:xfrm>
        </p:grpSpPr>
        <p:grpSp>
          <p:nvGrpSpPr>
            <p:cNvPr id="10278" name="组合 33"/>
            <p:cNvGrpSpPr/>
            <p:nvPr/>
          </p:nvGrpSpPr>
          <p:grpSpPr>
            <a:xfrm>
              <a:off x="3294" y="1480"/>
              <a:ext cx="396" cy="318"/>
              <a:chOff x="523049" y="3857628"/>
              <a:chExt cx="1573215" cy="657412"/>
            </a:xfrm>
          </p:grpSpPr>
          <p:pic>
            <p:nvPicPr>
              <p:cNvPr id="10288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2304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9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79" name="组合 33"/>
            <p:cNvGrpSpPr/>
            <p:nvPr/>
          </p:nvGrpSpPr>
          <p:grpSpPr>
            <a:xfrm>
              <a:off x="3702" y="1751"/>
              <a:ext cx="396" cy="318"/>
              <a:chOff x="523049" y="3857628"/>
              <a:chExt cx="1573215" cy="657412"/>
            </a:xfrm>
          </p:grpSpPr>
          <p:pic>
            <p:nvPicPr>
              <p:cNvPr id="10286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2304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7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80" name="组合 33"/>
            <p:cNvGrpSpPr/>
            <p:nvPr/>
          </p:nvGrpSpPr>
          <p:grpSpPr>
            <a:xfrm>
              <a:off x="4110" y="1480"/>
              <a:ext cx="396" cy="318"/>
              <a:chOff x="523049" y="3857628"/>
              <a:chExt cx="1573215" cy="657412"/>
            </a:xfrm>
          </p:grpSpPr>
          <p:pic>
            <p:nvPicPr>
              <p:cNvPr id="10284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2304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5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281" name="组合 33"/>
            <p:cNvGrpSpPr/>
            <p:nvPr/>
          </p:nvGrpSpPr>
          <p:grpSpPr>
            <a:xfrm>
              <a:off x="4469" y="1752"/>
              <a:ext cx="400" cy="318"/>
              <a:chOff x="508762" y="3857628"/>
              <a:chExt cx="1587502" cy="657412"/>
            </a:xfrm>
          </p:grpSpPr>
          <p:pic>
            <p:nvPicPr>
              <p:cNvPr id="10282" name="图片 30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08762" y="3876393"/>
                <a:ext cx="815972" cy="62586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83" name="图片 31" descr="E:\01小学数学资料\人教1下册《我爱作业》\图片\u=1452932074,3417154211&amp;fm=26&amp;gp=0.jpgu=1452932074,3417154211&amp;fm=26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37429" y="3857628"/>
                <a:ext cx="858835" cy="657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3179391" y="3998807"/>
            <a:ext cx="6527800" cy="1261533"/>
            <a:chOff x="3785" y="4047"/>
            <a:chExt cx="7710" cy="1490"/>
          </a:xfrm>
        </p:grpSpPr>
        <p:grpSp>
          <p:nvGrpSpPr>
            <p:cNvPr id="11" name="组合 10"/>
            <p:cNvGrpSpPr/>
            <p:nvPr/>
          </p:nvGrpSpPr>
          <p:grpSpPr>
            <a:xfrm>
              <a:off x="4182" y="4047"/>
              <a:ext cx="3152" cy="764"/>
              <a:chOff x="4182" y="4047"/>
              <a:chExt cx="3152" cy="764"/>
            </a:xfrm>
          </p:grpSpPr>
          <p:pic>
            <p:nvPicPr>
              <p:cNvPr id="6" name="图片 5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8" name="图片 7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9" name="图片 8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0" name="图片 9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8343" y="4047"/>
              <a:ext cx="3152" cy="764"/>
              <a:chOff x="4182" y="4047"/>
              <a:chExt cx="3152" cy="764"/>
            </a:xfrm>
          </p:grpSpPr>
          <p:pic>
            <p:nvPicPr>
              <p:cNvPr id="13" name="图片 12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4" name="图片 13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5" name="图片 14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6" name="图片 15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3785" y="4773"/>
              <a:ext cx="3152" cy="764"/>
              <a:chOff x="4182" y="4047"/>
              <a:chExt cx="3152" cy="764"/>
            </a:xfrm>
          </p:grpSpPr>
          <p:pic>
            <p:nvPicPr>
              <p:cNvPr id="18" name="图片 17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19" name="图片 18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20" name="图片 19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21" name="图片 20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7946" y="4773"/>
              <a:ext cx="3152" cy="764"/>
              <a:chOff x="4182" y="4047"/>
              <a:chExt cx="3152" cy="764"/>
            </a:xfrm>
          </p:grpSpPr>
          <p:pic>
            <p:nvPicPr>
              <p:cNvPr id="33" name="图片 32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2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34" name="图片 33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35" name="图片 34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" y="4047"/>
                <a:ext cx="765" cy="765"/>
              </a:xfrm>
              <a:prstGeom prst="rect">
                <a:avLst/>
              </a:prstGeom>
            </p:spPr>
          </p:pic>
          <p:pic>
            <p:nvPicPr>
              <p:cNvPr id="36" name="图片 35" descr="gj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0" y="4047"/>
                <a:ext cx="765" cy="765"/>
              </a:xfrm>
              <a:prstGeom prst="rect">
                <a:avLst/>
              </a:prstGeom>
            </p:spPr>
          </p:pic>
        </p:grpSp>
      </p:grp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5000" y="3245690"/>
            <a:ext cx="956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只鸡和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包巧克力，应付多少元？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20328" y="1257518"/>
            <a:ext cx="8270877" cy="1721348"/>
            <a:chOff x="1597866" y="691824"/>
            <a:chExt cx="6203158" cy="1291011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1608952" y="1636586"/>
              <a:ext cx="6192072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每包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 每只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             每个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100000">
                          <a14:foregroundMark x1="40769" y1="19906" x2="64923" y2="31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866" y="949933"/>
              <a:ext cx="962514" cy="6322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817" l="0" r="100000">
                          <a14:foregroundMark x1="13607" y1="41921" x2="17869" y2="53493"/>
                          <a14:foregroundMark x1="19344" y1="4803" x2="27705" y2="16594"/>
                          <a14:foregroundMark x1="13115" y1="53712" x2="36557" y2="73362"/>
                          <a14:foregroundMark x1="53279" y1="75983" x2="75246" y2="67467"/>
                          <a14:foregroundMark x1="72131" y1="79039" x2="47541" y2="79913"/>
                          <a14:foregroundMark x1="51148" y1="80568" x2="26230" y2="75328"/>
                          <a14:foregroundMark x1="28852" y1="76419" x2="11803" y2="68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151" y="773760"/>
              <a:ext cx="1279560" cy="96071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251">
              <a:off x="5117190" y="691824"/>
              <a:ext cx="931442" cy="93144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385" y="859889"/>
              <a:ext cx="925619" cy="788459"/>
            </a:xfrm>
            <a:prstGeom prst="rect">
              <a:avLst/>
            </a:prstGeom>
          </p:spPr>
        </p:pic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25601" y="3867219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3×5+4=19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413840" y="4495509"/>
            <a:ext cx="357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答：应付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4"/>
          <p:cNvSpPr txBox="1"/>
          <p:nvPr/>
        </p:nvSpPr>
        <p:spPr>
          <a:xfrm>
            <a:off x="660400" y="1215594"/>
            <a:ext cx="10705644" cy="1140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小明邀请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个好朋友来家做客。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个好朋友每人吃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块糖，小明自己吃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块，他准备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块糖够吗？</a:t>
            </a:r>
          </a:p>
        </p:txBody>
      </p:sp>
      <p:sp>
        <p:nvSpPr>
          <p:cNvPr id="25" name="文本框 5"/>
          <p:cNvSpPr txBox="1"/>
          <p:nvPr/>
        </p:nvSpPr>
        <p:spPr>
          <a:xfrm>
            <a:off x="3956582" y="2475723"/>
            <a:ext cx="3812540" cy="5307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3×4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+2=14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（块）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3785034" y="3461173"/>
            <a:ext cx="5688400" cy="5307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答：他准备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块糖够了。</a:t>
            </a:r>
          </a:p>
        </p:txBody>
      </p:sp>
      <p:sp>
        <p:nvSpPr>
          <p:cNvPr id="28" name="文本框 5"/>
          <p:cNvSpPr txBox="1"/>
          <p:nvPr/>
        </p:nvSpPr>
        <p:spPr>
          <a:xfrm>
            <a:off x="3956582" y="2930450"/>
            <a:ext cx="1600200" cy="5224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14&lt;15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60400" y="1179539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 rtlCol="0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3"/>
          <p:cNvSpPr txBox="1">
            <a:spLocks noChangeArrowheads="1"/>
          </p:cNvSpPr>
          <p:nvPr/>
        </p:nvSpPr>
        <p:spPr bwMode="auto">
          <a:xfrm>
            <a:off x="635037" y="2016003"/>
            <a:ext cx="10856732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03885" indent="-603885" defTabSz="1219200">
              <a:lnSpc>
                <a:spcPct val="200000"/>
              </a:lnSpc>
              <a:defRPr/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乘加、乘减算式</a:t>
            </a:r>
          </a:p>
          <a:p>
            <a:pPr defTabSz="1219200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）像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这样的有乘、有加的算式，是乘加算式。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这样的有乘、有减的算式，是乘减算式。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85140" indent="-485140" defTabSz="1219200">
              <a:lnSpc>
                <a:spcPct val="200000"/>
              </a:lnSpc>
              <a:defRPr/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计算乘加或乘减算式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85140" indent="-485140" defTabSz="1219200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要先算乘法，后算加法或减法。</a:t>
            </a:r>
          </a:p>
        </p:txBody>
      </p:sp>
      <p:sp>
        <p:nvSpPr>
          <p:cNvPr id="2" name="矩形 1"/>
          <p:cNvSpPr/>
          <p:nvPr/>
        </p:nvSpPr>
        <p:spPr>
          <a:xfrm>
            <a:off x="635037" y="1656778"/>
            <a:ext cx="1763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乘加、乘减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57693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25" y="3374799"/>
            <a:ext cx="1989509" cy="2836529"/>
          </a:xfrm>
          <a:prstGeom prst="rect">
            <a:avLst/>
          </a:prstGeom>
        </p:spPr>
      </p:pic>
      <p:pic>
        <p:nvPicPr>
          <p:cNvPr id="11269" name="图片 5133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2" y="1143005"/>
            <a:ext cx="5238262" cy="2725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12"/>
          <p:cNvSpPr txBox="1"/>
          <p:nvPr/>
        </p:nvSpPr>
        <p:spPr>
          <a:xfrm>
            <a:off x="2613609" y="4181424"/>
            <a:ext cx="5535604" cy="611640"/>
          </a:xfrm>
          <a:prstGeom prst="wedgeRoundRectCallout">
            <a:avLst>
              <a:gd name="adj1" fmla="val -56860"/>
              <a:gd name="adj2" fmla="val -8651"/>
              <a:gd name="adj3" fmla="val 16667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从图中你知道了什么信息？</a:t>
            </a:r>
          </a:p>
        </p:txBody>
      </p:sp>
      <p:grpSp>
        <p:nvGrpSpPr>
          <p:cNvPr id="3" name="组合 9"/>
          <p:cNvGrpSpPr/>
          <p:nvPr/>
        </p:nvGrpSpPr>
        <p:grpSpPr>
          <a:xfrm>
            <a:off x="7487628" y="1568088"/>
            <a:ext cx="3598333" cy="3616414"/>
            <a:chOff x="3732" y="606"/>
            <a:chExt cx="1700" cy="2276"/>
          </a:xfrm>
          <a:noFill/>
        </p:grpSpPr>
        <p:pic>
          <p:nvPicPr>
            <p:cNvPr id="11273" name="图片 51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" y="1675"/>
              <a:ext cx="599" cy="1207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11274" name="圆角矩形标注 5137"/>
            <p:cNvSpPr/>
            <p:nvPr/>
          </p:nvSpPr>
          <p:spPr>
            <a:xfrm>
              <a:off x="3732" y="606"/>
              <a:ext cx="1311" cy="579"/>
            </a:xfrm>
            <a:prstGeom prst="wedgeRoundRectCallout">
              <a:avLst>
                <a:gd name="adj1" fmla="val 33715"/>
                <a:gd name="adj2" fmla="val 69313"/>
                <a:gd name="adj3" fmla="val 16667"/>
              </a:avLst>
            </a:prstGeom>
            <a:grpFill/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旋转木马里共有多少人？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99" y="3892368"/>
            <a:ext cx="1233307" cy="1865505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660400" y="1170870"/>
            <a:ext cx="409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一共坐了多少人？</a:t>
            </a:r>
          </a:p>
        </p:txBody>
      </p:sp>
      <p:pic>
        <p:nvPicPr>
          <p:cNvPr id="9" name="Picture 2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66" y="1802194"/>
            <a:ext cx="3973945" cy="27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2"/>
          <p:cNvSpPr/>
          <p:nvPr/>
        </p:nvSpPr>
        <p:spPr>
          <a:xfrm>
            <a:off x="6759157" y="3740028"/>
            <a:ext cx="3531291" cy="989788"/>
          </a:xfrm>
          <a:prstGeom prst="wedgeRoundRectCallout">
            <a:avLst>
              <a:gd name="adj1" fmla="val -60968"/>
              <a:gd name="adj2" fmla="val -289"/>
              <a:gd name="adj3" fmla="val 16667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所求的问题是：一共坐了多少人？</a:t>
            </a:r>
          </a:p>
        </p:txBody>
      </p:sp>
      <p:sp>
        <p:nvSpPr>
          <p:cNvPr id="15" name="圆角矩形标注 2"/>
          <p:cNvSpPr/>
          <p:nvPr/>
        </p:nvSpPr>
        <p:spPr>
          <a:xfrm>
            <a:off x="6023599" y="1617408"/>
            <a:ext cx="3760627" cy="1529400"/>
          </a:xfrm>
          <a:prstGeom prst="wedgeRoundRectCallout">
            <a:avLst>
              <a:gd name="adj1" fmla="val 61141"/>
              <a:gd name="adj2" fmla="val -13639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组旋转木马，其中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人，第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组旋转木马上只有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48" y="2422026"/>
            <a:ext cx="866140" cy="1135921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918210" y="2249895"/>
            <a:ext cx="1787313" cy="149013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9" name="椭圆 18"/>
          <p:cNvSpPr/>
          <p:nvPr/>
        </p:nvSpPr>
        <p:spPr>
          <a:xfrm>
            <a:off x="3586595" y="2401248"/>
            <a:ext cx="1787313" cy="149112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22" name="椭圆 21"/>
          <p:cNvSpPr/>
          <p:nvPr/>
        </p:nvSpPr>
        <p:spPr>
          <a:xfrm>
            <a:off x="1927204" y="2989987"/>
            <a:ext cx="2236893" cy="174582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23" name="椭圆 22"/>
          <p:cNvSpPr/>
          <p:nvPr/>
        </p:nvSpPr>
        <p:spPr>
          <a:xfrm>
            <a:off x="2530030" y="1723210"/>
            <a:ext cx="1634067" cy="119718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2"/>
          <p:cNvSpPr/>
          <p:nvPr/>
        </p:nvSpPr>
        <p:spPr>
          <a:xfrm>
            <a:off x="5081293" y="1770944"/>
            <a:ext cx="4475595" cy="1030775"/>
          </a:xfrm>
          <a:prstGeom prst="wedgeRoundRectCallout">
            <a:avLst>
              <a:gd name="adj1" fmla="val 60583"/>
              <a:gd name="adj2" fmla="val -9780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求一共坐了多少人，就是求这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组旋转木马上的总人数。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372" y="2475583"/>
            <a:ext cx="1518240" cy="1991134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660400" y="1183928"/>
            <a:ext cx="409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一共坐了多少人？</a:t>
            </a:r>
          </a:p>
        </p:txBody>
      </p:sp>
      <p:pic>
        <p:nvPicPr>
          <p:cNvPr id="9" name="Picture 2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5" y="1770944"/>
            <a:ext cx="3885035" cy="269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931840" y="3671076"/>
            <a:ext cx="3658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如何计算呢？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2465" y="3696601"/>
            <a:ext cx="1750744" cy="2496112"/>
          </a:xfrm>
          <a:prstGeom prst="rect">
            <a:avLst/>
          </a:prstGeom>
        </p:spPr>
      </p:pic>
      <p:sp>
        <p:nvSpPr>
          <p:cNvPr id="2" name="对话气泡: 矩形 1"/>
          <p:cNvSpPr/>
          <p:nvPr/>
        </p:nvSpPr>
        <p:spPr>
          <a:xfrm>
            <a:off x="2723943" y="1382964"/>
            <a:ext cx="6603193" cy="720109"/>
          </a:xfrm>
          <a:prstGeom prst="wedgeRoundRectCallout">
            <a:avLst>
              <a:gd name="adj1" fmla="val -56640"/>
              <a:gd name="adj2" fmla="val -93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组旋转木马上的人数合在一起，用加法计算。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177813" y="3692886"/>
            <a:ext cx="2484120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3+3+3+2=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437812" y="2382386"/>
            <a:ext cx="786283" cy="781911"/>
            <a:chOff x="2484769" y="3517328"/>
            <a:chExt cx="942000" cy="936762"/>
          </a:xfrm>
          <a:solidFill>
            <a:schemeClr val="accent1"/>
          </a:solidFill>
        </p:grpSpPr>
        <p:sp>
          <p:nvSpPr>
            <p:cNvPr id="53" name="椭圆 52"/>
            <p:cNvSpPr/>
            <p:nvPr/>
          </p:nvSpPr>
          <p:spPr>
            <a:xfrm>
              <a:off x="2965013" y="39923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707399" y="3517328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484769" y="39923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14381" y="2382386"/>
            <a:ext cx="778567" cy="783668"/>
            <a:chOff x="2974257" y="3517328"/>
            <a:chExt cx="932756" cy="938868"/>
          </a:xfrm>
          <a:solidFill>
            <a:schemeClr val="accent1"/>
          </a:solidFill>
        </p:grpSpPr>
        <p:sp>
          <p:nvSpPr>
            <p:cNvPr id="50" name="椭圆 49"/>
            <p:cNvSpPr/>
            <p:nvPr/>
          </p:nvSpPr>
          <p:spPr>
            <a:xfrm>
              <a:off x="2974257" y="3994440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186462" y="3517328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75517" y="2392191"/>
            <a:ext cx="801715" cy="772439"/>
            <a:chOff x="3445257" y="3529076"/>
            <a:chExt cx="960489" cy="925414"/>
          </a:xfrm>
          <a:solidFill>
            <a:schemeClr val="accent1"/>
          </a:solidFill>
        </p:grpSpPr>
        <p:sp>
          <p:nvSpPr>
            <p:cNvPr id="47" name="椭圆 46"/>
            <p:cNvSpPr/>
            <p:nvPr/>
          </p:nvSpPr>
          <p:spPr>
            <a:xfrm>
              <a:off x="3705078" y="3529076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43990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76399" y="2765046"/>
            <a:ext cx="801715" cy="385425"/>
            <a:chOff x="3445257" y="3992734"/>
            <a:chExt cx="960489" cy="461756"/>
          </a:xfrm>
          <a:solidFill>
            <a:schemeClr val="accent1"/>
          </a:solidFill>
        </p:grpSpPr>
        <p:sp>
          <p:nvSpPr>
            <p:cNvPr id="57" name="椭圆 56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43990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593178" y="3245983"/>
            <a:ext cx="5340503" cy="954739"/>
            <a:chOff x="4418244" y="4676682"/>
            <a:chExt cx="5378704" cy="716054"/>
          </a:xfrm>
        </p:grpSpPr>
        <p:sp>
          <p:nvSpPr>
            <p:cNvPr id="60" name="右大括号 59"/>
            <p:cNvSpPr/>
            <p:nvPr/>
          </p:nvSpPr>
          <p:spPr>
            <a:xfrm rot="5400000">
              <a:off x="6963061" y="2131865"/>
              <a:ext cx="289069" cy="5378704"/>
            </a:xfrm>
            <a:prstGeom prst="rightBrace">
              <a:avLst>
                <a:gd name="adj1" fmla="val 6904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793919" y="5046487"/>
              <a:ext cx="82208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？人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对话气泡: 矩形 1"/>
          <p:cNvSpPr/>
          <p:nvPr/>
        </p:nvSpPr>
        <p:spPr>
          <a:xfrm>
            <a:off x="4261122" y="4300848"/>
            <a:ext cx="3833382" cy="853792"/>
          </a:xfrm>
          <a:prstGeom prst="wedgeRoundRectCallout">
            <a:avLst>
              <a:gd name="adj1" fmla="val -60911"/>
              <a:gd name="adj2" fmla="val -12574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该怎样列算式？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186" y="1711369"/>
            <a:ext cx="1054387" cy="1594871"/>
          </a:xfrm>
          <a:prstGeom prst="rect">
            <a:avLst/>
          </a:prstGeom>
        </p:spPr>
      </p:pic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391" y="3778496"/>
            <a:ext cx="1750099" cy="2495192"/>
          </a:xfrm>
          <a:prstGeom prst="rect">
            <a:avLst/>
          </a:prstGeom>
        </p:spPr>
      </p:pic>
      <p:sp>
        <p:nvSpPr>
          <p:cNvPr id="35" name="对话气泡: 矩形 34"/>
          <p:cNvSpPr/>
          <p:nvPr/>
        </p:nvSpPr>
        <p:spPr>
          <a:xfrm>
            <a:off x="2900212" y="1297332"/>
            <a:ext cx="6318888" cy="1068618"/>
          </a:xfrm>
          <a:prstGeom prst="wedgeRoundRectCallout">
            <a:avLst>
              <a:gd name="adj1" fmla="val 63138"/>
              <a:gd name="adj2" fmla="val -158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先用乘法求出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组相同人数旋转木马上的总人数，再加上另外一组旋转木马上的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5992913" y="4082307"/>
            <a:ext cx="2291080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53493" y="2821891"/>
            <a:ext cx="3939420" cy="783668"/>
            <a:chOff x="3522473" y="3120164"/>
            <a:chExt cx="4719595" cy="938868"/>
          </a:xfrm>
          <a:solidFill>
            <a:schemeClr val="accent1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3522473" y="3120164"/>
              <a:ext cx="942000" cy="936762"/>
              <a:chOff x="2484769" y="3517328"/>
              <a:chExt cx="942000" cy="936762"/>
            </a:xfrm>
            <a:grpFill/>
          </p:grpSpPr>
          <p:sp>
            <p:nvSpPr>
              <p:cNvPr id="30" name="椭圆 29"/>
              <p:cNvSpPr/>
              <p:nvPr/>
            </p:nvSpPr>
            <p:spPr>
              <a:xfrm>
                <a:off x="2965013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707399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484769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411270" y="3120164"/>
              <a:ext cx="932756" cy="938868"/>
              <a:chOff x="2974257" y="3517328"/>
              <a:chExt cx="932756" cy="938868"/>
            </a:xfrm>
            <a:grpFill/>
          </p:grpSpPr>
          <p:sp>
            <p:nvSpPr>
              <p:cNvPr id="27" name="椭圆 26"/>
              <p:cNvSpPr/>
              <p:nvPr/>
            </p:nvSpPr>
            <p:spPr>
              <a:xfrm>
                <a:off x="2974257" y="3994440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186462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281579" y="3131912"/>
              <a:ext cx="960489" cy="925414"/>
              <a:chOff x="3445257" y="3529076"/>
              <a:chExt cx="960489" cy="925414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3705078" y="3529076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43990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792079" y="3204551"/>
            <a:ext cx="801715" cy="385425"/>
            <a:chOff x="3445257" y="3992734"/>
            <a:chExt cx="960489" cy="461756"/>
          </a:xfrm>
          <a:solidFill>
            <a:schemeClr val="accent1"/>
          </a:solidFill>
        </p:grpSpPr>
        <p:sp>
          <p:nvSpPr>
            <p:cNvPr id="18" name="椭圆 17"/>
            <p:cNvSpPr/>
            <p:nvPr/>
          </p:nvSpPr>
          <p:spPr>
            <a:xfrm>
              <a:off x="3445257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43990" y="3992734"/>
              <a:ext cx="461756" cy="46175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208858" y="3685484"/>
            <a:ext cx="5340503" cy="1002240"/>
            <a:chOff x="4418244" y="4676682"/>
            <a:chExt cx="5378704" cy="751680"/>
          </a:xfrm>
        </p:grpSpPr>
        <p:sp>
          <p:nvSpPr>
            <p:cNvPr id="44" name="右大括号 43"/>
            <p:cNvSpPr/>
            <p:nvPr/>
          </p:nvSpPr>
          <p:spPr>
            <a:xfrm rot="5400000">
              <a:off x="6963061" y="2131865"/>
              <a:ext cx="289069" cy="5378704"/>
            </a:xfrm>
            <a:prstGeom prst="rightBrace">
              <a:avLst>
                <a:gd name="adj1" fmla="val 6904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696550" y="5082113"/>
              <a:ext cx="82208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？人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对话气泡: 矩形 1"/>
          <p:cNvSpPr/>
          <p:nvPr/>
        </p:nvSpPr>
        <p:spPr>
          <a:xfrm>
            <a:off x="3630061" y="4901909"/>
            <a:ext cx="3919299" cy="756201"/>
          </a:xfrm>
          <a:prstGeom prst="wedgeRoundRectCallout">
            <a:avLst>
              <a:gd name="adj1" fmla="val -60911"/>
              <a:gd name="adj2" fmla="val -16530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该怎样列算式？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71" y="1831641"/>
            <a:ext cx="1141739" cy="1497362"/>
          </a:xfrm>
          <a:prstGeom prst="rect">
            <a:avLst/>
          </a:prstGeom>
        </p:spPr>
      </p:pic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椭圆 71"/>
          <p:cNvSpPr/>
          <p:nvPr/>
        </p:nvSpPr>
        <p:spPr>
          <a:xfrm>
            <a:off x="7364683" y="3068902"/>
            <a:ext cx="385233" cy="38523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780397" y="3068902"/>
            <a:ext cx="385233" cy="38523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587780" y="2635782"/>
            <a:ext cx="385233" cy="385233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148" y="3833069"/>
            <a:ext cx="1793366" cy="2556880"/>
          </a:xfrm>
          <a:prstGeom prst="rect">
            <a:avLst/>
          </a:prstGeom>
        </p:spPr>
      </p:pic>
      <p:sp>
        <p:nvSpPr>
          <p:cNvPr id="35" name="对话气泡: 矩形 34"/>
          <p:cNvSpPr/>
          <p:nvPr/>
        </p:nvSpPr>
        <p:spPr>
          <a:xfrm>
            <a:off x="3138736" y="1313086"/>
            <a:ext cx="7729220" cy="1009258"/>
          </a:xfrm>
          <a:prstGeom prst="wedgeRoundRectCallout">
            <a:avLst>
              <a:gd name="adj1" fmla="val -54432"/>
              <a:gd name="adj2" fmla="val -2966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假设旋转木马上坐满了人，一共有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人，实际其中一组旋转木马还差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人，应减去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6738764" y="4050639"/>
            <a:ext cx="2311400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</a:t>
            </a:r>
          </a:p>
        </p:txBody>
      </p:sp>
      <p:sp>
        <p:nvSpPr>
          <p:cNvPr id="60" name="椭圆 59"/>
          <p:cNvSpPr/>
          <p:nvPr/>
        </p:nvSpPr>
        <p:spPr>
          <a:xfrm>
            <a:off x="7589049" y="2627788"/>
            <a:ext cx="386080" cy="386080"/>
          </a:xfrm>
          <a:prstGeom prst="ellipse">
            <a:avLst/>
          </a:prstGeom>
          <a:solidFill>
            <a:schemeClr val="accent6">
              <a:lumMod val="75000"/>
              <a:alpha val="33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625784" y="2686311"/>
            <a:ext cx="3939420" cy="783668"/>
            <a:chOff x="3522473" y="3120164"/>
            <a:chExt cx="4719595" cy="938868"/>
          </a:xfrm>
          <a:solidFill>
            <a:schemeClr val="accent1"/>
          </a:solidFill>
        </p:grpSpPr>
        <p:grpSp>
          <p:nvGrpSpPr>
            <p:cNvPr id="44" name="组合 43"/>
            <p:cNvGrpSpPr/>
            <p:nvPr/>
          </p:nvGrpSpPr>
          <p:grpSpPr>
            <a:xfrm>
              <a:off x="3522473" y="3120164"/>
              <a:ext cx="942000" cy="936762"/>
              <a:chOff x="2484769" y="3517328"/>
              <a:chExt cx="942000" cy="936762"/>
            </a:xfrm>
            <a:grpFill/>
          </p:grpSpPr>
          <p:sp>
            <p:nvSpPr>
              <p:cNvPr id="68" name="椭圆 67"/>
              <p:cNvSpPr/>
              <p:nvPr/>
            </p:nvSpPr>
            <p:spPr>
              <a:xfrm>
                <a:off x="2965013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2707399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484769" y="39923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411270" y="3120164"/>
              <a:ext cx="932756" cy="938868"/>
              <a:chOff x="2974257" y="3517328"/>
              <a:chExt cx="932756" cy="938868"/>
            </a:xfrm>
            <a:grpFill/>
          </p:grpSpPr>
          <p:sp>
            <p:nvSpPr>
              <p:cNvPr id="65" name="椭圆 64"/>
              <p:cNvSpPr/>
              <p:nvPr/>
            </p:nvSpPr>
            <p:spPr>
              <a:xfrm>
                <a:off x="2974257" y="3994440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186462" y="3517328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7281579" y="3131912"/>
              <a:ext cx="960489" cy="925414"/>
              <a:chOff x="3445257" y="3529076"/>
              <a:chExt cx="960489" cy="925414"/>
            </a:xfrm>
            <a:grpFill/>
          </p:grpSpPr>
          <p:sp>
            <p:nvSpPr>
              <p:cNvPr id="62" name="椭圆 61"/>
              <p:cNvSpPr/>
              <p:nvPr/>
            </p:nvSpPr>
            <p:spPr>
              <a:xfrm>
                <a:off x="3705078" y="3529076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445257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43990" y="3992734"/>
                <a:ext cx="461756" cy="46175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781150" y="3549910"/>
            <a:ext cx="5340503" cy="942866"/>
            <a:chOff x="4418244" y="4676682"/>
            <a:chExt cx="5378704" cy="707149"/>
          </a:xfrm>
        </p:grpSpPr>
        <p:sp>
          <p:nvSpPr>
            <p:cNvPr id="75" name="右大括号 74"/>
            <p:cNvSpPr/>
            <p:nvPr/>
          </p:nvSpPr>
          <p:spPr>
            <a:xfrm rot="5400000">
              <a:off x="6963061" y="2131865"/>
              <a:ext cx="289069" cy="5378704"/>
            </a:xfrm>
            <a:prstGeom prst="rightBrace">
              <a:avLst>
                <a:gd name="adj1" fmla="val 6904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696550" y="5037582"/>
              <a:ext cx="82208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？人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对话气泡: 矩形 1"/>
          <p:cNvSpPr/>
          <p:nvPr/>
        </p:nvSpPr>
        <p:spPr>
          <a:xfrm>
            <a:off x="4289795" y="4658384"/>
            <a:ext cx="3831858" cy="696003"/>
          </a:xfrm>
          <a:prstGeom prst="wedgeRoundRectCallout">
            <a:avLst>
              <a:gd name="adj1" fmla="val -57892"/>
              <a:gd name="adj2" fmla="val -5796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该怎样列算式？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1444" y="1450356"/>
            <a:ext cx="1054387" cy="1594871"/>
          </a:xfrm>
          <a:prstGeom prst="rect">
            <a:avLst/>
          </a:prstGeom>
        </p:spPr>
      </p:pic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5" grpId="0" animBg="1"/>
      <p:bldP spid="5" grpId="1" animBg="1"/>
      <p:bldP spid="35" grpId="0" animBg="1"/>
      <p:bldP spid="2" grpId="0"/>
      <p:bldP spid="60" grpId="0" bldLvl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3035" y="4558549"/>
            <a:ext cx="1295764" cy="18474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95894" y="3944361"/>
            <a:ext cx="1358705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3×4-1=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5845" y="1753863"/>
            <a:ext cx="143564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3×3+2=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53143" y="3410362"/>
            <a:ext cx="5727665" cy="1632373"/>
            <a:chOff x="2302066" y="2134040"/>
            <a:chExt cx="4520565" cy="971664"/>
          </a:xfrm>
          <a:noFill/>
        </p:grpSpPr>
        <p:sp>
          <p:nvSpPr>
            <p:cNvPr id="12" name="圆角矩形 11"/>
            <p:cNvSpPr/>
            <p:nvPr/>
          </p:nvSpPr>
          <p:spPr>
            <a:xfrm>
              <a:off x="2770696" y="2134040"/>
              <a:ext cx="4051935" cy="971664"/>
            </a:xfrm>
            <a:prstGeom prst="round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defRPr/>
              </a:pP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求比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少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需要先知道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是多少，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所以计算时应先算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，再算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箭头: 右 1"/>
            <p:cNvSpPr/>
            <p:nvPr/>
          </p:nvSpPr>
          <p:spPr>
            <a:xfrm>
              <a:off x="2302066" y="2439449"/>
              <a:ext cx="398780" cy="288274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68138" y="1371979"/>
            <a:ext cx="5812670" cy="1414048"/>
            <a:chOff x="2302066" y="710081"/>
            <a:chExt cx="4309874" cy="971510"/>
          </a:xfrm>
          <a:noFill/>
        </p:grpSpPr>
        <p:sp>
          <p:nvSpPr>
            <p:cNvPr id="11" name="圆角矩形 10"/>
            <p:cNvSpPr/>
            <p:nvPr/>
          </p:nvSpPr>
          <p:spPr>
            <a:xfrm>
              <a:off x="2774506" y="710081"/>
              <a:ext cx="3837434" cy="971510"/>
            </a:xfrm>
            <a:prstGeom prst="round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defRPr/>
              </a:pP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求比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多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需要先知道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是多少，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所以计算时应先算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，再算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箭头: 右 13"/>
            <p:cNvSpPr/>
            <p:nvPr/>
          </p:nvSpPr>
          <p:spPr>
            <a:xfrm>
              <a:off x="2302066" y="997656"/>
              <a:ext cx="403860" cy="288079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圆角矩形标注 2"/>
          <p:cNvSpPr/>
          <p:nvPr/>
        </p:nvSpPr>
        <p:spPr>
          <a:xfrm>
            <a:off x="3047463" y="5365941"/>
            <a:ext cx="5034389" cy="846667"/>
          </a:xfrm>
          <a:prstGeom prst="wedgeRoundRectCallout">
            <a:avLst>
              <a:gd name="adj1" fmla="val -57972"/>
              <a:gd name="adj2" fmla="val -20023"/>
              <a:gd name="adj3" fmla="val 16667"/>
            </a:avLst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如何计算这样的算式呢？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597744" y="2628231"/>
            <a:ext cx="2794112" cy="1152128"/>
            <a:chOff x="6578435" y="1382982"/>
            <a:chExt cx="2257634" cy="864096"/>
          </a:xfrm>
        </p:grpSpPr>
        <p:sp>
          <p:nvSpPr>
            <p:cNvPr id="19" name="圆角矩形 18"/>
            <p:cNvSpPr/>
            <p:nvPr/>
          </p:nvSpPr>
          <p:spPr>
            <a:xfrm>
              <a:off x="6963861" y="1382982"/>
              <a:ext cx="1872208" cy="864096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defRPr/>
              </a:pP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后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算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400" u="sng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箭头: 右 19"/>
            <p:cNvSpPr/>
            <p:nvPr/>
          </p:nvSpPr>
          <p:spPr>
            <a:xfrm>
              <a:off x="6578435" y="1648412"/>
              <a:ext cx="342265" cy="288290"/>
            </a:xfrm>
            <a:prstGeom prst="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noFill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080587" y="1859890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8849" y="2161851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5603" y="3975139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8849" y="4327717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减法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98272" y="2786027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82480" y="3159763"/>
            <a:ext cx="113204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减法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5" grpId="0"/>
      <p:bldP spid="6" grpId="0"/>
      <p:bldP spid="7" grpId="0"/>
      <p:bldP spid="8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宽屏</PresentationFormat>
  <Paragraphs>213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2020-06-22T09:57:00Z</dcterms:created>
  <dcterms:modified xsi:type="dcterms:W3CDTF">2023-01-16T20:44:58Z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CCC823F9864142F0B17E5580EA11B89F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