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sldIdLst>
    <p:sldId id="256" r:id="rId2"/>
    <p:sldId id="705" r:id="rId3"/>
    <p:sldId id="706" r:id="rId4"/>
    <p:sldId id="707" r:id="rId5"/>
    <p:sldId id="708" r:id="rId6"/>
    <p:sldId id="709" r:id="rId7"/>
    <p:sldId id="710" r:id="rId8"/>
    <p:sldId id="711" r:id="rId9"/>
    <p:sldId id="712" r:id="rId10"/>
    <p:sldId id="713" r:id="rId11"/>
    <p:sldId id="714" r:id="rId12"/>
    <p:sldId id="715" r:id="rId13"/>
    <p:sldId id="716" r:id="rId14"/>
    <p:sldId id="717" r:id="rId15"/>
    <p:sldId id="718" r:id="rId16"/>
    <p:sldId id="719" r:id="rId17"/>
    <p:sldId id="720" r:id="rId18"/>
    <p:sldId id="258" r:id="rId19"/>
  </p:sldIdLst>
  <p:sldSz cx="12192000" cy="6858000"/>
  <p:notesSz cx="6858000" cy="9144000"/>
  <p:embeddedFontLst>
    <p:embeddedFont>
      <p:font typeface="思源黑体 CN Bold" panose="02010600030101010101" charset="-122"/>
      <p:regular r:id="rId21"/>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B4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94660"/>
  </p:normalViewPr>
  <p:slideViewPr>
    <p:cSldViewPr snapToGrid="0">
      <p:cViewPr varScale="1">
        <p:scale>
          <a:sx n="97" d="100"/>
          <a:sy n="97" d="100"/>
        </p:scale>
        <p:origin x="97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Bold" panose="02010600030101010101" pitchFamily="34" charset="-122"/>
                <a:ea typeface="思源黑体 CN Bold" panose="02010600030101010101"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Bold" panose="02010600030101010101" pitchFamily="34" charset="-122"/>
                <a:ea typeface="思源黑体 CN Bold" panose="02010600030101010101" pitchFamily="34" charset="-122"/>
              </a:defRPr>
            </a:lvl1pPr>
          </a:lstStyle>
          <a:p>
            <a:fld id="{384D4971-EEA0-43C2-9182-D43410F72C2D}"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Bold" panose="02010600030101010101" pitchFamily="34" charset="-122"/>
                <a:ea typeface="思源黑体 CN Bold" panose="02010600030101010101"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Bold" panose="02010600030101010101" pitchFamily="34" charset="-122"/>
                <a:ea typeface="思源黑体 CN Bold" panose="02010600030101010101" pitchFamily="34" charset="-122"/>
              </a:defRPr>
            </a:lvl1pPr>
          </a:lstStyle>
          <a:p>
            <a:fld id="{25B71A38-9659-451C-8E9C-CF9B88C5C04E}"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Bold" panose="02010600030101010101" pitchFamily="34" charset="-122"/>
        <a:ea typeface="思源黑体 CN Bold" panose="02010600030101010101" pitchFamily="34" charset="-122"/>
        <a:cs typeface="+mn-cs"/>
      </a:defRPr>
    </a:lvl1pPr>
    <a:lvl2pPr marL="457200" algn="l" defTabSz="914400" rtl="0" eaLnBrk="1" latinLnBrk="0" hangingPunct="1">
      <a:defRPr sz="1200" kern="1200">
        <a:solidFill>
          <a:schemeClr val="tx1"/>
        </a:solidFill>
        <a:latin typeface="思源黑体 CN Bold" panose="02010600030101010101" pitchFamily="34" charset="-122"/>
        <a:ea typeface="思源黑体 CN Bold" panose="02010600030101010101" pitchFamily="34" charset="-122"/>
        <a:cs typeface="+mn-cs"/>
      </a:defRPr>
    </a:lvl2pPr>
    <a:lvl3pPr marL="914400" algn="l" defTabSz="914400" rtl="0" eaLnBrk="1" latinLnBrk="0" hangingPunct="1">
      <a:defRPr sz="1200" kern="1200">
        <a:solidFill>
          <a:schemeClr val="tx1"/>
        </a:solidFill>
        <a:latin typeface="思源黑体 CN Bold" panose="02010600030101010101" pitchFamily="34" charset="-122"/>
        <a:ea typeface="思源黑体 CN Bold" panose="02010600030101010101" pitchFamily="34" charset="-122"/>
        <a:cs typeface="+mn-cs"/>
      </a:defRPr>
    </a:lvl3pPr>
    <a:lvl4pPr marL="1371600" algn="l" defTabSz="914400" rtl="0" eaLnBrk="1" latinLnBrk="0" hangingPunct="1">
      <a:defRPr sz="1200" kern="1200">
        <a:solidFill>
          <a:schemeClr val="tx1"/>
        </a:solidFill>
        <a:latin typeface="思源黑体 CN Bold" panose="02010600030101010101" pitchFamily="34" charset="-122"/>
        <a:ea typeface="思源黑体 CN Bold" panose="02010600030101010101" pitchFamily="34" charset="-122"/>
        <a:cs typeface="+mn-cs"/>
      </a:defRPr>
    </a:lvl4pPr>
    <a:lvl5pPr marL="1828800" algn="l" defTabSz="914400" rtl="0" eaLnBrk="1" latinLnBrk="0" hangingPunct="1">
      <a:defRPr sz="1200" kern="1200">
        <a:solidFill>
          <a:schemeClr val="tx1"/>
        </a:solidFill>
        <a:latin typeface="思源黑体 CN Bold" panose="02010600030101010101" pitchFamily="34" charset="-122"/>
        <a:ea typeface="思源黑体 CN Bold" panose="02010600030101010101"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a:t>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10</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11</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17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5B71A38-9659-451C-8E9C-CF9B88C5C04E}" type="slidenum">
              <a:rPr lang="zh-CN" altLang="en-US" smtClean="0"/>
              <a:t>18</a:t>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6</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7</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8</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FC6B7E2-0617-4AC1-993F-2E58B2FF18A7}" type="slidenum">
              <a:rPr kumimoji="0" lang="zh-CN" altLang="en-US" sz="1200" b="0" i="0" u="none" strike="noStrike" kern="1200" cap="none" spc="0" normalizeH="0" baseline="0" noProof="0" smtClean="0">
                <a:ln>
                  <a:noFill/>
                </a:ln>
                <a:solidFill>
                  <a:prstClr val="black"/>
                </a:solidFill>
                <a:effectLst/>
                <a:uLnTx/>
                <a:uFillTx/>
                <a:cs typeface="+mn-cs"/>
              </a:rPr>
              <a:t>9</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9" name="矩形 8"/>
          <p:cNvSpPr/>
          <p:nvPr userDrawn="1"/>
        </p:nvSpPr>
        <p:spPr>
          <a:xfrm flipH="1">
            <a:off x="-1" y="0"/>
            <a:ext cx="4614153" cy="99391"/>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10600030101010101" pitchFamily="34" charset="-122"/>
              <a:sym typeface="+mn-lt"/>
            </a:endParaRPr>
          </a:p>
        </p:txBody>
      </p:sp>
      <p:sp>
        <p:nvSpPr>
          <p:cNvPr id="10" name="矩形 9"/>
          <p:cNvSpPr/>
          <p:nvPr userDrawn="1"/>
        </p:nvSpPr>
        <p:spPr>
          <a:xfrm flipH="1">
            <a:off x="10038521" y="6624536"/>
            <a:ext cx="2153479"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Bold" panose="02010600030101010101" pitchFamily="34" charset="-122"/>
              <a:sym typeface="+mn-lt"/>
            </a:endParaRPr>
          </a:p>
        </p:txBody>
      </p:sp>
      <p:sp>
        <p:nvSpPr>
          <p:cNvPr id="12" name="文本占位符 11"/>
          <p:cNvSpPr>
            <a:spLocks noGrp="1"/>
          </p:cNvSpPr>
          <p:nvPr>
            <p:ph type="body" sz="quarter" idx="10" hasCustomPrompt="1"/>
          </p:nvPr>
        </p:nvSpPr>
        <p:spPr>
          <a:xfrm>
            <a:off x="339152" y="264622"/>
            <a:ext cx="2762250" cy="498475"/>
          </a:xfrm>
          <a:prstGeom prst="rect">
            <a:avLst/>
          </a:prstGeom>
        </p:spPr>
        <p:txBody>
          <a:bodyPr/>
          <a:lstStyle>
            <a:lvl1pPr marL="0" indent="0">
              <a:buNone/>
              <a:defRPr sz="2400">
                <a:solidFill>
                  <a:srgbClr val="2AB48A"/>
                </a:solidFill>
                <a:latin typeface="思源黑体 CN Bold" panose="02010600030101010101" pitchFamily="34" charset="-122"/>
                <a:ea typeface="思源黑体 CN Bold" panose="02010600030101010101" pitchFamily="34" charset="-122"/>
              </a:defRPr>
            </a:lvl1pPr>
          </a:lstStyle>
          <a:p>
            <a:pPr lvl="0"/>
            <a:r>
              <a:rPr lang="en-US" altLang="zh-CN" dirty="0"/>
              <a:t>01   </a:t>
            </a:r>
            <a:r>
              <a:rPr lang="zh-CN" altLang="en-US" dirty="0"/>
              <a:t>输入标题</a:t>
            </a:r>
          </a:p>
        </p:txBody>
      </p:sp>
      <p:sp>
        <p:nvSpPr>
          <p:cNvPr id="13" name="矩形: 圆角 12"/>
          <p:cNvSpPr/>
          <p:nvPr userDrawn="1"/>
        </p:nvSpPr>
        <p:spPr>
          <a:xfrm>
            <a:off x="647700" y="1270000"/>
            <a:ext cx="10896600" cy="4940300"/>
          </a:xfrm>
          <a:prstGeom prst="roundRect">
            <a:avLst>
              <a:gd name="adj" fmla="val 6851"/>
            </a:avLst>
          </a:prstGeom>
          <a:noFill/>
          <a:ln>
            <a:solidFill>
              <a:srgbClr val="2AB4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10600030101010101" pitchFamily="34" charset="-122"/>
              <a:ea typeface="思源黑体 CN Bold" panose="02010600030101010101" pitchFamily="34" charset="-122"/>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0" y="2049510"/>
            <a:ext cx="12192000" cy="2758980"/>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任意多边形: 形状 5"/>
          <p:cNvSpPr/>
          <p:nvPr/>
        </p:nvSpPr>
        <p:spPr>
          <a:xfrm flipV="1">
            <a:off x="601594" y="1624522"/>
            <a:ext cx="6635093" cy="3677054"/>
          </a:xfrm>
          <a:custGeom>
            <a:avLst/>
            <a:gdLst>
              <a:gd name="connsiteX0" fmla="*/ 128585 w 6635093"/>
              <a:gd name="connsiteY0" fmla="*/ 5026479 h 5026479"/>
              <a:gd name="connsiteX1" fmla="*/ 0 w 6635093"/>
              <a:gd name="connsiteY1" fmla="*/ 5026479 h 5026479"/>
              <a:gd name="connsiteX2" fmla="*/ 0 w 6635093"/>
              <a:gd name="connsiteY2" fmla="*/ 0 h 5026479"/>
              <a:gd name="connsiteX3" fmla="*/ 128585 w 6635093"/>
              <a:gd name="connsiteY3" fmla="*/ 0 h 5026479"/>
              <a:gd name="connsiteX4" fmla="*/ 128585 w 6635093"/>
              <a:gd name="connsiteY4" fmla="*/ 4891494 h 5026479"/>
              <a:gd name="connsiteX5" fmla="*/ 6506501 w 6635093"/>
              <a:gd name="connsiteY5" fmla="*/ 4891494 h 5026479"/>
              <a:gd name="connsiteX6" fmla="*/ 6506501 w 6635093"/>
              <a:gd name="connsiteY6" fmla="*/ 4527223 h 5026479"/>
              <a:gd name="connsiteX7" fmla="*/ 6635089 w 6635093"/>
              <a:gd name="connsiteY7" fmla="*/ 4527223 h 5026479"/>
              <a:gd name="connsiteX8" fmla="*/ 6635089 w 6635093"/>
              <a:gd name="connsiteY8" fmla="*/ 4891494 h 5026479"/>
              <a:gd name="connsiteX9" fmla="*/ 6635093 w 6635093"/>
              <a:gd name="connsiteY9" fmla="*/ 4891494 h 5026479"/>
              <a:gd name="connsiteX10" fmla="*/ 6635093 w 6635093"/>
              <a:gd name="connsiteY10" fmla="*/ 5026477 h 5026479"/>
              <a:gd name="connsiteX11" fmla="*/ 128585 w 6635093"/>
              <a:gd name="connsiteY11" fmla="*/ 5026477 h 50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5093" h="5026479">
                <a:moveTo>
                  <a:pt x="128585" y="5026479"/>
                </a:moveTo>
                <a:lnTo>
                  <a:pt x="0" y="5026479"/>
                </a:lnTo>
                <a:lnTo>
                  <a:pt x="0" y="0"/>
                </a:lnTo>
                <a:lnTo>
                  <a:pt x="128585" y="0"/>
                </a:lnTo>
                <a:lnTo>
                  <a:pt x="128585" y="4891494"/>
                </a:lnTo>
                <a:lnTo>
                  <a:pt x="6506501" y="4891494"/>
                </a:lnTo>
                <a:lnTo>
                  <a:pt x="6506501" y="4527223"/>
                </a:lnTo>
                <a:lnTo>
                  <a:pt x="6635089" y="4527223"/>
                </a:lnTo>
                <a:lnTo>
                  <a:pt x="6635089" y="4891494"/>
                </a:lnTo>
                <a:lnTo>
                  <a:pt x="6635093" y="4891494"/>
                </a:lnTo>
                <a:lnTo>
                  <a:pt x="6635093" y="5026477"/>
                </a:lnTo>
                <a:lnTo>
                  <a:pt x="128585" y="5026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任意多边形: 形状 12"/>
          <p:cNvSpPr/>
          <p:nvPr/>
        </p:nvSpPr>
        <p:spPr>
          <a:xfrm rot="5400000" flipH="1">
            <a:off x="6992273" y="635346"/>
            <a:ext cx="3538413" cy="5657851"/>
          </a:xfrm>
          <a:custGeom>
            <a:avLst/>
            <a:gdLst>
              <a:gd name="connsiteX0" fmla="*/ 4244211 w 4244211"/>
              <a:gd name="connsiteY0" fmla="*/ 1 h 5657851"/>
              <a:gd name="connsiteX1" fmla="*/ 4244211 w 4244211"/>
              <a:gd name="connsiteY1" fmla="*/ 128587 h 5657851"/>
              <a:gd name="connsiteX2" fmla="*/ 126206 w 4244211"/>
              <a:gd name="connsiteY2" fmla="*/ 128587 h 5657851"/>
              <a:gd name="connsiteX3" fmla="*/ 126206 w 4244211"/>
              <a:gd name="connsiteY3" fmla="*/ 5657851 h 5657851"/>
              <a:gd name="connsiteX4" fmla="*/ 0 w 4244211"/>
              <a:gd name="connsiteY4" fmla="*/ 5657851 h 5657851"/>
              <a:gd name="connsiteX5" fmla="*/ 0 w 4244211"/>
              <a:gd name="connsiteY5" fmla="*/ 0 h 5657851"/>
              <a:gd name="connsiteX6" fmla="*/ 126206 w 4244211"/>
              <a:gd name="connsiteY6" fmla="*/ 0 h 5657851"/>
              <a:gd name="connsiteX7" fmla="*/ 126206 w 4244211"/>
              <a:gd name="connsiteY7" fmla="*/ 1 h 56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11" h="5657851">
                <a:moveTo>
                  <a:pt x="4244211" y="1"/>
                </a:moveTo>
                <a:lnTo>
                  <a:pt x="4244211" y="128587"/>
                </a:lnTo>
                <a:lnTo>
                  <a:pt x="126206" y="128587"/>
                </a:lnTo>
                <a:lnTo>
                  <a:pt x="126206" y="5657851"/>
                </a:lnTo>
                <a:lnTo>
                  <a:pt x="0" y="5657851"/>
                </a:lnTo>
                <a:lnTo>
                  <a:pt x="0" y="0"/>
                </a:lnTo>
                <a:lnTo>
                  <a:pt x="126206" y="0"/>
                </a:lnTo>
                <a:lnTo>
                  <a:pt x="126206" y="1"/>
                </a:lnTo>
                <a:close/>
              </a:path>
            </a:pathLst>
          </a:cu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矩形 13"/>
          <p:cNvSpPr/>
          <p:nvPr/>
        </p:nvSpPr>
        <p:spPr>
          <a:xfrm flipH="1">
            <a:off x="11338034" y="1315055"/>
            <a:ext cx="390140" cy="482738"/>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矩形 14"/>
          <p:cNvSpPr/>
          <p:nvPr/>
        </p:nvSpPr>
        <p:spPr>
          <a:xfrm flipH="1">
            <a:off x="709742" y="5729400"/>
            <a:ext cx="666648" cy="482738"/>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矩形 9"/>
          <p:cNvSpPr/>
          <p:nvPr/>
        </p:nvSpPr>
        <p:spPr>
          <a:xfrm flipH="1">
            <a:off x="0" y="0"/>
            <a:ext cx="461415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矩形 10"/>
          <p:cNvSpPr/>
          <p:nvPr/>
        </p:nvSpPr>
        <p:spPr>
          <a:xfrm flipH="1">
            <a:off x="-1" y="304800"/>
            <a:ext cx="3508442" cy="233464"/>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矩形 11"/>
          <p:cNvSpPr/>
          <p:nvPr/>
        </p:nvSpPr>
        <p:spPr>
          <a:xfrm flipH="1">
            <a:off x="7236688" y="6624536"/>
            <a:ext cx="495531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p:cNvGrpSpPr/>
          <p:nvPr/>
        </p:nvGrpSpPr>
        <p:grpSpPr>
          <a:xfrm>
            <a:off x="894963" y="2284695"/>
            <a:ext cx="6336886" cy="1774498"/>
            <a:chOff x="894963" y="2284695"/>
            <a:chExt cx="6336886" cy="1774498"/>
          </a:xfrm>
        </p:grpSpPr>
        <p:sp>
          <p:nvSpPr>
            <p:cNvPr id="22" name="文本框 21"/>
            <p:cNvSpPr txBox="1"/>
            <p:nvPr/>
          </p:nvSpPr>
          <p:spPr>
            <a:xfrm>
              <a:off x="894963" y="2284695"/>
              <a:ext cx="6063194" cy="1107996"/>
            </a:xfrm>
            <a:prstGeom prst="rect">
              <a:avLst/>
            </a:prstGeom>
            <a:noFill/>
          </p:spPr>
          <p:txBody>
            <a:bodyPr wrap="square" rtlCol="0">
              <a:spAutoFit/>
              <a:scene3d>
                <a:camera prst="orthographicFront"/>
                <a:lightRig rig="threePt" dir="t"/>
              </a:scene3d>
              <a:sp3d contourW="12700"/>
            </a:bodyPr>
            <a:lstStyle/>
            <a:p>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语文园地（二）</a:t>
              </a:r>
            </a:p>
          </p:txBody>
        </p:sp>
        <p:sp>
          <p:nvSpPr>
            <p:cNvPr id="23" name="文本框 22"/>
            <p:cNvSpPr txBox="1"/>
            <p:nvPr/>
          </p:nvSpPr>
          <p:spPr>
            <a:xfrm>
              <a:off x="946398" y="3470314"/>
              <a:ext cx="5808814" cy="588879"/>
            </a:xfrm>
            <a:prstGeom prst="rect">
              <a:avLst/>
            </a:prstGeom>
            <a:noFill/>
          </p:spPr>
          <p:txBody>
            <a:bodyPr wrap="square" rtlCol="0">
              <a:spAutoFit/>
              <a:scene3d>
                <a:camera prst="orthographicFront"/>
                <a:lightRig rig="threePt" dir="t"/>
              </a:scene3d>
              <a:sp3d contourW="12700"/>
            </a:bodyPr>
            <a:lstStyle/>
            <a:p>
              <a:pPr algn="dist">
                <a:lnSpc>
                  <a:spcPct val="150000"/>
                </a:lnSpc>
              </a:pPr>
              <a:r>
                <a:rPr lang="zh-CN" altLang="en-US"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语文精品课件 五年级上册</a:t>
              </a:r>
              <a:endParaRPr lang="en-US" altLang="zh-CN"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24" name="直接连接符 23"/>
            <p:cNvCxnSpPr/>
            <p:nvPr/>
          </p:nvCxnSpPr>
          <p:spPr>
            <a:xfrm>
              <a:off x="1033541" y="3460789"/>
              <a:ext cx="6198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草, 户外, 建筑, 房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59" y="515739"/>
            <a:ext cx="3889514" cy="5826522"/>
          </a:xfrm>
          <a:prstGeom prst="rect">
            <a:avLst/>
          </a:prstGeom>
          <a:ln w="22225">
            <a:solidFill>
              <a:schemeClr val="bg1"/>
            </a:solidFill>
          </a:ln>
          <a:effectLst>
            <a:outerShdw blurRad="114300" sx="101000" sy="101000" algn="ctr" rotWithShape="0">
              <a:prstClr val="black">
                <a:alpha val="10000"/>
              </a:prstClr>
            </a:outerShdw>
          </a:effectLst>
        </p:spPr>
      </p:pic>
      <p:grpSp>
        <p:nvGrpSpPr>
          <p:cNvPr id="31" name="组合 30"/>
          <p:cNvGrpSpPr/>
          <p:nvPr/>
        </p:nvGrpSpPr>
        <p:grpSpPr>
          <a:xfrm>
            <a:off x="1043066" y="4224439"/>
            <a:ext cx="3861068" cy="316802"/>
            <a:chOff x="1043066" y="4224439"/>
            <a:chExt cx="3861068" cy="316802"/>
          </a:xfrm>
        </p:grpSpPr>
        <p:grpSp>
          <p:nvGrpSpPr>
            <p:cNvPr id="26" name="组合 25"/>
            <p:cNvGrpSpPr/>
            <p:nvPr/>
          </p:nvGrpSpPr>
          <p:grpSpPr>
            <a:xfrm>
              <a:off x="1043066" y="4224439"/>
              <a:ext cx="1765300" cy="316802"/>
              <a:chOff x="1043066" y="4044835"/>
              <a:chExt cx="1765300" cy="316802"/>
            </a:xfrm>
          </p:grpSpPr>
          <p:sp>
            <p:nvSpPr>
              <p:cNvPr id="19" name="矩形 18"/>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文本框 19"/>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授课老师：某某</a:t>
                </a:r>
              </a:p>
            </p:txBody>
          </p:sp>
        </p:grpSp>
        <p:grpSp>
          <p:nvGrpSpPr>
            <p:cNvPr id="27" name="组合 26"/>
            <p:cNvGrpSpPr/>
            <p:nvPr/>
          </p:nvGrpSpPr>
          <p:grpSpPr>
            <a:xfrm>
              <a:off x="3138834" y="4224439"/>
              <a:ext cx="1765300" cy="316802"/>
              <a:chOff x="1043066" y="4044835"/>
              <a:chExt cx="1765300" cy="316802"/>
            </a:xfrm>
          </p:grpSpPr>
          <p:sp>
            <p:nvSpPr>
              <p:cNvPr id="28" name="矩形 27"/>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9" name="文本框 28"/>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授课时间：</a:t>
                </a:r>
                <a:r>
                  <a:rPr lang="en-US" altLang="zh-CN"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20XX</a:t>
                </a:r>
                <a:endPar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2" name="Rectangle 5"/>
          <p:cNvSpPr/>
          <p:nvPr/>
        </p:nvSpPr>
        <p:spPr>
          <a:xfrm>
            <a:off x="962025" y="1786510"/>
            <a:ext cx="10267949" cy="3735831"/>
          </a:xfrm>
          <a:prstGeom prst="rect">
            <a:avLst/>
          </a:prstGeom>
          <a:noFill/>
          <a:ln>
            <a:noFill/>
            <a:miter lim="800000"/>
          </a:ln>
        </p:spPr>
        <p:txBody>
          <a:bodyPr wrap="square"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小金花，不要哭了，擦干眼泪，再给我们唱个</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捣米谣</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吧！怎么？心里难过，唱不出来？你一向是个刚强的孩子啊！那一回，侦察员老王到敌占区去侦察，被敌人抓住了，关在一所小房子里，有一个班的鬼子看守着。你妈妈知道了，带着你混进敌占区，偷偷地靠近了关着老王的那所小房子。你妈妈故意跟哨兵争吵，引出那个班的敌人。你乘机钻进屋里，解开老王身上的绳索，救出了老王。你回到村里，焦急地等待妈妈。第二天传来噩耗，你妈妈拉响手榴弹跟敌人同归于尽了。同志们伤心地痛哭起来，你却把脚一跺，嘴角抽动着，狠狠地说：“妈妈，这个仇我一定要报！”小金花，你是多么刚强啊！可是今天，跟志愿军叔叔分别的今天，你怎么就落泪了呢？ </a:t>
            </a:r>
            <a:endPar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2" name="Rectangle 5"/>
          <p:cNvSpPr/>
          <p:nvPr/>
        </p:nvSpPr>
        <p:spPr>
          <a:xfrm>
            <a:off x="962025" y="1324845"/>
            <a:ext cx="10267949" cy="4659161"/>
          </a:xfrm>
          <a:prstGeom prst="rect">
            <a:avLst/>
          </a:prstGeom>
          <a:noFill/>
          <a:ln>
            <a:noFill/>
            <a:miter lim="800000"/>
          </a:ln>
        </p:spPr>
        <p:txBody>
          <a:bodyPr wrap="square"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大嫂，请回去吧！看，您的孩子在您的背上睡熟了。山路这样崎岖，您架着双拐，已经送了几十里。就是您一步不送，我们只要想起您的双拐，也永远不会忘怀您对我们的深情厚谊。我们清楚地记得，那是</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1952</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年的春天，金达莱花开满山野的时候，您知道我们缺少蔬菜，就挎着篮子上山挖野菜。后面山上的野菜挖光了，您又跑到前沿阵地去挖。不料敌人的一颗炮弹在您的身旁爆炸，您倒在血泊里</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伤好以后，您只能靠着双拐走路了。您为我们付出了这样高的代价，难道还不足以表达您和中国人民的友谊？</a:t>
            </a:r>
          </a:p>
          <a:p>
            <a:pPr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再见了，亲人！再见了，亲爱的土地！</a:t>
            </a:r>
          </a:p>
          <a:p>
            <a:pPr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列车呀，请慢一点儿开，让我们再看一眼朝鲜的亲人，让我们在这曾经洒过鲜血的土地上再停留片刻。</a:t>
            </a:r>
          </a:p>
          <a:p>
            <a:pPr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再见了，亲人！我们的心永远跟你们在一起。</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4" name="矩形 1"/>
          <p:cNvSpPr/>
          <p:nvPr/>
        </p:nvSpPr>
        <p:spPr>
          <a:xfrm>
            <a:off x="1138768" y="1473201"/>
            <a:ext cx="10672313" cy="2710165"/>
          </a:xfrm>
          <a:prstGeom prst="rect">
            <a:avLst/>
          </a:prstGeom>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lnSpc>
                <a:spcPct val="250000"/>
              </a:lnSpc>
            </a:pPr>
            <a:r>
              <a:rPr lang="en-US" altLang="zh-CN" sz="2400" kern="0" dirty="0">
                <a:latin typeface="Arial" panose="020B0604020202020204" pitchFamily="34" charset="0"/>
                <a:ea typeface="思源黑体 CN Regular" panose="020B0500000000000000" pitchFamily="34" charset="-122"/>
                <a:sym typeface="Arial" panose="020B0604020202020204" pitchFamily="34" charset="0"/>
              </a:rPr>
              <a:t>(1)</a:t>
            </a:r>
            <a:r>
              <a:rPr lang="zh-CN" altLang="en-US" sz="2400" kern="0" dirty="0">
                <a:latin typeface="Arial" panose="020B0604020202020204" pitchFamily="34" charset="0"/>
                <a:ea typeface="思源黑体 CN Regular" panose="020B0500000000000000" pitchFamily="34" charset="-122"/>
                <a:sym typeface="Arial" panose="020B0604020202020204" pitchFamily="34" charset="0"/>
              </a:rPr>
              <a:t>开展计时阅读。</a:t>
            </a:r>
          </a:p>
          <a:p>
            <a:pPr defTabSz="609600" eaLnBrk="1" hangingPunct="1">
              <a:lnSpc>
                <a:spcPct val="250000"/>
              </a:lnSpc>
            </a:pPr>
            <a:r>
              <a:rPr lang="en-US" altLang="zh-CN" sz="2400" kern="0" dirty="0">
                <a:latin typeface="Arial" panose="020B0604020202020204" pitchFamily="34" charset="0"/>
                <a:ea typeface="思源黑体 CN Regular" panose="020B0500000000000000" pitchFamily="34" charset="-122"/>
                <a:sym typeface="Arial" panose="020B0604020202020204" pitchFamily="34" charset="0"/>
              </a:rPr>
              <a:t>(2)</a:t>
            </a:r>
            <a:r>
              <a:rPr lang="zh-CN" altLang="en-US" sz="2400" kern="0" dirty="0">
                <a:latin typeface="Arial" panose="020B0604020202020204" pitchFamily="34" charset="0"/>
                <a:ea typeface="思源黑体 CN Regular" panose="020B0500000000000000" pitchFamily="34" charset="-122"/>
                <a:sym typeface="Arial" panose="020B0604020202020204" pitchFamily="34" charset="0"/>
              </a:rPr>
              <a:t>请阅读快的学生分享阅读方法。</a:t>
            </a:r>
          </a:p>
          <a:p>
            <a:pPr defTabSz="609600" eaLnBrk="1" hangingPunct="1">
              <a:lnSpc>
                <a:spcPct val="250000"/>
              </a:lnSpc>
            </a:pPr>
            <a:r>
              <a:rPr lang="en-US" altLang="zh-CN" sz="2400" kern="0" dirty="0">
                <a:latin typeface="Arial" panose="020B0604020202020204" pitchFamily="34" charset="0"/>
                <a:ea typeface="思源黑体 CN Regular" panose="020B0500000000000000" pitchFamily="34" charset="-122"/>
                <a:sym typeface="Arial" panose="020B0604020202020204" pitchFamily="34" charset="0"/>
              </a:rPr>
              <a:t>(3)</a:t>
            </a:r>
            <a:r>
              <a:rPr lang="zh-CN" altLang="en-US" sz="2400" kern="0" dirty="0">
                <a:latin typeface="Arial" panose="020B0604020202020204" pitchFamily="34" charset="0"/>
                <a:ea typeface="思源黑体 CN Regular" panose="020B0500000000000000" pitchFamily="34" charset="-122"/>
                <a:sym typeface="Arial" panose="020B0604020202020204" pitchFamily="34" charset="0"/>
              </a:rPr>
              <a:t>第二次计时阅读这段文字。看看，我快了</a:t>
            </a:r>
            <a:r>
              <a:rPr lang="en-US" altLang="zh-CN" sz="2400" kern="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sym typeface="Arial" panose="020B0604020202020204" pitchFamily="34" charset="0"/>
              </a:rPr>
              <a:t>        </a:t>
            </a:r>
            <a:r>
              <a:rPr lang="en-US" altLang="zh-CN" sz="2400" kern="0" dirty="0">
                <a:latin typeface="Arial" panose="020B0604020202020204" pitchFamily="34" charset="0"/>
                <a:ea typeface="思源黑体 CN Regular" panose="020B0500000000000000" pitchFamily="34" charset="-122"/>
                <a:sym typeface="Arial" panose="020B0604020202020204" pitchFamily="34" charset="0"/>
              </a:rPr>
              <a:t>)</a:t>
            </a:r>
            <a:r>
              <a:rPr lang="zh-CN" altLang="en-US" sz="2400" kern="0" dirty="0">
                <a:latin typeface="Arial" panose="020B0604020202020204" pitchFamily="34" charset="0"/>
                <a:ea typeface="思源黑体 CN Regular" panose="020B0500000000000000" pitchFamily="34" charset="-122"/>
                <a:sym typeface="Arial" panose="020B0604020202020204" pitchFamily="34" charset="0"/>
              </a:rPr>
              <a:t>秒。</a:t>
            </a: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7100" y="2717800"/>
            <a:ext cx="2667000" cy="35814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fill="hold"/>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6" name="圆角矩形 1"/>
          <p:cNvSpPr/>
          <p:nvPr/>
        </p:nvSpPr>
        <p:spPr>
          <a:xfrm>
            <a:off x="1020235" y="1420284"/>
            <a:ext cx="9965266" cy="4749800"/>
          </a:xfrm>
          <a:prstGeom prst="roundRect">
            <a:avLst>
              <a:gd name="adj" fmla="val 5911"/>
            </a:avLst>
          </a:prstGeom>
          <a:noFill/>
          <a:ln>
            <a:noFill/>
          </a:ln>
        </p:spPr>
        <p:style>
          <a:lnRef idx="1">
            <a:schemeClr val="accent1"/>
          </a:lnRef>
          <a:fillRef idx="3">
            <a:schemeClr val="accent1"/>
          </a:fillRef>
          <a:effectRef idx="2">
            <a:schemeClr val="accent1"/>
          </a:effectRef>
          <a:fontRef idx="minor">
            <a:schemeClr val="lt1"/>
          </a:fontRef>
        </p:style>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lnSpc>
                <a:spcPct val="200000"/>
              </a:lnSpc>
            </a:pPr>
            <a:r>
              <a:rPr lang="zh-CN" altLang="en-US"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        阅读上面的短文就会发现，这篇短文共有</a:t>
            </a:r>
            <a:r>
              <a:rPr lang="en-US" altLang="zh-CN"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6</a:t>
            </a:r>
            <a:r>
              <a:rPr lang="zh-CN" altLang="en-US"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个自然段，前</a:t>
            </a:r>
            <a:r>
              <a:rPr lang="en-US" altLang="zh-CN"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3</a:t>
            </a:r>
            <a:r>
              <a:rPr lang="zh-CN" altLang="en-US"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自然段的写法大体相同。首先都是用满含恳求意愿的祈使句开头，表达了志愿军战士与朝鲜人民密不可分的亲情；中间叙述的内容主要是由送别时的情景和追忆那些令人难忘的往事组成；都以肯定语意的反问句结尾；课文的最后</a:t>
            </a:r>
            <a:r>
              <a:rPr lang="en-US" altLang="zh-CN"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3</a:t>
            </a:r>
            <a:r>
              <a:rPr lang="zh-CN" altLang="en-US" sz="2400" kern="0" dirty="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rPr>
              <a:t>个自然段以呼唤的方式，抒发了志愿军战士的心声，表达了 “不是亲人胜似亲人”的感情。</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fill="hold"/>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词句段运用</a:t>
            </a:r>
          </a:p>
        </p:txBody>
      </p:sp>
      <p:sp>
        <p:nvSpPr>
          <p:cNvPr id="4" name="TextBox 9"/>
          <p:cNvSpPr/>
          <p:nvPr/>
        </p:nvSpPr>
        <p:spPr>
          <a:xfrm>
            <a:off x="897467" y="2226733"/>
            <a:ext cx="10570633" cy="2309799"/>
          </a:xfrm>
          <a:prstGeom prst="rect">
            <a:avLst/>
          </a:prstGeom>
          <a:noFill/>
          <a:ln>
            <a:noFill/>
            <a:miter lim="800000"/>
          </a:ln>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eaLnBrk="1" hangingPunct="1">
              <a:lnSpc>
                <a:spcPct val="110000"/>
              </a:lnSpc>
              <a:spcBef>
                <a:spcPts val="800"/>
              </a:spcBef>
              <a:buClr>
                <a:srgbClr val="00B0F0"/>
              </a:buClr>
              <a:buFont typeface="Wingdings" panose="05000000000000000000" pitchFamily="2" charset="2"/>
              <a:buChar char="u"/>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我廉颇攻无不克，战无不胜，立下许多大功。他蔺相如有什么能耐，就靠一张嘴，反而爬到我头上去了。</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廉颇对蔺相如不服气。</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p>
          <a:p>
            <a:pPr marL="457200" indent="-457200" defTabSz="609600" eaLnBrk="1" hangingPunct="1">
              <a:lnSpc>
                <a:spcPct val="110000"/>
              </a:lnSpc>
              <a:spcBef>
                <a:spcPts val="800"/>
              </a:spcBef>
              <a:buClr>
                <a:srgbClr val="00B0F0"/>
              </a:buClr>
              <a:buFont typeface="Wingdings" panose="05000000000000000000" pitchFamily="2" charset="2"/>
              <a:buChar char="u"/>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只要我们按下手电筒的开关，立刻会出现一束光束。光的速度是惊人的，大约是三十万千米每秒，比流星体的速度快几千倍！</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p>
          <a:p>
            <a:pPr marL="457200" indent="-457200" defTabSz="609600" eaLnBrk="1" hangingPunct="1">
              <a:lnSpc>
                <a:spcPct val="110000"/>
              </a:lnSpc>
              <a:spcBef>
                <a:spcPts val="800"/>
              </a:spcBef>
              <a:buClr>
                <a:srgbClr val="00B0F0"/>
              </a:buClr>
              <a:buFont typeface="Wingdings" panose="05000000000000000000" pitchFamily="2" charset="2"/>
              <a:buChar char="u"/>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在广阔平原的地底下，挖了不计其数的地道，横的，竖的，直的，弯的，家家相连，村村相通。</a:t>
            </a: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endPar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p:txBody>
      </p:sp>
      <p:grpSp>
        <p:nvGrpSpPr>
          <p:cNvPr id="5" name="组合 14"/>
          <p:cNvGrpSpPr/>
          <p:nvPr/>
        </p:nvGrpSpPr>
        <p:grpSpPr>
          <a:xfrm>
            <a:off x="808567" y="1547283"/>
            <a:ext cx="10289117" cy="622300"/>
            <a:chOff x="793282" y="907136"/>
            <a:chExt cx="7715947" cy="466140"/>
          </a:xfrm>
        </p:grpSpPr>
        <p:sp>
          <p:nvSpPr>
            <p:cNvPr id="7" name="矩形 1"/>
            <p:cNvSpPr/>
            <p:nvPr/>
          </p:nvSpPr>
          <p:spPr>
            <a:xfrm>
              <a:off x="1242390" y="907136"/>
              <a:ext cx="7266839" cy="345815"/>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400" b="1"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读下面的句子，写出主要意思。</a:t>
              </a:r>
            </a:p>
          </p:txBody>
        </p:sp>
        <p:pic>
          <p:nvPicPr>
            <p:cNvPr id="9" name="Picture 12"/>
            <p:cNvPicPr>
              <a:picLocks noChangeAspect="1"/>
            </p:cNvPicPr>
            <p:nvPr/>
          </p:nvPicPr>
          <p:blipFill>
            <a:blip r:embed="rId3">
              <a:clrChange>
                <a:clrFrom>
                  <a:srgbClr val="FFFFFF"/>
                </a:clrFrom>
                <a:clrTo>
                  <a:srgbClr val="FFFFFF">
                    <a:alpha val="0"/>
                  </a:srgbClr>
                </a:clrTo>
              </a:clrChange>
            </a:blip>
            <a:stretch>
              <a:fillRect/>
            </a:stretch>
          </p:blipFill>
          <p:spPr>
            <a:xfrm>
              <a:off x="793282" y="955518"/>
              <a:ext cx="403252" cy="417758"/>
            </a:xfrm>
            <a:prstGeom prst="rect">
              <a:avLst/>
            </a:prstGeom>
            <a:noFill/>
            <a:ln>
              <a:noFill/>
              <a:miter lim="800000"/>
              <a:headEnd/>
              <a:tailEnd/>
            </a:ln>
          </p:spPr>
        </p:pic>
      </p:grpSp>
      <p:grpSp>
        <p:nvGrpSpPr>
          <p:cNvPr id="10" name="组合 21"/>
          <p:cNvGrpSpPr/>
          <p:nvPr/>
        </p:nvGrpSpPr>
        <p:grpSpPr>
          <a:xfrm>
            <a:off x="823869" y="4982282"/>
            <a:ext cx="3067051" cy="1011766"/>
            <a:chOff x="4141448" y="2659931"/>
            <a:chExt cx="2299683" cy="758939"/>
          </a:xfrm>
        </p:grpSpPr>
        <p:sp>
          <p:nvSpPr>
            <p:cNvPr id="11" name="云形标注 22"/>
            <p:cNvSpPr/>
            <p:nvPr/>
          </p:nvSpPr>
          <p:spPr>
            <a:xfrm>
              <a:off x="4141448" y="2659931"/>
              <a:ext cx="2299683" cy="758939"/>
            </a:xfrm>
            <a:prstGeom prst="cloudCallout">
              <a:avLst>
                <a:gd name="adj1" fmla="val 36524"/>
                <a:gd name="adj2" fmla="val -79552"/>
              </a:avLst>
            </a:prstGeom>
            <a:solidFill>
              <a:schemeClr val="accent1">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609600" eaLnBrk="1" hangingPunct="1"/>
              <a:endParaRPr lang="zh-CN" altLang="en-US" sz="2000" b="1" kern="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12" name="矩形 6"/>
            <p:cNvSpPr/>
            <p:nvPr/>
          </p:nvSpPr>
          <p:spPr>
            <a:xfrm>
              <a:off x="4399880" y="2727556"/>
              <a:ext cx="1803868" cy="530995"/>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000"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读一读，你发现了什么？</a:t>
              </a:r>
            </a:p>
          </p:txBody>
        </p:sp>
      </p:grpSp>
      <p:grpSp>
        <p:nvGrpSpPr>
          <p:cNvPr id="13" name="矩形 24"/>
          <p:cNvGrpSpPr/>
          <p:nvPr/>
        </p:nvGrpSpPr>
        <p:grpSpPr>
          <a:xfrm>
            <a:off x="3918993" y="4536532"/>
            <a:ext cx="7446783" cy="1400366"/>
            <a:chOff x="1628" y="2158"/>
            <a:chExt cx="3794" cy="845"/>
          </a:xfrm>
        </p:grpSpPr>
        <p:pic>
          <p:nvPicPr>
            <p:cNvPr id="14" name="矩形 24"/>
            <p:cNvPicPr/>
            <p:nvPr/>
          </p:nvPicPr>
          <p:blipFill>
            <a:blip r:embed="rId4"/>
            <a:stretch>
              <a:fillRect/>
            </a:stretch>
          </p:blipFill>
          <p:spPr>
            <a:xfrm>
              <a:off x="1628" y="2158"/>
              <a:ext cx="3794" cy="845"/>
            </a:xfrm>
            <a:prstGeom prst="rect">
              <a:avLst/>
            </a:prstGeom>
            <a:noFill/>
            <a:ln>
              <a:miter lim="800000"/>
              <a:headEnd/>
              <a:tailEnd/>
            </a:ln>
          </p:spPr>
        </p:pic>
        <p:sp>
          <p:nvSpPr>
            <p:cNvPr id="15" name="矩形 14"/>
            <p:cNvSpPr/>
            <p:nvPr/>
          </p:nvSpPr>
          <p:spPr>
            <a:xfrm>
              <a:off x="1627" y="2158"/>
              <a:ext cx="3797" cy="845"/>
            </a:xfrm>
            <a:prstGeom prst="rect">
              <a:avLst/>
            </a:prstGeom>
            <a:noFill/>
            <a:ln>
              <a:noFill/>
              <a:miter lim="800000"/>
            </a:ln>
          </p:spPr>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709295" defTabSz="609600" eaLnBrk="1" hangingPunct="1"/>
              <a:r>
                <a:rPr lang="zh-CN" altLang="en-US"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我们知道这是概括词句的主要意思的练习。再读文中泡泡里的话就会明白本题设置的目的，这也是加快阅读速度的一种方法：及时概括语句的意思，提取主要信息，帮助我们加快阅读的速度。</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fill="hold"/>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fill="hold"/>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词句段运用</a:t>
            </a:r>
          </a:p>
        </p:txBody>
      </p:sp>
      <p:sp>
        <p:nvSpPr>
          <p:cNvPr id="16" name="Rectangle 5"/>
          <p:cNvSpPr/>
          <p:nvPr/>
        </p:nvSpPr>
        <p:spPr>
          <a:xfrm>
            <a:off x="1016001" y="2632237"/>
            <a:ext cx="10388600" cy="3356496"/>
          </a:xfrm>
          <a:prstGeom prst="rect">
            <a:avLst/>
          </a:prstGeom>
          <a:noFill/>
          <a:ln>
            <a:noFill/>
            <a:miter lim="800000"/>
          </a:ln>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74345" indent="-474345" defTabSz="609600">
              <a:lnSpc>
                <a:spcPct val="150000"/>
              </a:lnSpc>
            </a:pPr>
            <a:r>
              <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只要我们按下手电筒的开关，立刻会出现一束光柱。光的速度是惊人的，大约是三十万千米每秒，比流星体的速度要快几千倍！ </a:t>
            </a:r>
            <a:endPar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a:p>
            <a:pPr marL="474345" indent="-474345" defTabSz="609600">
              <a:lnSpc>
                <a:spcPct val="150000"/>
              </a:lnSpc>
            </a:pPr>
            <a:r>
              <a:rPr lang="zh-CN" altLang="en-US"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p>
          <a:p>
            <a:pPr marL="474345" indent="-474345" defTabSz="609600">
              <a:lnSpc>
                <a:spcPct val="150000"/>
              </a:lnSpc>
            </a:pPr>
            <a:endPar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a:p>
            <a:pPr marL="474345" indent="-474345" defTabSz="609600">
              <a:lnSpc>
                <a:spcPct val="150000"/>
              </a:lnSpc>
            </a:pPr>
            <a:r>
              <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在广阔平原的地底下，挖了不计其数的地道，横的、竖的、直的、弯的，家家相连，村村相通。 </a:t>
            </a:r>
            <a:r>
              <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sz="24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7" name="矩形 8"/>
          <p:cNvSpPr/>
          <p:nvPr/>
        </p:nvSpPr>
        <p:spPr>
          <a:xfrm>
            <a:off x="1016000" y="1456267"/>
            <a:ext cx="3172663" cy="461665"/>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buFont typeface="Wingdings" panose="05000000000000000000" pitchFamily="2" charset="2"/>
              <a:buChar char="l"/>
            </a:pPr>
            <a:r>
              <a:rPr lang="zh-CN" altLang="en-US" sz="2400" b="1" kern="0" dirty="0">
                <a:solidFill>
                  <a:srgbClr val="3333FF"/>
                </a:solidFill>
                <a:latin typeface="Arial" panose="020B0604020202020204" pitchFamily="34" charset="0"/>
                <a:ea typeface="思源黑体 CN Regular" panose="020B0500000000000000" pitchFamily="34" charset="-122"/>
                <a:sym typeface="Arial" panose="020B0604020202020204" pitchFamily="34" charset="0"/>
              </a:rPr>
              <a:t>练一练，学运用。</a:t>
            </a:r>
          </a:p>
        </p:txBody>
      </p:sp>
      <p:sp>
        <p:nvSpPr>
          <p:cNvPr id="18" name="矩形 1"/>
          <p:cNvSpPr/>
          <p:nvPr/>
        </p:nvSpPr>
        <p:spPr>
          <a:xfrm>
            <a:off x="1390649" y="2136936"/>
            <a:ext cx="10701867" cy="461665"/>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a:r>
              <a:rPr lang="zh-CN" altLang="en-US" sz="2400"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在括号里写出句子的主要意思。</a:t>
            </a:r>
          </a:p>
        </p:txBody>
      </p:sp>
      <p:sp>
        <p:nvSpPr>
          <p:cNvPr id="19" name="矩形 9"/>
          <p:cNvSpPr/>
          <p:nvPr/>
        </p:nvSpPr>
        <p:spPr>
          <a:xfrm>
            <a:off x="1966384" y="3909806"/>
            <a:ext cx="3658374" cy="461665"/>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400" kern="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光的速度比流星体快得多</a:t>
            </a:r>
          </a:p>
        </p:txBody>
      </p:sp>
      <p:sp>
        <p:nvSpPr>
          <p:cNvPr id="20" name="矩形 12"/>
          <p:cNvSpPr/>
          <p:nvPr/>
        </p:nvSpPr>
        <p:spPr>
          <a:xfrm>
            <a:off x="4910666" y="5527068"/>
            <a:ext cx="2079415" cy="461665"/>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400" kern="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地道不计其数</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fill="hold"/>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randombar(horizontal)">
                                      <p:cBhvr>
                                        <p:cTn id="12" dur="500" fill="hold"/>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词句段运用</a:t>
            </a:r>
          </a:p>
        </p:txBody>
      </p:sp>
      <p:sp>
        <p:nvSpPr>
          <p:cNvPr id="17" name="矩形 8"/>
          <p:cNvSpPr/>
          <p:nvPr/>
        </p:nvSpPr>
        <p:spPr>
          <a:xfrm>
            <a:off x="1016000" y="1456267"/>
            <a:ext cx="3172663" cy="461665"/>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buFont typeface="Wingdings" panose="05000000000000000000" pitchFamily="2" charset="2"/>
              <a:buChar char="l"/>
            </a:pPr>
            <a:r>
              <a:rPr lang="zh-CN" altLang="en-US" sz="2400" b="1" kern="0" dirty="0">
                <a:solidFill>
                  <a:srgbClr val="3333FF"/>
                </a:solidFill>
                <a:latin typeface="Arial" panose="020B0604020202020204" pitchFamily="34" charset="0"/>
                <a:ea typeface="思源黑体 CN Regular" panose="020B0500000000000000" pitchFamily="34" charset="-122"/>
                <a:sym typeface="Arial" panose="020B0604020202020204" pitchFamily="34" charset="0"/>
              </a:rPr>
              <a:t>我拓展，我积累。</a:t>
            </a:r>
          </a:p>
        </p:txBody>
      </p:sp>
      <p:sp>
        <p:nvSpPr>
          <p:cNvPr id="9" name="TextBox 6"/>
          <p:cNvSpPr/>
          <p:nvPr/>
        </p:nvSpPr>
        <p:spPr>
          <a:xfrm>
            <a:off x="1047750" y="2229803"/>
            <a:ext cx="9808633" cy="40011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读下面的句子，将主要意思填在后面的括号里。</a:t>
            </a:r>
          </a:p>
        </p:txBody>
      </p:sp>
      <p:sp>
        <p:nvSpPr>
          <p:cNvPr id="10" name="矩形 2"/>
          <p:cNvSpPr/>
          <p:nvPr/>
        </p:nvSpPr>
        <p:spPr>
          <a:xfrm>
            <a:off x="1016000" y="2674304"/>
            <a:ext cx="10223500" cy="3336811"/>
          </a:xfrm>
          <a:prstGeom prst="rect">
            <a:avLst/>
          </a:prstGeom>
          <a:noFill/>
          <a:ln>
            <a:noFill/>
            <a:miter lim="800000"/>
          </a:ln>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349250" indent="-349250" defTabSz="609600" eaLnBrk="1" hangingPunct="1">
              <a:lnSpc>
                <a:spcPct val="200000"/>
              </a:lnSpc>
            </a:pPr>
            <a:r>
              <a:rPr lang="en-US" altLang="zh-CN"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记得五次战役的时候，由于敌机的封锁，造成了暂时的供应困难。我们空着肚子，在阵地上跟敌人拼了三天三夜。是您带着全村妇女，顶着打糕，冒着炮火，穿过硝烟，送到阵地上来给我们吃。这真是雪中送炭啊！当时有很多同志感动得流下眼泪。     </a:t>
            </a:r>
            <a:r>
              <a:rPr lang="en-US" altLang="zh-CN"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r>
              <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a:p>
            <a:pPr marL="349250" indent="-349250" defTabSz="609600" eaLnBrk="1" hangingPunct="1">
              <a:lnSpc>
                <a:spcPct val="200000"/>
              </a:lnSpc>
            </a:pPr>
            <a:r>
              <a:rPr lang="en-US" altLang="zh-CN"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大王怎么不知道哇？淮南的柑橘，又大又甜。可是橘树一种到淮北，就只能结又小又苦的枳，还不是因为水土不同吗？同样道理，齐国人在齐国安居乐业，好好地劳动，一到楚国，就做起盗贼来了，也许是两国的水土不同吧。</a:t>
            </a:r>
            <a:r>
              <a:rPr lang="en-US" altLang="zh-CN"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r>
              <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a:t>
            </a:r>
            <a:r>
              <a:rPr lang="en-US" altLang="zh-CN"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11" name="矩形 8"/>
          <p:cNvSpPr/>
          <p:nvPr/>
        </p:nvSpPr>
        <p:spPr>
          <a:xfrm>
            <a:off x="7787218" y="4004155"/>
            <a:ext cx="1826141" cy="338554"/>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1600" kern="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写雪中送炭的事情</a:t>
            </a:r>
          </a:p>
        </p:txBody>
      </p:sp>
      <p:sp>
        <p:nvSpPr>
          <p:cNvPr id="12" name="矩形 9"/>
          <p:cNvSpPr/>
          <p:nvPr/>
        </p:nvSpPr>
        <p:spPr>
          <a:xfrm>
            <a:off x="5952066" y="5672561"/>
            <a:ext cx="1415772" cy="338554"/>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1600" kern="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楚国民风不好</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fill="hold"/>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fill="hold"/>
                                        <p:tgtEl>
                                          <p:spTgt spid="12"/>
                                        </p:tgtEl>
                                      </p:cBhvr>
                                    </p:animEffect>
                                    <p:anim calcmode="lin" valueType="num">
                                      <p:cBhvr>
                                        <p:cTn id="15" dur="500" fill="hold"/>
                                        <p:tgtEl>
                                          <p:spTgt spid="12"/>
                                        </p:tgtEl>
                                        <p:attrNameLst>
                                          <p:attrName>ppt_x</p:attrName>
                                        </p:attrNameLst>
                                      </p:cBhvr>
                                      <p:tavLst>
                                        <p:tav tm="0">
                                          <p:val>
                                            <p:strVal val="#ppt_x"/>
                                          </p:val>
                                        </p:tav>
                                        <p:tav tm="100000">
                                          <p:val>
                                            <p:strVal val="#ppt_x"/>
                                          </p:val>
                                        </p:tav>
                                      </p:tavLst>
                                    </p:anim>
                                    <p:anim calcmode="lin" valueType="num">
                                      <p:cBhvr>
                                        <p:cTn id="16"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词句段运用</a:t>
            </a:r>
          </a:p>
        </p:txBody>
      </p:sp>
      <p:grpSp>
        <p:nvGrpSpPr>
          <p:cNvPr id="13" name="组合 8"/>
          <p:cNvGrpSpPr/>
          <p:nvPr/>
        </p:nvGrpSpPr>
        <p:grpSpPr>
          <a:xfrm>
            <a:off x="923925" y="1484874"/>
            <a:ext cx="10344149" cy="557710"/>
            <a:chOff x="793282" y="955518"/>
            <a:chExt cx="7757216" cy="417758"/>
          </a:xfrm>
        </p:grpSpPr>
        <p:sp>
          <p:nvSpPr>
            <p:cNvPr id="14" name="矩形 1"/>
            <p:cNvSpPr/>
            <p:nvPr/>
          </p:nvSpPr>
          <p:spPr>
            <a:xfrm>
              <a:off x="1283659" y="1040251"/>
              <a:ext cx="7266839" cy="299706"/>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000" b="1"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读句子，照样子把成语的意思用具体的情景表现出来。</a:t>
              </a:r>
            </a:p>
          </p:txBody>
        </p:sp>
        <p:pic>
          <p:nvPicPr>
            <p:cNvPr id="15" name="Picture 12"/>
            <p:cNvPicPr>
              <a:picLocks noChangeAspect="1"/>
            </p:cNvPicPr>
            <p:nvPr/>
          </p:nvPicPr>
          <p:blipFill>
            <a:blip r:embed="rId3">
              <a:clrChange>
                <a:clrFrom>
                  <a:srgbClr val="FFFFFF"/>
                </a:clrFrom>
                <a:clrTo>
                  <a:srgbClr val="FFFFFF">
                    <a:alpha val="0"/>
                  </a:srgbClr>
                </a:clrTo>
              </a:clrChange>
            </a:blip>
            <a:stretch>
              <a:fillRect/>
            </a:stretch>
          </p:blipFill>
          <p:spPr>
            <a:xfrm>
              <a:off x="793282" y="955518"/>
              <a:ext cx="403252" cy="417758"/>
            </a:xfrm>
            <a:prstGeom prst="rect">
              <a:avLst/>
            </a:prstGeom>
            <a:noFill/>
            <a:ln>
              <a:noFill/>
              <a:miter lim="800000"/>
              <a:headEnd/>
              <a:tailEnd/>
            </a:ln>
          </p:spPr>
        </p:pic>
      </p:grpSp>
      <p:pic>
        <p:nvPicPr>
          <p:cNvPr id="16" name="Picture 9" descr="http://www.zxxk.com"/>
          <p:cNvPicPr>
            <a:picLocks noChangeAspect="1"/>
          </p:cNvPicPr>
          <p:nvPr/>
        </p:nvPicPr>
        <p:blipFill>
          <a:blip r:embed="rId4"/>
          <a:stretch>
            <a:fillRect/>
          </a:stretch>
        </p:blipFill>
        <p:spPr>
          <a:xfrm>
            <a:off x="1461656" y="2574507"/>
            <a:ext cx="3487866" cy="3280833"/>
          </a:xfrm>
          <a:prstGeom prst="rect">
            <a:avLst/>
          </a:prstGeom>
          <a:noFill/>
          <a:ln>
            <a:noFill/>
            <a:miter lim="800000"/>
            <a:headEnd/>
            <a:tailEnd/>
          </a:ln>
        </p:spPr>
      </p:pic>
      <p:grpSp>
        <p:nvGrpSpPr>
          <p:cNvPr id="18" name="组合 13"/>
          <p:cNvGrpSpPr/>
          <p:nvPr/>
        </p:nvGrpSpPr>
        <p:grpSpPr>
          <a:xfrm>
            <a:off x="6301316" y="2310328"/>
            <a:ext cx="3835400" cy="759882"/>
            <a:chOff x="4184977" y="2609088"/>
            <a:chExt cx="2876192" cy="570203"/>
          </a:xfrm>
        </p:grpSpPr>
        <p:sp>
          <p:nvSpPr>
            <p:cNvPr id="19" name="云形标注 14"/>
            <p:cNvSpPr/>
            <p:nvPr/>
          </p:nvSpPr>
          <p:spPr>
            <a:xfrm>
              <a:off x="4184977" y="2609088"/>
              <a:ext cx="2876192" cy="570203"/>
            </a:xfrm>
            <a:prstGeom prst="cloudCallout">
              <a:avLst>
                <a:gd name="adj1" fmla="val -62229"/>
                <a:gd name="adj2" fmla="val -33038"/>
              </a:avLst>
            </a:prstGeom>
            <a:solidFill>
              <a:schemeClr val="accent1">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609600" eaLnBrk="1" hangingPunct="1"/>
              <a:endParaRPr lang="zh-CN" altLang="en-US" sz="2400" b="1" kern="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20" name="矩形 6"/>
            <p:cNvSpPr/>
            <p:nvPr/>
          </p:nvSpPr>
          <p:spPr>
            <a:xfrm>
              <a:off x="4341839" y="2698514"/>
              <a:ext cx="2632269" cy="346426"/>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400" b="1" kern="0">
                  <a:solidFill>
                    <a:srgbClr val="000000"/>
                  </a:solidFill>
                  <a:latin typeface="Arial" panose="020B0604020202020204" pitchFamily="34" charset="0"/>
                  <a:ea typeface="思源黑体 CN Regular" panose="020B0500000000000000" pitchFamily="34" charset="-122"/>
                  <a:sym typeface="Arial" panose="020B0604020202020204" pitchFamily="34" charset="0"/>
                </a:rPr>
                <a:t> 读一读，你发现了什么？</a:t>
              </a:r>
            </a:p>
          </p:txBody>
        </p:sp>
      </p:grpSp>
      <p:grpSp>
        <p:nvGrpSpPr>
          <p:cNvPr id="21" name="矩形 16"/>
          <p:cNvGrpSpPr/>
          <p:nvPr/>
        </p:nvGrpSpPr>
        <p:grpSpPr>
          <a:xfrm>
            <a:off x="5452534" y="3429000"/>
            <a:ext cx="5815540" cy="2383367"/>
            <a:chOff x="3086" y="1290"/>
            <a:chExt cx="2409" cy="1648"/>
          </a:xfrm>
        </p:grpSpPr>
        <p:pic>
          <p:nvPicPr>
            <p:cNvPr id="22" name="矩形 16"/>
            <p:cNvPicPr/>
            <p:nvPr/>
          </p:nvPicPr>
          <p:blipFill>
            <a:blip r:embed="rId5"/>
            <a:stretch>
              <a:fillRect/>
            </a:stretch>
          </p:blipFill>
          <p:spPr>
            <a:xfrm>
              <a:off x="3087" y="1290"/>
              <a:ext cx="2408" cy="1648"/>
            </a:xfrm>
            <a:prstGeom prst="rect">
              <a:avLst/>
            </a:prstGeom>
            <a:noFill/>
            <a:ln>
              <a:miter lim="800000"/>
              <a:headEnd/>
              <a:tailEnd/>
            </a:ln>
          </p:spPr>
        </p:pic>
        <p:sp>
          <p:nvSpPr>
            <p:cNvPr id="23" name="矩形 22"/>
            <p:cNvSpPr/>
            <p:nvPr/>
          </p:nvSpPr>
          <p:spPr>
            <a:xfrm>
              <a:off x="3086" y="1291"/>
              <a:ext cx="2409" cy="1647"/>
            </a:xfrm>
            <a:prstGeom prst="rect">
              <a:avLst/>
            </a:prstGeom>
            <a:noFill/>
            <a:ln>
              <a:noFill/>
              <a:miter lim="800000"/>
            </a:ln>
          </p:spPr>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709295"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阅读中将一段文字概括成为一个词语或一个短语，可以加快阅读的速度，这种能力是需要反复练习的。本题目就是把成语再用具体的情景表现出来，是前一个题目的逆向练习。</a:t>
              </a:r>
            </a:p>
          </p:txBody>
        </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fill="hold"/>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randombar(horizontal)">
                                      <p:cBhvr>
                                        <p:cTn id="12" dur="500" fill="hold"/>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flipH="1">
            <a:off x="0" y="2049510"/>
            <a:ext cx="12192000" cy="2758980"/>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 name="任意多边形: 形状 5"/>
          <p:cNvSpPr/>
          <p:nvPr/>
        </p:nvSpPr>
        <p:spPr>
          <a:xfrm flipV="1">
            <a:off x="601594" y="1624522"/>
            <a:ext cx="6635093" cy="3677054"/>
          </a:xfrm>
          <a:custGeom>
            <a:avLst/>
            <a:gdLst>
              <a:gd name="connsiteX0" fmla="*/ 128585 w 6635093"/>
              <a:gd name="connsiteY0" fmla="*/ 5026479 h 5026479"/>
              <a:gd name="connsiteX1" fmla="*/ 0 w 6635093"/>
              <a:gd name="connsiteY1" fmla="*/ 5026479 h 5026479"/>
              <a:gd name="connsiteX2" fmla="*/ 0 w 6635093"/>
              <a:gd name="connsiteY2" fmla="*/ 0 h 5026479"/>
              <a:gd name="connsiteX3" fmla="*/ 128585 w 6635093"/>
              <a:gd name="connsiteY3" fmla="*/ 0 h 5026479"/>
              <a:gd name="connsiteX4" fmla="*/ 128585 w 6635093"/>
              <a:gd name="connsiteY4" fmla="*/ 4891494 h 5026479"/>
              <a:gd name="connsiteX5" fmla="*/ 6506501 w 6635093"/>
              <a:gd name="connsiteY5" fmla="*/ 4891494 h 5026479"/>
              <a:gd name="connsiteX6" fmla="*/ 6506501 w 6635093"/>
              <a:gd name="connsiteY6" fmla="*/ 4527223 h 5026479"/>
              <a:gd name="connsiteX7" fmla="*/ 6635089 w 6635093"/>
              <a:gd name="connsiteY7" fmla="*/ 4527223 h 5026479"/>
              <a:gd name="connsiteX8" fmla="*/ 6635089 w 6635093"/>
              <a:gd name="connsiteY8" fmla="*/ 4891494 h 5026479"/>
              <a:gd name="connsiteX9" fmla="*/ 6635093 w 6635093"/>
              <a:gd name="connsiteY9" fmla="*/ 4891494 h 5026479"/>
              <a:gd name="connsiteX10" fmla="*/ 6635093 w 6635093"/>
              <a:gd name="connsiteY10" fmla="*/ 5026477 h 5026479"/>
              <a:gd name="connsiteX11" fmla="*/ 128585 w 6635093"/>
              <a:gd name="connsiteY11" fmla="*/ 5026477 h 50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5093" h="5026479">
                <a:moveTo>
                  <a:pt x="128585" y="5026479"/>
                </a:moveTo>
                <a:lnTo>
                  <a:pt x="0" y="5026479"/>
                </a:lnTo>
                <a:lnTo>
                  <a:pt x="0" y="0"/>
                </a:lnTo>
                <a:lnTo>
                  <a:pt x="128585" y="0"/>
                </a:lnTo>
                <a:lnTo>
                  <a:pt x="128585" y="4891494"/>
                </a:lnTo>
                <a:lnTo>
                  <a:pt x="6506501" y="4891494"/>
                </a:lnTo>
                <a:lnTo>
                  <a:pt x="6506501" y="4527223"/>
                </a:lnTo>
                <a:lnTo>
                  <a:pt x="6635089" y="4527223"/>
                </a:lnTo>
                <a:lnTo>
                  <a:pt x="6635089" y="4891494"/>
                </a:lnTo>
                <a:lnTo>
                  <a:pt x="6635093" y="4891494"/>
                </a:lnTo>
                <a:lnTo>
                  <a:pt x="6635093" y="5026477"/>
                </a:lnTo>
                <a:lnTo>
                  <a:pt x="128585" y="502647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3" name="任意多边形: 形状 12"/>
          <p:cNvSpPr/>
          <p:nvPr/>
        </p:nvSpPr>
        <p:spPr>
          <a:xfrm rot="5400000" flipH="1">
            <a:off x="6992273" y="635346"/>
            <a:ext cx="3538413" cy="5657851"/>
          </a:xfrm>
          <a:custGeom>
            <a:avLst/>
            <a:gdLst>
              <a:gd name="connsiteX0" fmla="*/ 4244211 w 4244211"/>
              <a:gd name="connsiteY0" fmla="*/ 1 h 5657851"/>
              <a:gd name="connsiteX1" fmla="*/ 4244211 w 4244211"/>
              <a:gd name="connsiteY1" fmla="*/ 128587 h 5657851"/>
              <a:gd name="connsiteX2" fmla="*/ 126206 w 4244211"/>
              <a:gd name="connsiteY2" fmla="*/ 128587 h 5657851"/>
              <a:gd name="connsiteX3" fmla="*/ 126206 w 4244211"/>
              <a:gd name="connsiteY3" fmla="*/ 5657851 h 5657851"/>
              <a:gd name="connsiteX4" fmla="*/ 0 w 4244211"/>
              <a:gd name="connsiteY4" fmla="*/ 5657851 h 5657851"/>
              <a:gd name="connsiteX5" fmla="*/ 0 w 4244211"/>
              <a:gd name="connsiteY5" fmla="*/ 0 h 5657851"/>
              <a:gd name="connsiteX6" fmla="*/ 126206 w 4244211"/>
              <a:gd name="connsiteY6" fmla="*/ 0 h 5657851"/>
              <a:gd name="connsiteX7" fmla="*/ 126206 w 4244211"/>
              <a:gd name="connsiteY7" fmla="*/ 1 h 565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4211" h="5657851">
                <a:moveTo>
                  <a:pt x="4244211" y="1"/>
                </a:moveTo>
                <a:lnTo>
                  <a:pt x="4244211" y="128587"/>
                </a:lnTo>
                <a:lnTo>
                  <a:pt x="126206" y="128587"/>
                </a:lnTo>
                <a:lnTo>
                  <a:pt x="126206" y="5657851"/>
                </a:lnTo>
                <a:lnTo>
                  <a:pt x="0" y="5657851"/>
                </a:lnTo>
                <a:lnTo>
                  <a:pt x="0" y="0"/>
                </a:lnTo>
                <a:lnTo>
                  <a:pt x="126206" y="0"/>
                </a:lnTo>
                <a:lnTo>
                  <a:pt x="126206" y="1"/>
                </a:lnTo>
                <a:close/>
              </a:path>
            </a:pathLst>
          </a:cu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4" name="矩形 13"/>
          <p:cNvSpPr/>
          <p:nvPr/>
        </p:nvSpPr>
        <p:spPr>
          <a:xfrm flipH="1">
            <a:off x="11338034" y="1315055"/>
            <a:ext cx="390140" cy="482738"/>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5" name="矩形 14"/>
          <p:cNvSpPr/>
          <p:nvPr/>
        </p:nvSpPr>
        <p:spPr>
          <a:xfrm flipH="1">
            <a:off x="709742" y="5729400"/>
            <a:ext cx="666648" cy="482738"/>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0" name="矩形 9"/>
          <p:cNvSpPr/>
          <p:nvPr/>
        </p:nvSpPr>
        <p:spPr>
          <a:xfrm flipH="1">
            <a:off x="0" y="0"/>
            <a:ext cx="461415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1" name="矩形 10"/>
          <p:cNvSpPr/>
          <p:nvPr/>
        </p:nvSpPr>
        <p:spPr>
          <a:xfrm flipH="1">
            <a:off x="-1" y="304800"/>
            <a:ext cx="3508442" cy="233464"/>
          </a:xfrm>
          <a:prstGeom prst="rect">
            <a:avLst/>
          </a:prstGeom>
          <a:solidFill>
            <a:schemeClr val="tx1">
              <a:lumMod val="75000"/>
              <a:lumOff val="25000"/>
            </a:schemeClr>
          </a:solidFill>
          <a:ln w="38100">
            <a:noFill/>
          </a:ln>
          <a:effectLst/>
        </p:spPr>
        <p:txBody>
          <a:bodyPr vert="horz" wrap="square" lIns="91440" tIns="45720" rIns="91440" bIns="45720" numCol="1" anchor="t" anchorCtr="0" compatLnSpc="1"/>
          <a:lstStyle/>
          <a:p>
            <a:endParaRPr lang="zh-CN" altLang="en-US"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12" name="矩形 11"/>
          <p:cNvSpPr/>
          <p:nvPr/>
        </p:nvSpPr>
        <p:spPr>
          <a:xfrm flipH="1">
            <a:off x="7236688" y="6624536"/>
            <a:ext cx="4955313" cy="233464"/>
          </a:xfrm>
          <a:prstGeom prst="rect">
            <a:avLst/>
          </a:prstGeom>
          <a:gradFill flip="none" rotWithShape="1">
            <a:gsLst>
              <a:gs pos="0">
                <a:srgbClr val="30B593"/>
              </a:gs>
              <a:gs pos="100000">
                <a:srgbClr val="00B050"/>
              </a:gs>
            </a:gsLst>
            <a:lin ang="2700000" scaled="1"/>
            <a:tileRect/>
          </a:gradFill>
          <a:ln>
            <a:solidFill>
              <a:schemeClr val="bg1"/>
            </a:solidFill>
          </a:ln>
          <a:effectLst>
            <a:outerShdw blurRad="38100" dist="127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30" name="组合 29"/>
          <p:cNvGrpSpPr/>
          <p:nvPr/>
        </p:nvGrpSpPr>
        <p:grpSpPr>
          <a:xfrm>
            <a:off x="894963" y="2284695"/>
            <a:ext cx="6336886" cy="1774498"/>
            <a:chOff x="894963" y="2284695"/>
            <a:chExt cx="6336886" cy="1774498"/>
          </a:xfrm>
        </p:grpSpPr>
        <p:sp>
          <p:nvSpPr>
            <p:cNvPr id="22" name="文本框 21"/>
            <p:cNvSpPr txBox="1"/>
            <p:nvPr/>
          </p:nvSpPr>
          <p:spPr>
            <a:xfrm>
              <a:off x="894963" y="2284695"/>
              <a:ext cx="6063194" cy="1107996"/>
            </a:xfrm>
            <a:prstGeom prst="rect">
              <a:avLst/>
            </a:prstGeom>
            <a:noFill/>
          </p:spPr>
          <p:txBody>
            <a:bodyPr wrap="square" rtlCol="0">
              <a:spAutoFit/>
              <a:scene3d>
                <a:camera prst="orthographicFront"/>
                <a:lightRig rig="threePt" dir="t"/>
              </a:scene3d>
              <a:sp3d contourW="12700"/>
            </a:bodyPr>
            <a:lstStyle/>
            <a:p>
              <a:r>
                <a:rPr lang="zh-CN" altLang="en-US" sz="6600" b="1"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谢谢各位倾听！</a:t>
              </a:r>
            </a:p>
          </p:txBody>
        </p:sp>
        <p:sp>
          <p:nvSpPr>
            <p:cNvPr id="23" name="文本框 22"/>
            <p:cNvSpPr txBox="1"/>
            <p:nvPr/>
          </p:nvSpPr>
          <p:spPr>
            <a:xfrm>
              <a:off x="946398" y="3470314"/>
              <a:ext cx="5808814" cy="588879"/>
            </a:xfrm>
            <a:prstGeom prst="rect">
              <a:avLst/>
            </a:prstGeom>
            <a:noFill/>
          </p:spPr>
          <p:txBody>
            <a:bodyPr wrap="square" rtlCol="0">
              <a:spAutoFit/>
              <a:scene3d>
                <a:camera prst="orthographicFront"/>
                <a:lightRig rig="threePt" dir="t"/>
              </a:scene3d>
              <a:sp3d contourW="12700"/>
            </a:bodyPr>
            <a:lstStyle/>
            <a:p>
              <a:pPr algn="dist">
                <a:lnSpc>
                  <a:spcPct val="150000"/>
                </a:lnSpc>
              </a:pPr>
              <a:r>
                <a:rPr lang="zh-CN" altLang="en-US"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rPr>
                <a:t>语文精品课件 五年级上册</a:t>
              </a:r>
              <a:endParaRPr lang="en-US" altLang="zh-CN" sz="2400" dirty="0">
                <a:solidFill>
                  <a:schemeClr val="bg1"/>
                </a:solidFill>
                <a:effectLst>
                  <a:outerShdw blurRad="38100" dist="38100" dir="2700000" algn="tl">
                    <a:srgbClr val="000000">
                      <a:alpha val="43137"/>
                    </a:srgbClr>
                  </a:outerShdw>
                </a:effectLst>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24" name="直接连接符 23"/>
            <p:cNvCxnSpPr/>
            <p:nvPr/>
          </p:nvCxnSpPr>
          <p:spPr>
            <a:xfrm>
              <a:off x="1033541" y="3460789"/>
              <a:ext cx="61983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草, 户外, 建筑, 房子&#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3759" y="515739"/>
            <a:ext cx="3889514" cy="5826522"/>
          </a:xfrm>
          <a:prstGeom prst="rect">
            <a:avLst/>
          </a:prstGeom>
          <a:ln w="22225">
            <a:solidFill>
              <a:schemeClr val="bg1"/>
            </a:solidFill>
          </a:ln>
          <a:effectLst>
            <a:outerShdw blurRad="114300" sx="101000" sy="101000" algn="ctr" rotWithShape="0">
              <a:prstClr val="black">
                <a:alpha val="10000"/>
              </a:prstClr>
            </a:outerShdw>
          </a:effectLst>
        </p:spPr>
      </p:pic>
      <p:grpSp>
        <p:nvGrpSpPr>
          <p:cNvPr id="31" name="组合 30"/>
          <p:cNvGrpSpPr/>
          <p:nvPr/>
        </p:nvGrpSpPr>
        <p:grpSpPr>
          <a:xfrm>
            <a:off x="1043066" y="4224439"/>
            <a:ext cx="3861068" cy="316802"/>
            <a:chOff x="1043066" y="4224439"/>
            <a:chExt cx="3861068" cy="316802"/>
          </a:xfrm>
        </p:grpSpPr>
        <p:grpSp>
          <p:nvGrpSpPr>
            <p:cNvPr id="26" name="组合 25"/>
            <p:cNvGrpSpPr/>
            <p:nvPr/>
          </p:nvGrpSpPr>
          <p:grpSpPr>
            <a:xfrm>
              <a:off x="1043066" y="4224439"/>
              <a:ext cx="1765300" cy="316802"/>
              <a:chOff x="1043066" y="4044835"/>
              <a:chExt cx="1765300" cy="316802"/>
            </a:xfrm>
          </p:grpSpPr>
          <p:sp>
            <p:nvSpPr>
              <p:cNvPr id="19" name="矩形 18"/>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0" name="文本框 19"/>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授课老师：某某</a:t>
                </a:r>
              </a:p>
            </p:txBody>
          </p:sp>
        </p:grpSp>
        <p:grpSp>
          <p:nvGrpSpPr>
            <p:cNvPr id="27" name="组合 26"/>
            <p:cNvGrpSpPr/>
            <p:nvPr/>
          </p:nvGrpSpPr>
          <p:grpSpPr>
            <a:xfrm>
              <a:off x="3138834" y="4224439"/>
              <a:ext cx="1765300" cy="316802"/>
              <a:chOff x="1043066" y="4044835"/>
              <a:chExt cx="1765300" cy="316802"/>
            </a:xfrm>
          </p:grpSpPr>
          <p:sp>
            <p:nvSpPr>
              <p:cNvPr id="28" name="矩形 27"/>
              <p:cNvSpPr/>
              <p:nvPr/>
            </p:nvSpPr>
            <p:spPr>
              <a:xfrm>
                <a:off x="1043066" y="4044835"/>
                <a:ext cx="1765300" cy="316802"/>
              </a:xfrm>
              <a:prstGeom prst="rect">
                <a:avLst/>
              </a:prstGeom>
              <a:solidFill>
                <a:schemeClr val="bg1"/>
              </a:solidFill>
              <a:ln w="38100">
                <a:noFill/>
              </a:ln>
              <a:effectLst>
                <a:outerShdw blurRad="63500" algn="ctr" rotWithShape="0">
                  <a:prstClr val="black">
                    <a:alpha val="40000"/>
                  </a:prstClr>
                </a:outerShdw>
              </a:effectLst>
            </p:spPr>
            <p:txBody>
              <a:bodyPr vert="horz" wrap="square" lIns="91440" tIns="45720" rIns="91440" bIns="45720" numCol="1" anchor="t" anchorCtr="0" compatLnSpc="1"/>
              <a:lstStyle/>
              <a:p>
                <a:endParaRPr lang="zh-CN" altLang="en-US" sz="1200" dirty="0">
                  <a:solidFill>
                    <a:prstClr val="black"/>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29" name="文本框 28"/>
              <p:cNvSpPr txBox="1"/>
              <p:nvPr/>
            </p:nvSpPr>
            <p:spPr>
              <a:xfrm>
                <a:off x="1190173" y="4064737"/>
                <a:ext cx="1471087" cy="276999"/>
              </a:xfrm>
              <a:prstGeom prst="rect">
                <a:avLst/>
              </a:prstGeom>
              <a:noFill/>
            </p:spPr>
            <p:txBody>
              <a:bodyPr wrap="square" rtlCol="0">
                <a:spAutoFit/>
                <a:scene3d>
                  <a:camera prst="orthographicFront"/>
                  <a:lightRig rig="threePt" dir="t"/>
                </a:scene3d>
                <a:sp3d contourW="12700"/>
              </a:bodyPr>
              <a:lstStyle/>
              <a:p>
                <a:pPr algn="ctr"/>
                <a:r>
                  <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授课时间：</a:t>
                </a:r>
                <a:r>
                  <a:rPr lang="en-US" altLang="zh-CN"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rPr>
                  <a:t>20XX</a:t>
                </a:r>
                <a:endParaRPr lang="zh-CN" altLang="en-US" sz="1200" dirty="0">
                  <a:solidFill>
                    <a:schemeClr val="tx1">
                      <a:lumMod val="75000"/>
                      <a:lumOff val="25000"/>
                    </a:schemeClr>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gr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anim calcmode="lin" valueType="num">
                                      <p:cBhvr>
                                        <p:cTn id="8" dur="500" fill="hold"/>
                                        <p:tgtEl>
                                          <p:spTgt spid="30"/>
                                        </p:tgtEl>
                                        <p:attrNameLst>
                                          <p:attrName>ppt_x</p:attrName>
                                        </p:attrNameLst>
                                      </p:cBhvr>
                                      <p:tavLst>
                                        <p:tav tm="0">
                                          <p:val>
                                            <p:strVal val="#ppt_x"/>
                                          </p:val>
                                        </p:tav>
                                        <p:tav tm="100000">
                                          <p:val>
                                            <p:strVal val="#ppt_x"/>
                                          </p:val>
                                        </p:tav>
                                      </p:tavLst>
                                    </p:anim>
                                    <p:anim calcmode="lin" valueType="num">
                                      <p:cBhvr>
                                        <p:cTn id="9" dur="500" fill="hold"/>
                                        <p:tgtEl>
                                          <p:spTgt spid="3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学习目标</a:t>
            </a:r>
          </a:p>
        </p:txBody>
      </p:sp>
      <p:sp>
        <p:nvSpPr>
          <p:cNvPr id="3" name="矩形 6"/>
          <p:cNvSpPr/>
          <p:nvPr/>
        </p:nvSpPr>
        <p:spPr>
          <a:xfrm>
            <a:off x="1061465" y="1690113"/>
            <a:ext cx="10050484" cy="3804183"/>
          </a:xfrm>
          <a:prstGeom prst="rect">
            <a:avLst/>
          </a:prstGeom>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248285" indent="-248285" defTabSz="609600" eaLnBrk="1" hangingPunct="1">
              <a:lnSpc>
                <a:spcPct val="250000"/>
              </a:lnSpc>
            </a:pP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1.</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通过“交流平台”的学习，引导学生明白提高阅读速度的方法。</a:t>
            </a:r>
          </a:p>
          <a:p>
            <a:pPr marL="248285" indent="-248285" defTabSz="609600" eaLnBrk="1" hangingPunct="1">
              <a:lnSpc>
                <a:spcPct val="250000"/>
              </a:lnSpc>
            </a:pP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2.</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通过“语段运用”的练习，提升学生运用概括主要意思提高阅读速度的能力。</a:t>
            </a:r>
          </a:p>
          <a:p>
            <a:pPr marL="248285" indent="-248285" defTabSz="609600" eaLnBrk="1" hangingPunct="1">
              <a:lnSpc>
                <a:spcPct val="250000"/>
              </a:lnSpc>
            </a:pP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3.</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理解“喋喋不休、悠然自得”的意思，并通过“助人为乐、左右为难”两个例子的学习，能将“喋喋不休、悠然自得”两个的意思用具体的情境表现出来。</a:t>
            </a:r>
          </a:p>
          <a:p>
            <a:pPr marL="248285" indent="-248285" defTabSz="609600" eaLnBrk="1" hangingPunct="1">
              <a:lnSpc>
                <a:spcPct val="250000"/>
              </a:lnSpc>
            </a:pPr>
            <a:r>
              <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4.</a:t>
            </a: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通过朗读并背诵“日积月累”中的名句，感悟语句中珍惜时间的真意。</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fill="hold"/>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4" name="TextBox 6"/>
          <p:cNvSpPr/>
          <p:nvPr/>
        </p:nvSpPr>
        <p:spPr>
          <a:xfrm>
            <a:off x="842802" y="1451022"/>
            <a:ext cx="3172663" cy="586507"/>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lnSpc>
                <a:spcPct val="150000"/>
              </a:lnSpc>
              <a:buFont typeface="Wingdings" panose="05000000000000000000" pitchFamily="2" charset="2"/>
              <a:buChar char="l"/>
            </a:pPr>
            <a:r>
              <a:rPr lang="zh-CN" altLang="en-US" sz="2400" b="1" kern="0" dirty="0">
                <a:solidFill>
                  <a:srgbClr val="3333FF"/>
                </a:solidFill>
                <a:latin typeface="Arial" panose="020B0604020202020204" pitchFamily="34" charset="0"/>
                <a:ea typeface="思源黑体 CN Regular" panose="020B0500000000000000" pitchFamily="34" charset="-122"/>
                <a:sym typeface="Arial" panose="020B0604020202020204" pitchFamily="34" charset="0"/>
              </a:rPr>
              <a:t>读一读，找规律。</a:t>
            </a:r>
          </a:p>
        </p:txBody>
      </p:sp>
      <p:pic>
        <p:nvPicPr>
          <p:cNvPr id="5" name="Picture 12" descr="http://www.zxxk.com"/>
          <p:cNvPicPr>
            <a:picLocks noChangeAspect="1"/>
          </p:cNvPicPr>
          <p:nvPr/>
        </p:nvPicPr>
        <p:blipFill>
          <a:blip r:embed="rId3"/>
          <a:stretch>
            <a:fillRect/>
          </a:stretch>
        </p:blipFill>
        <p:spPr>
          <a:xfrm>
            <a:off x="1140771" y="2433891"/>
            <a:ext cx="3452544" cy="3221474"/>
          </a:xfrm>
          <a:prstGeom prst="rect">
            <a:avLst/>
          </a:prstGeom>
          <a:noFill/>
          <a:ln>
            <a:noFill/>
            <a:miter lim="800000"/>
            <a:headEnd/>
            <a:tailEnd/>
          </a:ln>
        </p:spPr>
      </p:pic>
      <p:grpSp>
        <p:nvGrpSpPr>
          <p:cNvPr id="6" name="组合 11"/>
          <p:cNvGrpSpPr/>
          <p:nvPr/>
        </p:nvGrpSpPr>
        <p:grpSpPr>
          <a:xfrm>
            <a:off x="6096000" y="1531645"/>
            <a:ext cx="4019457" cy="1011767"/>
            <a:chOff x="4053572" y="2582403"/>
            <a:chExt cx="3015177" cy="758938"/>
          </a:xfrm>
        </p:grpSpPr>
        <p:sp>
          <p:nvSpPr>
            <p:cNvPr id="7" name="云形标注 12"/>
            <p:cNvSpPr/>
            <p:nvPr/>
          </p:nvSpPr>
          <p:spPr>
            <a:xfrm>
              <a:off x="4053572" y="2582403"/>
              <a:ext cx="2934268" cy="758938"/>
            </a:xfrm>
            <a:prstGeom prst="cloudCallout">
              <a:avLst>
                <a:gd name="adj1" fmla="val -59280"/>
                <a:gd name="adj2" fmla="val 53568"/>
              </a:avLst>
            </a:prstGeom>
            <a:solidFill>
              <a:schemeClr val="accent1">
                <a:lumMod val="20000"/>
                <a:lumOff val="80000"/>
              </a:schemeClr>
            </a:solidFill>
            <a:ln>
              <a:solidFill>
                <a:schemeClr val="accent1">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algn="ctr" defTabSz="609600" eaLnBrk="1" hangingPunct="1"/>
              <a:endParaRPr lang="zh-CN" altLang="en-US" b="1" kern="0">
                <a:solidFill>
                  <a:prstClr val="black"/>
                </a:solidFill>
                <a:latin typeface="Arial" panose="020B0604020202020204" pitchFamily="34" charset="0"/>
                <a:ea typeface="思源黑体 CN Regular" panose="020B0500000000000000" pitchFamily="34" charset="-122"/>
                <a:cs typeface="Arial" panose="020B0604020202020204"/>
                <a:sym typeface="Arial" panose="020B0604020202020204" pitchFamily="34" charset="0"/>
              </a:endParaRPr>
            </a:p>
          </p:txBody>
        </p:sp>
        <p:sp>
          <p:nvSpPr>
            <p:cNvPr id="9" name="矩形 6"/>
            <p:cNvSpPr/>
            <p:nvPr/>
          </p:nvSpPr>
          <p:spPr>
            <a:xfrm>
              <a:off x="4474787" y="2724715"/>
              <a:ext cx="2593962" cy="484820"/>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b="1" kern="0" dirty="0">
                  <a:solidFill>
                    <a:srgbClr val="000000"/>
                  </a:solidFill>
                  <a:latin typeface="Arial" panose="020B0604020202020204" pitchFamily="34" charset="0"/>
                  <a:ea typeface="思源黑体 CN Regular" panose="020B0500000000000000" pitchFamily="34" charset="-122"/>
                  <a:sym typeface="Arial" panose="020B0604020202020204" pitchFamily="34" charset="0"/>
                </a:rPr>
                <a:t>你读了小朋友的话，你了解了什么？</a:t>
              </a:r>
            </a:p>
          </p:txBody>
        </p:sp>
      </p:grpSp>
      <p:sp>
        <p:nvSpPr>
          <p:cNvPr id="10" name="矩形 14"/>
          <p:cNvSpPr/>
          <p:nvPr/>
        </p:nvSpPr>
        <p:spPr>
          <a:xfrm>
            <a:off x="5611902" y="3012334"/>
            <a:ext cx="5549164" cy="2643031"/>
          </a:xfrm>
          <a:prstGeom prst="rect">
            <a:avLst/>
          </a:prstGeom>
          <a:noFill/>
          <a:ln>
            <a:noFill/>
            <a:miter lim="800000"/>
          </a:ln>
        </p:spPr>
        <p:txBody>
          <a:bodyPr wrap="squar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480695" defTabSz="609600" eaLnBrk="1" hangingPunct="1">
              <a:lnSpc>
                <a:spcPct val="150000"/>
              </a:lnSpc>
              <a:spcAft>
                <a:spcPts val="800"/>
              </a:spcAft>
            </a:pPr>
            <a:r>
              <a:rPr lang="zh-CN" altLang="en-US" kern="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提高阅读速度的方法，四个同学分别说了自己的方法，集中体现在以下八点： </a:t>
            </a:r>
          </a:p>
          <a:p>
            <a:pPr indent="480695" defTabSz="609600" eaLnBrk="1" hangingPunct="1">
              <a:lnSpc>
                <a:spcPct val="150000"/>
              </a:lnSpc>
              <a:spcAft>
                <a:spcPts val="800"/>
              </a:spcAft>
            </a:pPr>
            <a:r>
              <a:rPr lang="zh-CN" altLang="en-US" kern="0" dirty="0">
                <a:solidFill>
                  <a:srgbClr val="C00000"/>
                </a:solidFill>
                <a:latin typeface="Arial" panose="020B0604020202020204" pitchFamily="34" charset="0"/>
                <a:ea typeface="思源黑体 CN Regular" panose="020B0500000000000000" pitchFamily="34" charset="-122"/>
                <a:sym typeface="Arial" panose="020B0604020202020204" pitchFamily="34" charset="0"/>
              </a:rPr>
              <a:t>①集中注意力阅读；②连词成句，不要一个字一个字地读；③不回读；④带着问题阅读；⑤遇到不懂的地方先忽略继续读；⑥一边读一边想；⑦圈划关键词句；⑧多加练习。</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fill="hold"/>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fill="hold"/>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4" name="TextBox 6"/>
          <p:cNvSpPr/>
          <p:nvPr/>
        </p:nvSpPr>
        <p:spPr>
          <a:xfrm>
            <a:off x="842802" y="1451022"/>
            <a:ext cx="3172663" cy="586507"/>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lnSpc>
                <a:spcPct val="150000"/>
              </a:lnSpc>
              <a:buFont typeface="Wingdings" panose="05000000000000000000" pitchFamily="2" charset="2"/>
              <a:buChar char="l"/>
            </a:pPr>
            <a:r>
              <a:rPr lang="zh-CN" altLang="en-US" sz="2400" b="1" kern="0" dirty="0">
                <a:solidFill>
                  <a:srgbClr val="3333FF"/>
                </a:solidFill>
                <a:latin typeface="Arial" panose="020B0604020202020204" pitchFamily="34" charset="0"/>
                <a:ea typeface="思源黑体 CN Regular" panose="020B0500000000000000" pitchFamily="34" charset="-122"/>
                <a:sym typeface="Arial" panose="020B0604020202020204" pitchFamily="34" charset="0"/>
              </a:rPr>
              <a:t>练一练，学运用。</a:t>
            </a:r>
          </a:p>
        </p:txBody>
      </p:sp>
      <p:sp>
        <p:nvSpPr>
          <p:cNvPr id="11" name="Rectangle 5"/>
          <p:cNvSpPr/>
          <p:nvPr/>
        </p:nvSpPr>
        <p:spPr>
          <a:xfrm>
            <a:off x="938788" y="2424385"/>
            <a:ext cx="10314424" cy="3274166"/>
          </a:xfrm>
          <a:prstGeom prst="rect">
            <a:avLst/>
          </a:prstGeom>
          <a:noFill/>
          <a:ln>
            <a:noFill/>
            <a:miter lim="800000"/>
          </a:ln>
        </p:spPr>
        <p:txBody>
          <a:bodyPr wrap="square"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598805"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春秋末期，齐国和楚国都是大国。有一回，齐王派大夫晏子去访问楚国。楚王仗着自己国势强盛，想乘机侮辱晏子，显显楚国的威风。</a:t>
            </a:r>
          </a:p>
          <a:p>
            <a:pPr indent="598805"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楚王知道晏子身材矮小，就叫人在城门旁边开了一个五尺来高的洞。晏子来到楚国，楚王叫人把城门关了，让晏子从这个洞进去。晏子看了看，对接待的人说：“这是个狗洞，不是城门。只有访问‘狗国’，才从狗洞进去。我在这儿等一会儿。你们先去问个明白，楚国到底是个什么样的国家？”接待的人立刻把晏子的话传给了楚王。楚王只好吩咐大开城门，迎接晏子。</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fill="hold"/>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4" name="TextBox 6"/>
          <p:cNvSpPr/>
          <p:nvPr/>
        </p:nvSpPr>
        <p:spPr>
          <a:xfrm>
            <a:off x="842802" y="1451022"/>
            <a:ext cx="3172663" cy="586507"/>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lnSpc>
                <a:spcPct val="150000"/>
              </a:lnSpc>
              <a:buFont typeface="Wingdings" panose="05000000000000000000" pitchFamily="2" charset="2"/>
              <a:buChar char="l"/>
            </a:pPr>
            <a:r>
              <a:rPr lang="zh-CN" altLang="en-US" sz="2400" b="1" kern="0" dirty="0">
                <a:solidFill>
                  <a:srgbClr val="3333FF"/>
                </a:solidFill>
                <a:latin typeface="Arial" panose="020B0604020202020204" pitchFamily="34" charset="0"/>
                <a:ea typeface="思源黑体 CN Regular" panose="020B0500000000000000" pitchFamily="34" charset="-122"/>
                <a:sym typeface="Arial" panose="020B0604020202020204" pitchFamily="34" charset="0"/>
              </a:rPr>
              <a:t>练一练，学运用。</a:t>
            </a:r>
          </a:p>
        </p:txBody>
      </p:sp>
      <p:sp>
        <p:nvSpPr>
          <p:cNvPr id="11" name="Rectangle 5"/>
          <p:cNvSpPr/>
          <p:nvPr/>
        </p:nvSpPr>
        <p:spPr>
          <a:xfrm>
            <a:off x="938788" y="2193553"/>
            <a:ext cx="10314424" cy="3735831"/>
          </a:xfrm>
          <a:prstGeom prst="rect">
            <a:avLst/>
          </a:prstGeom>
          <a:noFill/>
          <a:ln>
            <a:noFill/>
            <a:miter lim="800000"/>
          </a:ln>
        </p:spPr>
        <p:txBody>
          <a:bodyPr wrap="square"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598805"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晏子见了楚王。楚王瞅了他一眼，冷笑一声，说：“难道齐国没有人了吗？”晏子严肃地回答：“这是什么话？我国首都临淄住满了人。大伙儿把袖子举起来，就是一片云；大伙儿甩一把汗，就是一阵雨；街上的行人肩膀擦着肩膀，脚尖碰着脚跟。大王怎么说齐国没有人呢？”楚王说：“既然有这么多人，为什么打发你来呢？”晏子装着很为难的样子，说：“您这一问，我实在不好回答。撒谎吧，怕犯了欺骗大王的罪；说实话吧，又怕大王生气。”楚王说：“实话实说，我不生气。”晏子拱了拱手，说：“敝国有个规矩：访问上等的国家，就派上等人去；访问下等的国家，就派下等人去。我最不中用，所以派到这儿来了。”说着他故意笑了笑，楚王只好陪着笑。</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fill="hold"/>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4" name="TextBox 6"/>
          <p:cNvSpPr/>
          <p:nvPr/>
        </p:nvSpPr>
        <p:spPr>
          <a:xfrm>
            <a:off x="842802" y="1451022"/>
            <a:ext cx="3172663" cy="586507"/>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lnSpc>
                <a:spcPct val="150000"/>
              </a:lnSpc>
              <a:buFont typeface="Wingdings" panose="05000000000000000000" pitchFamily="2" charset="2"/>
              <a:buChar char="l"/>
            </a:pPr>
            <a:r>
              <a:rPr lang="zh-CN" altLang="en-US" sz="2400" b="1" kern="0" dirty="0">
                <a:solidFill>
                  <a:srgbClr val="3333FF"/>
                </a:solidFill>
                <a:latin typeface="Arial" panose="020B0604020202020204" pitchFamily="34" charset="0"/>
                <a:ea typeface="思源黑体 CN Regular" panose="020B0500000000000000" pitchFamily="34" charset="-122"/>
                <a:sym typeface="Arial" panose="020B0604020202020204" pitchFamily="34" charset="0"/>
              </a:rPr>
              <a:t>练一练，学运用。</a:t>
            </a:r>
          </a:p>
        </p:txBody>
      </p:sp>
      <p:sp>
        <p:nvSpPr>
          <p:cNvPr id="11" name="Rectangle 5"/>
          <p:cNvSpPr/>
          <p:nvPr/>
        </p:nvSpPr>
        <p:spPr>
          <a:xfrm>
            <a:off x="938788" y="2375751"/>
            <a:ext cx="10314424" cy="3371436"/>
          </a:xfrm>
          <a:prstGeom prst="rect">
            <a:avLst/>
          </a:prstGeom>
          <a:noFill/>
          <a:ln>
            <a:noFill/>
            <a:miter lim="800000"/>
          </a:ln>
        </p:spPr>
        <p:txBody>
          <a:bodyPr wrap="square"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598805" defTabSz="609600" eaLnBrk="1" hangingPunct="1">
              <a:lnSpc>
                <a:spcPct val="150000"/>
              </a:lnSpc>
            </a:pPr>
            <a:r>
              <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楚王安排酒席招待晏子。正当他们吃得高兴的时候，有两个武士押着一个囚犯，从堂下走过。楚王看见了，问他们：“那个囚犯犯的什么罪？他是哪里人？”武士回答说：“犯了盗窃罪，是齐国人。”楚王笑嘻嘻地对晏子说：“齐国人怎么这样没出息，干这种事？”楚国的大臣们听了，都得意扬扬地笑起来，以为这一下可让晏子丢尽了脸了。哪知晏子面不改色，站起来，说：“大王怎么不知道哇？淮南的柑橘，又大又甜。可是橘树一种到淮北，就只能结又小又苦的枳，还不是因为水土不同吗？同样道理，齐国人在齐国安居乐业，好好地劳动，一到楚国，就做起盗贼来了，也许是两国的水土不同吧。”楚王听了，只好赔不是，说：“我原来想取笑大夫，没想到反让大夫取笑了。”</a:t>
            </a:r>
          </a:p>
          <a:p>
            <a:pPr indent="598805" defTabSz="609600" eaLnBrk="1" hangingPunct="1">
              <a:lnSpc>
                <a:spcPct val="150000"/>
              </a:lnSpc>
            </a:pPr>
            <a:r>
              <a:rPr lang="zh-CN" altLang="en-US"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从这以后，楚王不敢不尊重晏子了。</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fill="hold"/>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5" name="矩形 2"/>
          <p:cNvSpPr/>
          <p:nvPr/>
        </p:nvSpPr>
        <p:spPr>
          <a:xfrm>
            <a:off x="980016" y="1843709"/>
            <a:ext cx="10231967" cy="2221314"/>
          </a:xfrm>
          <a:prstGeom prst="rect">
            <a:avLst/>
          </a:prstGeom>
          <a:noFill/>
          <a:ln>
            <a:no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indent="598805" defTabSz="609600" eaLnBrk="1" hangingPunct="1">
              <a:lnSpc>
                <a:spcPct val="150000"/>
              </a:lnSpc>
            </a:pPr>
            <a:r>
              <a:rPr lang="zh-CN" altLang="zh-CN" sz="3200" b="1"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集中注意力快速读上面短文，一边读一边想：楚王侮辱了晏子几次，晏子是怎样化解的？可以用“</a:t>
            </a:r>
            <a:r>
              <a:rPr lang="en-US" altLang="zh-CN" sz="3200" b="1" u="sng"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______</a:t>
            </a:r>
            <a:r>
              <a:rPr lang="zh-CN" altLang="zh-CN" sz="3200" b="1"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”画出关键语句</a:t>
            </a:r>
            <a:r>
              <a:rPr lang="zh-CN" altLang="en-US" sz="3200" b="1"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a:t>
            </a:r>
            <a:endParaRPr lang="zh-CN" altLang="zh-CN" sz="3200" b="1" kern="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p:txBody>
      </p:sp>
      <p:sp>
        <p:nvSpPr>
          <p:cNvPr id="6" name="矩形 28"/>
          <p:cNvSpPr/>
          <p:nvPr/>
        </p:nvSpPr>
        <p:spPr>
          <a:xfrm>
            <a:off x="5528733" y="4182625"/>
            <a:ext cx="4478867" cy="1464444"/>
          </a:xfrm>
          <a:prstGeom prst="wedgeRoundRectCallout">
            <a:avLst>
              <a:gd name="adj1" fmla="val -64940"/>
              <a:gd name="adj2" fmla="val -51648"/>
              <a:gd name="adj3" fmla="val 16667"/>
            </a:avLst>
          </a:prstGeom>
          <a:solidFill>
            <a:srgbClr val="FDEADA"/>
          </a:solidFill>
          <a:ln>
            <a:solidFill>
              <a:srgbClr val="E46C0A"/>
            </a:solidFill>
            <a:miter lim="800000"/>
          </a:ln>
        </p:spPr>
        <p:txBody>
          <a:bodyPr>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665" b="1" kern="0">
                <a:solidFill>
                  <a:srgbClr val="FF0000"/>
                </a:solidFill>
                <a:latin typeface="Arial" panose="020B0604020202020204" pitchFamily="34" charset="0"/>
                <a:ea typeface="思源黑体 CN Regular" panose="020B0500000000000000" pitchFamily="34" charset="-122"/>
                <a:sym typeface="Arial" panose="020B0604020202020204" pitchFamily="34" charset="0"/>
              </a:rPr>
              <a:t>带着问题读，边读边想，忽略不了解的地方，可以提高我们的阅读速度。</a:t>
            </a: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fill="hold"/>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fill="hold"/>
                                        <p:tgtEl>
                                          <p:spTgt spid="6"/>
                                        </p:tgtEl>
                                      </p:cBhvr>
                                    </p:animEffec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7" name="Rectangle 5"/>
          <p:cNvSpPr/>
          <p:nvPr/>
        </p:nvSpPr>
        <p:spPr>
          <a:xfrm>
            <a:off x="896548" y="1478169"/>
            <a:ext cx="3172663" cy="586507"/>
          </a:xfrm>
          <a:prstGeom prst="rect">
            <a:avLst/>
          </a:prstGeom>
          <a:noFill/>
          <a:ln>
            <a:noFill/>
            <a:miter lim="800000"/>
          </a:ln>
        </p:spPr>
        <p:txBody>
          <a:bodyPr wrap="none">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marL="457200" indent="-457200" defTabSz="609600">
              <a:lnSpc>
                <a:spcPct val="150000"/>
              </a:lnSpc>
              <a:buFont typeface="Wingdings" panose="05000000000000000000" pitchFamily="2" charset="2"/>
              <a:buChar char="l"/>
            </a:pPr>
            <a:r>
              <a:rPr lang="zh-CN" altLang="en-US" sz="2400" b="1" kern="0">
                <a:solidFill>
                  <a:srgbClr val="3333FF"/>
                </a:solidFill>
                <a:latin typeface="Arial" panose="020B0604020202020204" pitchFamily="34" charset="0"/>
                <a:ea typeface="思源黑体 CN Regular" panose="020B0500000000000000" pitchFamily="34" charset="-122"/>
                <a:sym typeface="Arial" panose="020B0604020202020204" pitchFamily="34" charset="0"/>
              </a:rPr>
              <a:t>我拓展，我积累。</a:t>
            </a:r>
          </a:p>
        </p:txBody>
      </p:sp>
      <p:sp>
        <p:nvSpPr>
          <p:cNvPr id="9" name="圆角矩形标注 11"/>
          <p:cNvSpPr/>
          <p:nvPr/>
        </p:nvSpPr>
        <p:spPr>
          <a:xfrm>
            <a:off x="6411568" y="1771422"/>
            <a:ext cx="4502149" cy="1440716"/>
          </a:xfrm>
          <a:prstGeom prst="wedgeRoundRectCallout">
            <a:avLst>
              <a:gd name="adj1" fmla="val -40665"/>
              <a:gd name="adj2" fmla="val 115050"/>
              <a:gd name="adj3" fmla="val 16667"/>
            </a:avLst>
          </a:prstGeom>
          <a:solidFill>
            <a:srgbClr val="FCD5B5"/>
          </a:solidFill>
          <a:ln>
            <a:solidFill>
              <a:srgbClr val="E46C0A"/>
            </a:solidFill>
            <a:miter lim="800000"/>
          </a:ln>
          <a:effectLst>
            <a:outerShdw blurRad="40000" dist="23000" dir="5400000">
              <a:srgbClr val="000000">
                <a:alpha val="34999"/>
              </a:srgbClr>
            </a:outerShdw>
          </a:effectLst>
        </p:spPr>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1600" b="1"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平时阅读中，我也有一些加快阅读的好方法，比如：我锻炼一眼尽量多的看到并记住内容，这样阅读速度就会加快；还有阅读时我先看看课文的表达方法，默读速度也会加快。</a:t>
            </a:r>
          </a:p>
        </p:txBody>
      </p:sp>
      <p:sp>
        <p:nvSpPr>
          <p:cNvPr id="10" name="圆角矩形标注 12"/>
          <p:cNvSpPr/>
          <p:nvPr/>
        </p:nvSpPr>
        <p:spPr>
          <a:xfrm>
            <a:off x="1191593" y="2407845"/>
            <a:ext cx="3204633" cy="1164167"/>
          </a:xfrm>
          <a:prstGeom prst="wedgeRoundRectCallout">
            <a:avLst>
              <a:gd name="adj1" fmla="val 55745"/>
              <a:gd name="adj2" fmla="val 80667"/>
              <a:gd name="adj3" fmla="val 16667"/>
            </a:avLst>
          </a:prstGeom>
          <a:solidFill>
            <a:srgbClr val="DCE6F2"/>
          </a:solidFill>
          <a:ln>
            <a:solidFill>
              <a:srgbClr val="4A7EBB"/>
            </a:solidFill>
            <a:miter lim="800000"/>
          </a:ln>
          <a:effectLst>
            <a:outerShdw blurRad="40000" dist="23000" dir="5400000">
              <a:srgbClr val="000000">
                <a:alpha val="34999"/>
              </a:srgbClr>
            </a:outerShdw>
          </a:effectLst>
        </p:spPr>
        <p:txBody>
          <a:bodyPr anchor="ctr" anchorCtr="0">
            <a:no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r>
              <a:rPr lang="zh-CN" altLang="en-US" sz="2000" b="1" kern="0">
                <a:solidFill>
                  <a:prstClr val="black"/>
                </a:solidFill>
                <a:latin typeface="Arial" panose="020B0604020202020204" pitchFamily="34" charset="0"/>
                <a:ea typeface="思源黑体 CN Regular" panose="020B0500000000000000" pitchFamily="34" charset="-122"/>
                <a:sym typeface="Arial" panose="020B0604020202020204" pitchFamily="34" charset="0"/>
              </a:rPr>
              <a:t>小朋友，你有什么好方法？</a:t>
            </a:r>
          </a:p>
        </p:txBody>
      </p:sp>
      <p:pic>
        <p:nvPicPr>
          <p:cNvPr id="11" name="Picture 12"/>
          <p:cNvPicPr>
            <a:picLocks noChangeAspect="1"/>
          </p:cNvPicPr>
          <p:nvPr/>
        </p:nvPicPr>
        <p:blipFill>
          <a:blip r:embed="rId3">
            <a:clrChange>
              <a:clrFrom>
                <a:srgbClr val="FFFFFF"/>
              </a:clrFrom>
              <a:clrTo>
                <a:srgbClr val="FFFFFF">
                  <a:alpha val="0"/>
                </a:srgbClr>
              </a:clrTo>
            </a:clrChange>
          </a:blip>
          <a:stretch>
            <a:fillRect/>
          </a:stretch>
        </p:blipFill>
        <p:spPr>
          <a:xfrm>
            <a:off x="5988052" y="4333829"/>
            <a:ext cx="1699683" cy="1934633"/>
          </a:xfrm>
          <a:prstGeom prst="rect">
            <a:avLst/>
          </a:prstGeom>
          <a:noFill/>
          <a:ln>
            <a:noFill/>
            <a:miter lim="800000"/>
            <a:headEnd/>
            <a:tailEnd/>
          </a:ln>
        </p:spPr>
      </p:pic>
      <p:pic>
        <p:nvPicPr>
          <p:cNvPr id="12" name="Picture 13" descr="http://www.zxxk.com"/>
          <p:cNvPicPr>
            <a:picLocks noChangeAspect="1"/>
          </p:cNvPicPr>
          <p:nvPr/>
        </p:nvPicPr>
        <p:blipFill>
          <a:blip r:embed="rId4"/>
          <a:stretch>
            <a:fillRect/>
          </a:stretch>
        </p:blipFill>
        <p:spPr>
          <a:xfrm>
            <a:off x="3534835" y="3478695"/>
            <a:ext cx="2764367" cy="2764367"/>
          </a:xfrm>
          <a:prstGeom prst="rect">
            <a:avLst/>
          </a:prstGeom>
          <a:noFill/>
          <a:ln>
            <a:noFill/>
            <a:miter lim="800000"/>
            <a:headEnd/>
            <a:tailEnd/>
          </a:ln>
        </p:spPr>
      </p:pic>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fill="hold"/>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fill="hold"/>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sz="3600" dirty="0">
                <a:latin typeface="Arial" panose="020B0604020202020204" pitchFamily="34" charset="0"/>
                <a:ea typeface="思源黑体 CN Regular" panose="020B0500000000000000" pitchFamily="34" charset="-122"/>
                <a:cs typeface="+mn-ea"/>
                <a:sym typeface="Arial" panose="020B0604020202020204" pitchFamily="34" charset="0"/>
              </a:rPr>
              <a:t>交流平台</a:t>
            </a:r>
          </a:p>
        </p:txBody>
      </p:sp>
      <p:sp>
        <p:nvSpPr>
          <p:cNvPr id="2" name="Rectangle 5"/>
          <p:cNvSpPr/>
          <p:nvPr/>
        </p:nvSpPr>
        <p:spPr>
          <a:xfrm>
            <a:off x="962025" y="1324845"/>
            <a:ext cx="10267949" cy="4659161"/>
          </a:xfrm>
          <a:prstGeom prst="rect">
            <a:avLst/>
          </a:prstGeom>
          <a:noFill/>
          <a:ln>
            <a:noFill/>
            <a:miter lim="800000"/>
          </a:ln>
        </p:spPr>
        <p:txBody>
          <a:bodyPr wrap="square" anchor="ctr" anchorCtr="0">
            <a:spAutoFit/>
          </a:bodyPr>
          <a:lstStyle>
            <a:lvl1pPr marL="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1pPr>
            <a:lvl2pPr marL="4572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2pPr>
            <a:lvl3pPr marL="9144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3pPr>
            <a:lvl4pPr marL="13716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4pPr>
            <a:lvl5pPr marL="1828800" indent="0" algn="l" defTabSz="457200" rtl="0" eaLnBrk="0" fontAlgn="base" hangingPunct="0">
              <a:lnSpc>
                <a:spcPct val="100000"/>
              </a:lnSpc>
              <a:spcBef>
                <a:spcPct val="0"/>
              </a:spcBef>
              <a:spcAft>
                <a:spcPct val="0"/>
              </a:spcAft>
              <a:buClrTx/>
              <a:buSzTx/>
              <a:buFontTx/>
              <a:buNone/>
              <a:defRPr kumimoji="0" lang="zh-CN" altLang="en-US" sz="1800" b="0" i="0" u="none" baseline="0">
                <a:solidFill>
                  <a:schemeClr val="tx1"/>
                </a:solidFill>
                <a:effectLst/>
                <a:latin typeface="Calibri" panose="020F0502020204030204" pitchFamily="34" charset="0"/>
                <a:ea typeface="宋体" panose="02010600030101010101" pitchFamily="2" charset="-122"/>
              </a:defRPr>
            </a:lvl5pPr>
          </a:lstStyle>
          <a:p>
            <a:pPr defTabSz="609600" eaLnBrk="1" hangingPunct="1">
              <a:lnSpc>
                <a:spcPct val="150000"/>
              </a:lnSpc>
            </a:pPr>
            <a:r>
              <a:rPr lang="zh-CN" altLang="en-US"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rPr>
              <a:t>   大娘，停住您送别的脚步吧！为了帮我们洗补衣服，您已经几夜没合眼了。您这么大年纪，能支持得住吗？快回家休息吧！为什么摇头呢？难道您担心我们会把您这位朝鲜阿妈妮忘怀？不，永远不会。八年来，您为我们花了多少心血，给了我们多少慈母般的温暖！记得五次战役的时候，由于敌机的封锁，造成了暂时的供应困难。我们空着肚子，在阵地上跟敌人拼了三天三夜。是您带着全村妇女，顶着打糕，冒着炮火，穿过硝烟，送到阵地上来给我们吃。这真是雪中送炭啊！当时有很多同志感动得流下眼泪。在您的帮助下，我们打胜了那次阻击战。您再回去的途中，累得昏倒在路旁了。我们还记得，我们的一个伤员在您家里休养，敌机来了，您丢下自己的小孙孙，把伤员背进了防空洞；当您再回去抢救小孙孙的时候，房子已经炸平了。您为我们失去了唯一的亲人。您说，这比山还高比海还深的的情谊，我们怎么能忘怀？</a:t>
            </a:r>
            <a:endParaRPr lang="en-US" altLang="zh-CN" sz="2000" kern="0" dirty="0">
              <a:solidFill>
                <a:prstClr val="black"/>
              </a:solidFill>
              <a:latin typeface="Arial" panose="020B0604020202020204" pitchFamily="34" charset="0"/>
              <a:ea typeface="思源黑体 CN Regular" panose="020B0500000000000000" pitchFamily="34" charset="-122"/>
              <a:sym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jh0r3i3">
      <a:majorFont>
        <a:latin typeface="Arial"/>
        <a:ea typeface="思源黑体 CN Regular"/>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2360</Words>
  <Application>Microsoft Office PowerPoint</Application>
  <PresentationFormat>宽屏</PresentationFormat>
  <Paragraphs>96</Paragraphs>
  <Slides>18</Slides>
  <Notes>18</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18</vt:i4>
      </vt:variant>
    </vt:vector>
  </HeadingPairs>
  <TitlesOfParts>
    <vt:vector size="24" baseType="lpstr">
      <vt:lpstr>思源黑体 CN Light</vt:lpstr>
      <vt:lpstr>Arial</vt:lpstr>
      <vt:lpstr>Wingdings</vt:lpstr>
      <vt:lpstr>思源黑体 CN Bold</vt:lpstr>
      <vt:lpstr>思源黑体 CN Regular</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2020-10-09T06:10:00Z</dcterms:created>
  <dcterms:modified xsi:type="dcterms:W3CDTF">2023-01-10T06:15:40Z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461D5F536736422EA19306D4AA2C6E4E</vt:lpwstr>
  </property>
  <property fmtid="{A09F084E-AD41-489F-8076-AA5BE3082BCA}" pid="100">
    <vt:ui4>5</vt:ui4>
  </property>
  <property fmtid="{64440492-4C8B-11D1-8B70-080036B11A03}" pid="11">
    <vt:lpwstr>www.2ppt.com-爱PPT提供资源下载</vt:lpwstr>
  </property>
</Properties>
</file>