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8" r:id="rId2"/>
    <p:sldId id="269" r:id="rId3"/>
    <p:sldId id="273" r:id="rId4"/>
    <p:sldId id="274" r:id="rId5"/>
    <p:sldId id="270" r:id="rId6"/>
    <p:sldId id="275" r:id="rId7"/>
    <p:sldId id="271" r:id="rId8"/>
    <p:sldId id="272" r:id="rId9"/>
  </p:sldIdLst>
  <p:sldSz cx="12192000" cy="6858000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831"/>
    <a:srgbClr val="F1AF00"/>
    <a:srgbClr val="0000CC"/>
    <a:srgbClr val="00A6AD"/>
    <a:srgbClr val="C50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7076A7-5926-497D-91FF-A0C5213AF23F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96EA3-50EE-4176-A4AF-34747D86CD4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588A1B-88B7-49DD-8907-0A1A1537107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90644-44D5-4368-BFD2-D91EDA917B5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E9CE80-1C13-4C5D-8FFB-97DDA365606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7F625-EA34-4BCA-A9A0-1DD34233AE1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BE541D-86FB-446F-A037-4FF96CE86C9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C298A-B338-49E1-B0D7-247F003565F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BBBDDF-D49F-41B5-831B-E0934A037D4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134A0-6970-43E4-A955-F7BAC95E618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3B0A8A-007E-4836-8C7D-34FD8BFED9F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885EA-86A8-4A08-BA6A-12EA6BF79A7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3F1880-EF1B-4623-8785-A1DF12F5B8C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07CAD-904D-460C-AD13-2FD5C8DB007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47E151-7794-4E6D-BFA6-D45335175F8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3E1D4-F974-4037-99EA-EA99942A2B0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23C39A-7877-4ECB-A6DE-31E0FD442B93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5B0B3-98A7-4520-BFC4-129DABD3EFE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D39899-5CE1-4E8B-97EB-94E5C75B685F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55E88-2B80-440F-B333-C74BF27F7A8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95D498-CFDD-4397-B7F7-FC7900E9E68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4F9DD-836A-4D6E-95A3-E38F630F557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29F05136-66D1-41FC-B24E-53C99E89EAC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C720200C-78F6-4286-B8BB-928A690447AE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组合 7"/>
          <p:cNvGrpSpPr/>
          <p:nvPr/>
        </p:nvGrpSpPr>
        <p:grpSpPr bwMode="auto">
          <a:xfrm>
            <a:off x="1276350" y="1568407"/>
            <a:ext cx="9778838" cy="2475441"/>
            <a:chOff x="3349" y="481"/>
            <a:chExt cx="11380" cy="3601"/>
          </a:xfrm>
        </p:grpSpPr>
        <p:sp>
          <p:nvSpPr>
            <p:cNvPr id="3" name="Rectangle 5"/>
            <p:cNvSpPr/>
            <p:nvPr/>
          </p:nvSpPr>
          <p:spPr>
            <a:xfrm>
              <a:off x="3349" y="3142"/>
              <a:ext cx="11380" cy="9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FontTx/>
                <a:buNone/>
                <a:defRPr/>
              </a:pPr>
              <a:r>
                <a:rPr lang="en-US" altLang="zh-CN" sz="36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Integrated skills &amp; Study skills</a:t>
              </a:r>
            </a:p>
          </p:txBody>
        </p:sp>
        <p:sp>
          <p:nvSpPr>
            <p:cNvPr id="5124" name="文本框 5"/>
            <p:cNvSpPr txBox="1">
              <a:spLocks noChangeArrowheads="1"/>
            </p:cNvSpPr>
            <p:nvPr/>
          </p:nvSpPr>
          <p:spPr bwMode="auto">
            <a:xfrm>
              <a:off x="3458" y="481"/>
              <a:ext cx="11162" cy="16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6600" b="1" dirty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Unit 5  Good manners </a:t>
              </a:r>
              <a:r>
                <a:rPr lang="zh-CN" altLang="zh-CN" sz="6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　</a:t>
              </a:r>
              <a:endParaRPr lang="zh-CN" altLang="en-US" sz="6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0" y="5356869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5" name="组合 2"/>
          <p:cNvGrpSpPr/>
          <p:nvPr/>
        </p:nvGrpSpPr>
        <p:grpSpPr bwMode="auto">
          <a:xfrm>
            <a:off x="657225" y="798685"/>
            <a:ext cx="3084512" cy="676275"/>
            <a:chOff x="183" y="1646"/>
            <a:chExt cx="4986" cy="1063"/>
          </a:xfrm>
        </p:grpSpPr>
        <p:pic>
          <p:nvPicPr>
            <p:cNvPr id="6149" name="图片 8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937" y="1791"/>
              <a:ext cx="2238" cy="82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重点单词</a:t>
              </a:r>
            </a:p>
          </p:txBody>
        </p:sp>
      </p:grpSp>
      <p:sp>
        <p:nvSpPr>
          <p:cNvPr id="6146" name="Text Box 12"/>
          <p:cNvSpPr txBox="1">
            <a:spLocks noChangeArrowheads="1"/>
          </p:cNvSpPr>
          <p:nvPr/>
        </p:nvSpPr>
        <p:spPr bwMode="auto">
          <a:xfrm>
            <a:off x="3990975" y="290830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  </a:t>
            </a:r>
            <a:endParaRPr lang="zh-CN" altLang="en-US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772555" y="1414521"/>
            <a:ext cx="10650538" cy="6324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听，并跟读下列单词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adj.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公共的，公开的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explain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vi.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解释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warn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vi.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警告，告诫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parking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停车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litter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vi. &amp; </a:t>
            </a:r>
            <a:r>
              <a:rPr lang="en-US" altLang="zh-CN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乱丟杂物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successful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成功的</a:t>
            </a:r>
          </a:p>
          <a:p>
            <a:pPr>
              <a:lnSpc>
                <a:spcPct val="150000"/>
              </a:lnSpc>
            </a:pPr>
            <a:endParaRPr lang="zh-CN" alt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2"/>
          <p:cNvSpPr txBox="1">
            <a:spLocks noChangeArrowheads="1"/>
          </p:cNvSpPr>
          <p:nvPr/>
        </p:nvSpPr>
        <p:spPr bwMode="auto">
          <a:xfrm>
            <a:off x="3990975" y="290830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  </a:t>
            </a:r>
            <a:endParaRPr lang="zh-CN" altLang="en-US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74688" y="922338"/>
            <a:ext cx="10650537" cy="5545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 (</a:t>
            </a:r>
            <a:r>
              <a:rPr lang="zh-CN" alt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time)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adv.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在某时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冒险做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worm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软体虫，蠕虫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痛，疼痛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gain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收获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indeed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adv.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真正地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练习；训练；实践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candle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蜡烛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2"/>
          <p:cNvSpPr txBox="1">
            <a:spLocks noChangeArrowheads="1"/>
          </p:cNvSpPr>
          <p:nvPr/>
        </p:nvSpPr>
        <p:spPr bwMode="auto">
          <a:xfrm>
            <a:off x="3990975" y="290830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  </a:t>
            </a:r>
            <a:endParaRPr lang="zh-CN" altLang="en-US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57225" y="1139825"/>
            <a:ext cx="10650538" cy="4246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听，并跟读下列单词变形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parking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park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vi.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successful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successfully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adv.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</a:t>
            </a:r>
            <a:r>
              <a:rPr lang="en-US" altLang="zh-CN" sz="3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vi.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explanation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</a:p>
          <a:p>
            <a:pPr>
              <a:lnSpc>
                <a:spcPct val="150000"/>
              </a:lnSpc>
            </a:pPr>
            <a:endParaRPr lang="en-US" altLang="zh-C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组合 2"/>
          <p:cNvGrpSpPr/>
          <p:nvPr/>
        </p:nvGrpSpPr>
        <p:grpSpPr bwMode="auto">
          <a:xfrm>
            <a:off x="766677" y="921007"/>
            <a:ext cx="3084512" cy="676275"/>
            <a:chOff x="183" y="1646"/>
            <a:chExt cx="4986" cy="1063"/>
          </a:xfrm>
        </p:grpSpPr>
        <p:pic>
          <p:nvPicPr>
            <p:cNvPr id="9221" name="图片 8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937" y="1791"/>
              <a:ext cx="2620" cy="82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重点短语</a:t>
              </a:r>
            </a:p>
          </p:txBody>
        </p:sp>
      </p:grpSp>
      <p:sp>
        <p:nvSpPr>
          <p:cNvPr id="9218" name="Text Box 12"/>
          <p:cNvSpPr txBox="1">
            <a:spLocks noChangeArrowheads="1"/>
          </p:cNvSpPr>
          <p:nvPr/>
        </p:nvSpPr>
        <p:spPr bwMode="auto">
          <a:xfrm>
            <a:off x="3990975" y="290830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  </a:t>
            </a:r>
            <a:endParaRPr lang="zh-CN" altLang="en-US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92150" y="1993900"/>
            <a:ext cx="10650538" cy="3556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听，并跟读下列短语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</a:t>
            </a:r>
            <a:r>
              <a:rPr lang="en-US" altLang="zh-CN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lang="en-US" altLang="zh-CN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保护，使免受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warn </a:t>
            </a:r>
            <a:r>
              <a:rPr lang="en-US" altLang="zh-CN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(not) to do </a:t>
            </a:r>
            <a:r>
              <a:rPr lang="en-US" altLang="zh-CN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警告某人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要做某事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littering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禁止扔垃圾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happen to </a:t>
            </a:r>
            <a:r>
              <a:rPr lang="en-US" altLang="zh-CN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发生在某人身上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2"/>
          <p:cNvSpPr txBox="1">
            <a:spLocks noChangeArrowheads="1"/>
          </p:cNvSpPr>
          <p:nvPr/>
        </p:nvSpPr>
        <p:spPr bwMode="auto">
          <a:xfrm>
            <a:off x="3990975" y="290830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  </a:t>
            </a:r>
            <a:endParaRPr lang="zh-CN" altLang="en-US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65163" y="1222375"/>
            <a:ext cx="10650537" cy="27733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soon after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不久以后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order to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为了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doing </a:t>
            </a:r>
            <a:r>
              <a:rPr lang="en-US" altLang="zh-CN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冒险做某事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one time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一次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5" name="组合 2"/>
          <p:cNvGrpSpPr/>
          <p:nvPr/>
        </p:nvGrpSpPr>
        <p:grpSpPr bwMode="auto">
          <a:xfrm>
            <a:off x="582338" y="798685"/>
            <a:ext cx="3084512" cy="676275"/>
            <a:chOff x="183" y="1646"/>
            <a:chExt cx="4986" cy="1063"/>
          </a:xfrm>
        </p:grpSpPr>
        <p:pic>
          <p:nvPicPr>
            <p:cNvPr id="11269" name="图片 8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937" y="1791"/>
              <a:ext cx="2620" cy="82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重点句型</a:t>
              </a:r>
            </a:p>
          </p:txBody>
        </p:sp>
      </p:grpSp>
      <p:sp>
        <p:nvSpPr>
          <p:cNvPr id="11266" name="Text Box 12"/>
          <p:cNvSpPr txBox="1">
            <a:spLocks noChangeArrowheads="1"/>
          </p:cNvSpPr>
          <p:nvPr/>
        </p:nvSpPr>
        <p:spPr bwMode="auto">
          <a:xfrm>
            <a:off x="3990975" y="290830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  </a:t>
            </a:r>
            <a:endParaRPr lang="zh-CN" altLang="en-US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82625" y="1760538"/>
            <a:ext cx="10650538" cy="4159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听，并跟读下列句子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Look at the sign.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says “No photos”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看这个标牌，上面写着“禁止拍照”。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If you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 practicing speaking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every day, you will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 at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如果你每天坚持练习说英语，你会更擅长它。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9" name="组合 2"/>
          <p:cNvGrpSpPr/>
          <p:nvPr/>
        </p:nvGrpSpPr>
        <p:grpSpPr bwMode="auto">
          <a:xfrm>
            <a:off x="660905" y="798685"/>
            <a:ext cx="3084512" cy="676275"/>
            <a:chOff x="183" y="1646"/>
            <a:chExt cx="4986" cy="1063"/>
          </a:xfrm>
        </p:grpSpPr>
        <p:pic>
          <p:nvPicPr>
            <p:cNvPr id="12293" name="图片 8" descr="图标-0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83" y="1646"/>
              <a:ext cx="4986" cy="1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937" y="1791"/>
              <a:ext cx="2620" cy="82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公交小句</a:t>
              </a:r>
            </a:p>
          </p:txBody>
        </p:sp>
      </p:grpSp>
      <p:sp>
        <p:nvSpPr>
          <p:cNvPr id="12290" name="Text Box 12"/>
          <p:cNvSpPr txBox="1">
            <a:spLocks noChangeArrowheads="1"/>
          </p:cNvSpPr>
          <p:nvPr/>
        </p:nvSpPr>
        <p:spPr bwMode="auto">
          <a:xfrm>
            <a:off x="3990975" y="290830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>
                <a:latin typeface="Calibri" panose="020F0502020204030204" pitchFamily="34" charset="0"/>
              </a:rPr>
              <a:t>  </a:t>
            </a:r>
            <a:endParaRPr lang="zh-CN" altLang="en-US" u="sng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92150" y="1781819"/>
            <a:ext cx="10945813" cy="4248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听，并跟读下列句子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Soon after,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funny thing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happened to me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my way to school.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不久之后，一件有趣的事情在我上学的路上发生了。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old woman was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 enough to keep explaining to us 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rules of the museum.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老奶奶足够耐心，不停地向我们解释博物馆的规则。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</Words>
  <Application>Microsoft Office PowerPoint</Application>
  <PresentationFormat>宽屏</PresentationFormat>
  <Paragraphs>52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仿宋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2023-01-16T20:45:14Z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14F4A28745C44EFD9EA7B637FA84075B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