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2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9900"/>
    <a:srgbClr val="33CC33"/>
    <a:srgbClr val="FFFFFF"/>
    <a:srgbClr val="CCFF5F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A19E8C61-D2CD-40E9-915D-D4665BFEE623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2048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B341EF75-6C56-4FFA-87D4-46D683642E0C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1EF75-6C56-4FFA-87D4-46D683642E0C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B1D4390A-D901-42E7-8C7F-95A67C49322E}" type="slidenum">
              <a:rPr lang="zh-CN" altLang="en-US" smtClean="0">
                <a:ea typeface="DFKai-SB" pitchFamily="65" charset="-120"/>
              </a:rPr>
              <a:t>14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110E6842-6A9C-4C97-8611-DF1BB4EAEC78}" type="slidenum">
              <a:rPr lang="zh-CN" altLang="en-US" smtClean="0">
                <a:ea typeface="DFKai-SB" pitchFamily="65" charset="-120"/>
              </a:rPr>
              <a:t>15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D388-A94C-4463-87A4-AAE733418BC6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689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68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DF64D-F35E-4B6B-8546-BCADF0C556E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1B9AB-13F5-453D-967D-4E12F28DF91E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9D01E-0748-407A-9B43-AF9B30C3195A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F5AB-31C2-4310-8941-30559BCC49A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45BB1-62B4-4E93-91AA-9EBCB2FFE1D9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56A2-29EF-4849-B87B-AEC6FF66A797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18FA0-04A1-47B8-BD32-5B1DE1C2F8BE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9A0F-4C1D-4F96-AAC1-C87A92171FE6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BD02-C023-488D-B705-70FE452938C7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smtClean="0"/>
              <a:t>按一下以編輯母片</a:t>
            </a:r>
          </a:p>
          <a:p>
            <a:pPr lvl="1"/>
            <a:r>
              <a:rPr lang="zh-TW" smtClean="0"/>
              <a:t>第二層</a:t>
            </a:r>
          </a:p>
          <a:p>
            <a:pPr lvl="2"/>
            <a:r>
              <a:rPr lang="zh-TW" smtClean="0"/>
              <a:t>第三層</a:t>
            </a:r>
          </a:p>
          <a:p>
            <a:pPr lvl="3"/>
            <a:r>
              <a:rPr lang="zh-TW" smtClean="0"/>
              <a:t>第四層</a:t>
            </a:r>
          </a:p>
          <a:p>
            <a:pPr lvl="4"/>
            <a:r>
              <a:rPr lang="zh-TW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555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916575EF-0AF2-4AF3-B970-D22EC8FFC8A9}" type="slidenum">
              <a:rPr lang="en-US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4037;&#20316;\&#65288;&#32039;&#24613;&#65289;&#12304;&#36164;&#28304;&#20248;&#21270;&#12305;20141013&#23567;&#23398;&#33521;&#35821;&#38485;&#26053;&#29256;&#36164;&#28304;&#20248;&#21270;&#21333;%20&#26446;&#23071;&#65288;&#26032;&#22686;&#36164;&#28304;17&#26465;&#65289;\&#38485;&#26053;&#29256;&#20845;&#19978;Unit4\&#35838;&#20214;\Unit4%20&#31532;1&#35838;&#26102;&#25945;&#23398;&#35838;&#20214;\gettothepark.mp3" TargetMode="External"/><Relationship Id="rId1" Type="http://schemas.microsoft.com/office/2007/relationships/media" Target="file:///C:\Users\Administrator\Desktop\&#24037;&#20316;\&#65288;&#32039;&#24613;&#65289;&#12304;&#36164;&#28304;&#20248;&#21270;&#12305;20141013&#23567;&#23398;&#33521;&#35821;&#38485;&#26053;&#29256;&#36164;&#28304;&#20248;&#21270;&#21333;%20&#26446;&#23071;&#65288;&#26032;&#22686;&#36164;&#28304;17&#26465;&#65289;\&#38485;&#26053;&#29256;&#20845;&#19978;Unit4\&#35838;&#20214;\Unit4%20&#31532;1&#35838;&#26102;&#25945;&#23398;&#35838;&#20214;\gettothepark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4037;&#20316;\&#65288;&#32039;&#24613;&#65289;&#12304;&#36164;&#28304;&#20248;&#21270;&#12305;20141013&#23567;&#23398;&#33521;&#35821;&#38485;&#26053;&#29256;&#36164;&#28304;&#20248;&#21270;&#21333;%20&#26446;&#23071;&#65288;&#26032;&#22686;&#36164;&#28304;17&#26465;&#65289;\&#38485;&#26053;&#29256;&#20845;&#19978;Unit4\&#35838;&#20214;\Unit4%20&#31532;1&#35838;&#26102;&#25945;&#23398;&#35838;&#20214;\meetatthegate.mp3" TargetMode="External"/><Relationship Id="rId1" Type="http://schemas.microsoft.com/office/2007/relationships/media" Target="file:///C:\Users\Administrator\Desktop\&#24037;&#20316;\&#65288;&#32039;&#24613;&#65289;&#12304;&#36164;&#28304;&#20248;&#21270;&#12305;20141013&#23567;&#23398;&#33521;&#35821;&#38485;&#26053;&#29256;&#36164;&#28304;&#20248;&#21270;&#21333;%20&#26446;&#23071;&#65288;&#26032;&#22686;&#36164;&#28304;17&#26465;&#65289;\&#38485;&#26053;&#29256;&#20845;&#19978;Unit4\&#35838;&#20214;\Unit4%20&#31532;1&#35838;&#26102;&#25945;&#23398;&#35838;&#20214;\meetatthegate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Unit4PartALetslearn&#35838;&#25991;&#21160;&#30011;.avi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6032;&#35838;&#23548;&#20837;&#27468;&#26354;&#65306;Letshaveapicnictoday.sw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23548;&#20837;&#21160;&#30011;&#65306;Apicnic.sw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4037;&#20316;\&#65288;&#32039;&#24613;&#65289;&#12304;&#36164;&#28304;&#20248;&#21270;&#12305;20141013&#23567;&#23398;&#33521;&#35821;&#38485;&#26053;&#29256;&#36164;&#28304;&#20248;&#21270;&#21333;%20&#26446;&#23071;&#65288;&#26032;&#22686;&#36164;&#28304;17&#26465;&#65289;\&#38485;&#26053;&#29256;&#20845;&#19978;Unit4\&#35838;&#20214;\Unit4%20&#31532;1&#35838;&#26102;&#25945;&#23398;&#35838;&#20214;\goonapicnic.mp3" TargetMode="External"/><Relationship Id="rId1" Type="http://schemas.microsoft.com/office/2007/relationships/media" Target="file:///C:\Users\Administrator\Desktop\&#24037;&#20316;\&#65288;&#32039;&#24613;&#65289;&#12304;&#36164;&#28304;&#20248;&#21270;&#12305;20141013&#23567;&#23398;&#33521;&#35821;&#38485;&#26053;&#29256;&#36164;&#28304;&#20248;&#21270;&#21333;%20&#26446;&#23071;&#65288;&#26032;&#22686;&#36164;&#28304;17&#26465;&#65289;\&#38485;&#26053;&#29256;&#20845;&#19978;Unit4\&#35838;&#20214;\Unit4%20&#31532;1&#35838;&#26102;&#25945;&#23398;&#35838;&#20214;\goonapicnic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4037;&#20316;\&#65288;&#32039;&#24613;&#65289;&#12304;&#36164;&#28304;&#20248;&#21270;&#12305;20141013&#23567;&#23398;&#33521;&#35821;&#38485;&#26053;&#29256;&#36164;&#28304;&#20248;&#21270;&#21333;%20&#26446;&#23071;&#65288;&#26032;&#22686;&#36164;&#28304;17&#26465;&#65289;\&#38485;&#26053;&#29256;&#20845;&#19978;Unit4\&#35838;&#20214;\Unit4%20&#31532;1&#35838;&#26102;&#25945;&#23398;&#35838;&#20214;\takeoutof.mp3" TargetMode="External"/><Relationship Id="rId1" Type="http://schemas.microsoft.com/office/2007/relationships/media" Target="file:///C:\Users\Administrator\Desktop\&#24037;&#20316;\&#65288;&#32039;&#24613;&#65289;&#12304;&#36164;&#28304;&#20248;&#21270;&#12305;20141013&#23567;&#23398;&#33521;&#35821;&#38485;&#26053;&#29256;&#36164;&#28304;&#20248;&#21270;&#21333;%20&#26446;&#23071;&#65288;&#26032;&#22686;&#36164;&#28304;17&#26465;&#65289;\&#38485;&#26053;&#29256;&#20845;&#19978;Unit4\&#35838;&#20214;\Unit4%20&#31532;1&#35838;&#26102;&#25945;&#23398;&#35838;&#20214;\takeoutof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4037;&#20316;\&#65288;&#32039;&#24613;&#65289;&#12304;&#36164;&#28304;&#20248;&#21270;&#12305;20141013&#23567;&#23398;&#33521;&#35821;&#38485;&#26053;&#29256;&#36164;&#28304;&#20248;&#21270;&#21333;%20&#26446;&#23071;&#65288;&#26032;&#22686;&#36164;&#28304;17&#26465;&#65289;\&#38485;&#26053;&#29256;&#20845;&#19978;Unit4\&#35838;&#20214;\Unit4%20&#31532;1&#35838;&#26102;&#25945;&#23398;&#35838;&#20214;\putinto.mp3" TargetMode="External"/><Relationship Id="rId1" Type="http://schemas.microsoft.com/office/2007/relationships/media" Target="file:///C:\Users\Administrator\Desktop\&#24037;&#20316;\&#65288;&#32039;&#24613;&#65289;&#12304;&#36164;&#28304;&#20248;&#21270;&#12305;20141013&#23567;&#23398;&#33521;&#35821;&#38485;&#26053;&#29256;&#36164;&#28304;&#20248;&#21270;&#21333;%20&#26446;&#23071;&#65288;&#26032;&#22686;&#36164;&#28304;17&#26465;&#65289;\&#38485;&#26053;&#29256;&#20845;&#19978;Unit4\&#35838;&#20214;\Unit4%20&#31532;1&#35838;&#26102;&#25945;&#23398;&#35838;&#20214;\putinto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1447800" y="1066800"/>
            <a:ext cx="6248400" cy="3429000"/>
          </a:xfrm>
          <a:prstGeom prst="roundRect">
            <a:avLst/>
          </a:prstGeom>
          <a:solidFill>
            <a:schemeClr val="accent3">
              <a:alpha val="76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tx1"/>
              </a:solidFill>
              <a:ea typeface="DFKai-SB" pitchFamily="65" charset="-120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0" y="1447852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陕旅版英语六年级上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4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Unit4 Let’s Go on a Picnic</a:t>
            </a:r>
          </a:p>
          <a:p>
            <a:pPr algn="ctr" eaLnBrk="1" hangingPunct="1"/>
            <a:r>
              <a:rPr lang="zh-CN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4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</a:p>
        </p:txBody>
      </p:sp>
      <p:sp>
        <p:nvSpPr>
          <p:cNvPr id="7" name="矩形 6"/>
          <p:cNvSpPr/>
          <p:nvPr/>
        </p:nvSpPr>
        <p:spPr>
          <a:xfrm>
            <a:off x="2924754" y="594353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爆炸形 1 4"/>
          <p:cNvSpPr>
            <a:spLocks noChangeArrowheads="1"/>
          </p:cNvSpPr>
          <p:nvPr/>
        </p:nvSpPr>
        <p:spPr bwMode="auto">
          <a:xfrm>
            <a:off x="2514600" y="533400"/>
            <a:ext cx="4267200" cy="1600200"/>
          </a:xfrm>
          <a:prstGeom prst="irregularSeal1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1905000" y="990600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>
                <a:ea typeface="DFKai-SB" pitchFamily="65" charset="-120"/>
              </a:rPr>
              <a:t>Good to know!</a:t>
            </a:r>
            <a:endParaRPr lang="zh-CN" altLang="en-US" sz="3200">
              <a:ea typeface="DFKai-SB" pitchFamily="65" charset="-120"/>
            </a:endParaRP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609600" y="2438400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>
                <a:ea typeface="DFKai-SB" pitchFamily="65" charset="-120"/>
              </a:rPr>
              <a:t>Can you guess what’s the meaning of </a:t>
            </a:r>
            <a:r>
              <a:rPr lang="en-US" altLang="zh-CN" sz="3200">
                <a:solidFill>
                  <a:srgbClr val="FF0066"/>
                </a:solidFill>
                <a:ea typeface="DFKai-SB" pitchFamily="65" charset="-120"/>
              </a:rPr>
              <a:t>“Put your face into your pocket.” </a:t>
            </a:r>
            <a:r>
              <a:rPr lang="en-US" altLang="zh-CN" sz="3200">
                <a:ea typeface="DFKai-SB" pitchFamily="65" charset="-120"/>
              </a:rPr>
              <a:t>?</a:t>
            </a:r>
            <a:endParaRPr lang="zh-CN" altLang="en-US" sz="3200">
              <a:ea typeface="DFKai-SB" pitchFamily="65" charset="-120"/>
            </a:endParaRP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1828800" y="39624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不要害怕丢脸。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338" grpId="0"/>
      <p:bldP spid="14339" grpId="0"/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1905000" y="60198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ea typeface="DFKai-SB" pitchFamily="65" charset="-120"/>
              </a:rPr>
              <a:t>get to the park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到达公园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609600"/>
            <a:ext cx="60198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762000" y="54102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>
                <a:ea typeface="DFKai-SB" pitchFamily="65" charset="-120"/>
              </a:rPr>
              <a:t>We shall get to the park early.</a:t>
            </a:r>
            <a:endParaRPr lang="zh-CN" altLang="en-US" sz="3200">
              <a:ea typeface="DFKai-SB" pitchFamily="65" charset="-120"/>
            </a:endParaRPr>
          </a:p>
        </p:txBody>
      </p:sp>
      <p:pic>
        <p:nvPicPr>
          <p:cNvPr id="5" name="gettothepar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38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7"/>
          <p:cNvSpPr txBox="1">
            <a:spLocks noChangeArrowheads="1"/>
          </p:cNvSpPr>
          <p:nvPr/>
        </p:nvSpPr>
        <p:spPr bwMode="auto">
          <a:xfrm>
            <a:off x="1981200" y="6096000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ea typeface="DFKai-SB" pitchFamily="65" charset="-120"/>
              </a:rPr>
              <a:t>meet at the gate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在大门口会合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85800"/>
            <a:ext cx="6324600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066800" y="55118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>
                <a:ea typeface="DFKai-SB" pitchFamily="65" charset="-120"/>
              </a:rPr>
              <a:t>Shall we meet at the gate of the park?</a:t>
            </a:r>
            <a:endParaRPr lang="zh-CN" altLang="en-US" sz="3200">
              <a:ea typeface="DFKai-SB" pitchFamily="65" charset="-120"/>
            </a:endParaRPr>
          </a:p>
        </p:txBody>
      </p:sp>
      <p:pic>
        <p:nvPicPr>
          <p:cNvPr id="5" name="meetatthegat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1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410" grpId="0"/>
      <p:bldP spid="174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762000" y="8382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观看动画并跟读短语</a:t>
            </a:r>
          </a:p>
        </p:txBody>
      </p:sp>
      <p:pic>
        <p:nvPicPr>
          <p:cNvPr id="17411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00200"/>
            <a:ext cx="73056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2590800" y="914400"/>
            <a:ext cx="426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rgbClr val="FF0066"/>
                </a:solidFill>
                <a:latin typeface="Comic Sans MS" panose="030F0702030302020204" pitchFamily="66" charset="0"/>
                <a:ea typeface="DFKai-SB" pitchFamily="65" charset="-120"/>
              </a:rPr>
              <a:t>Let’s play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2819400"/>
            <a:ext cx="7772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atin typeface="+mn-lt"/>
                <a:ea typeface="宋体" panose="02010600030101010101" pitchFamily="2" charset="-122"/>
              </a:rPr>
              <a:t>若指令为</a:t>
            </a:r>
            <a:r>
              <a:rPr lang="en-US" sz="3200" dirty="0">
                <a:latin typeface="+mn-lt"/>
                <a:ea typeface="宋体" panose="02010600030101010101" pitchFamily="2" charset="-122"/>
              </a:rPr>
              <a:t>Simon says, “Put ... into ... / Take ... out of...”</a:t>
            </a:r>
            <a:r>
              <a:rPr lang="zh-CN" altLang="en-US" sz="3200" dirty="0">
                <a:latin typeface="+mn-lt"/>
                <a:ea typeface="宋体" panose="02010600030101010101" pitchFamily="2" charset="-122"/>
              </a:rPr>
              <a:t>同学们则做动作。若没有</a:t>
            </a:r>
            <a:r>
              <a:rPr lang="en-US" sz="3200" dirty="0">
                <a:latin typeface="+mn-lt"/>
                <a:ea typeface="宋体" panose="02010600030101010101" pitchFamily="2" charset="-122"/>
              </a:rPr>
              <a:t>Simon says</a:t>
            </a:r>
            <a:r>
              <a:rPr lang="zh-CN" altLang="en-US" sz="3200" dirty="0">
                <a:latin typeface="+mn-lt"/>
                <a:ea typeface="宋体" panose="02010600030101010101" pitchFamily="2" charset="-122"/>
              </a:rPr>
              <a:t>，同学们则不做动作。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429000" y="2133600"/>
            <a:ext cx="2638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latin typeface="Comic Sans MS" panose="030F0702030302020204" pitchFamily="66" charset="0"/>
                <a:ea typeface="DFKai-SB" pitchFamily="65" charset="-120"/>
              </a:rPr>
              <a:t>Simon says</a:t>
            </a:r>
            <a:endParaRPr lang="zh-CN" altLang="en-US" sz="3600" b="1" dirty="0">
              <a:latin typeface="Comic Sans MS" panose="030F0702030302020204" pitchFamily="66" charset="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390920" y="952500"/>
            <a:ext cx="2492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看谁说得好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524000"/>
            <a:ext cx="37338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524000"/>
            <a:ext cx="45831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552575"/>
            <a:ext cx="45720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6925" y="1600200"/>
            <a:ext cx="49101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1981238"/>
            <a:ext cx="487680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00800" y="5181600"/>
            <a:ext cx="2133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ea typeface="DFKai-SB" pitchFamily="65" charset="-12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85902" y="1752644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教学目标：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845" y="2895614"/>
            <a:ext cx="81534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1. </a:t>
            </a:r>
            <a:r>
              <a:rPr lang="zh-CN" altLang="en-US" sz="3200" dirty="0">
                <a:latin typeface="+mn-lt"/>
                <a:ea typeface="宋体" panose="02010600030101010101" pitchFamily="2" charset="-122"/>
              </a:rPr>
              <a:t>能听、说、读、写短语：</a:t>
            </a: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go on a picnic, take out of, put into, get to the park, meet at the gate</a:t>
            </a:r>
            <a:r>
              <a:rPr lang="zh-CN" altLang="en-US" sz="3200" dirty="0">
                <a:latin typeface="+mn-lt"/>
                <a:ea typeface="宋体" panose="02010600030101010101" pitchFamily="2" charset="-122"/>
              </a:rPr>
              <a:t>。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latin typeface="+mn-lt"/>
                <a:ea typeface="宋体" panose="02010600030101010101" pitchFamily="2" charset="-122"/>
              </a:rPr>
              <a:t>2. </a:t>
            </a:r>
            <a:r>
              <a:rPr lang="zh-CN" altLang="en-US" sz="3200" dirty="0">
                <a:latin typeface="+mn-lt"/>
                <a:ea typeface="宋体" panose="02010600030101010101" pitchFamily="2" charset="-122"/>
              </a:rPr>
              <a:t>能在具体的语境中正确、灵活运用以上词汇。</a:t>
            </a:r>
            <a:endParaRPr lang="en-US" altLang="zh-CN" sz="3200" dirty="0"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33400"/>
            <a:ext cx="3429000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Warming-up</a:t>
            </a:r>
            <a:endParaRPr lang="zh-CN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anose="02010600030101010101" pitchFamily="2" charset="-122"/>
            </a:endParaRPr>
          </a:p>
        </p:txBody>
      </p:sp>
      <p:pic>
        <p:nvPicPr>
          <p:cNvPr id="7171" name="Picture 2" descr="C:\Users\Administrator\Desktop\素材\新课导入歌曲：Let’s have a picnic today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828800"/>
            <a:ext cx="56959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3124200" y="838268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rgbClr val="FF0066"/>
                </a:solidFill>
                <a:latin typeface="Comic Sans MS" panose="030F0702030302020204" pitchFamily="66" charset="0"/>
                <a:ea typeface="DFKai-SB" pitchFamily="65" charset="-120"/>
              </a:rPr>
              <a:t>Free talk</a:t>
            </a:r>
            <a:endParaRPr lang="zh-CN" altLang="en-US" sz="4000" b="1" dirty="0">
              <a:solidFill>
                <a:srgbClr val="FF0066"/>
              </a:solidFill>
              <a:latin typeface="Comic Sans MS" panose="030F0702030302020204" pitchFamily="66" charset="0"/>
              <a:ea typeface="DFKai-SB" pitchFamily="65" charset="-12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762000" y="2209832"/>
            <a:ext cx="7467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dirty="0">
                <a:ea typeface="DFKai-SB" pitchFamily="65" charset="-120"/>
              </a:rPr>
              <a:t>What do you often have for breakfast?</a:t>
            </a:r>
          </a:p>
          <a:p>
            <a:pPr eaLnBrk="1" hangingPunct="1"/>
            <a:endParaRPr lang="en-US" altLang="zh-CN" sz="3200" dirty="0">
              <a:ea typeface="DFKai-SB" pitchFamily="65" charset="-120"/>
            </a:endParaRPr>
          </a:p>
          <a:p>
            <a:pPr eaLnBrk="1" hangingPunct="1"/>
            <a:r>
              <a:rPr lang="en-US" altLang="zh-CN" sz="3200" dirty="0">
                <a:ea typeface="DFKai-SB" pitchFamily="65" charset="-120"/>
              </a:rPr>
              <a:t>How about your dinner?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96925"/>
            <a:ext cx="83058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esktop\素材\导入动画：A picnic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0" y="1676400"/>
            <a:ext cx="51054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云形标注 4"/>
          <p:cNvSpPr>
            <a:spLocks noChangeArrowheads="1"/>
          </p:cNvSpPr>
          <p:nvPr/>
        </p:nvSpPr>
        <p:spPr bwMode="auto">
          <a:xfrm>
            <a:off x="4648200" y="381000"/>
            <a:ext cx="4038600" cy="1447800"/>
          </a:xfrm>
          <a:prstGeom prst="cloudCallout">
            <a:avLst>
              <a:gd name="adj1" fmla="val 59829"/>
              <a:gd name="adj2" fmla="val -69662"/>
            </a:avLst>
          </a:prstGeom>
          <a:solidFill>
            <a:schemeClr val="bg1"/>
          </a:solidFill>
          <a:ln w="9525" algn="ctr">
            <a:solidFill>
              <a:srgbClr val="FF0066"/>
            </a:solidFill>
            <a:round/>
          </a:ln>
        </p:spPr>
        <p:txBody>
          <a:bodyPr/>
          <a:lstStyle/>
          <a:p>
            <a:r>
              <a:rPr lang="en-US" altLang="zh-CN" sz="2400" dirty="0">
                <a:ea typeface="DFKai-SB" pitchFamily="65" charset="-120"/>
              </a:rPr>
              <a:t>Do you want to go on a picnic this   weekend?</a:t>
            </a:r>
            <a:endParaRPr lang="zh-CN" altLang="en-US" sz="2400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219200"/>
            <a:ext cx="57642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云形标注 4"/>
          <p:cNvSpPr>
            <a:spLocks noChangeArrowheads="1"/>
          </p:cNvSpPr>
          <p:nvPr/>
        </p:nvSpPr>
        <p:spPr bwMode="auto">
          <a:xfrm>
            <a:off x="5791200" y="381000"/>
            <a:ext cx="3352800" cy="1447800"/>
          </a:xfrm>
          <a:prstGeom prst="cloudCallout">
            <a:avLst>
              <a:gd name="adj1" fmla="val 49065"/>
              <a:gd name="adj2" fmla="val 73218"/>
            </a:avLst>
          </a:prstGeom>
          <a:solidFill>
            <a:schemeClr val="bg1"/>
          </a:solidFill>
          <a:ln w="9525" algn="ctr">
            <a:solidFill>
              <a:srgbClr val="FF0066"/>
            </a:solidFill>
            <a:round/>
          </a:ln>
        </p:spPr>
        <p:txBody>
          <a:bodyPr/>
          <a:lstStyle/>
          <a:p>
            <a:r>
              <a:rPr lang="en-US" altLang="zh-CN" sz="2400">
                <a:ea typeface="DFKai-SB" pitchFamily="65" charset="-120"/>
              </a:rPr>
              <a:t>Look at the picture. What are they doing?</a:t>
            </a:r>
            <a:endParaRPr lang="zh-CN" altLang="en-US" sz="2400">
              <a:ea typeface="DFKai-SB" pitchFamily="65" charset="-120"/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3200400" y="3810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rgbClr val="FF0066"/>
                </a:solidFill>
                <a:latin typeface="Comic Sans MS" panose="030F0702030302020204" pitchFamily="66" charset="0"/>
                <a:ea typeface="DFKai-SB" pitchFamily="65" charset="-120"/>
              </a:rPr>
              <a:t>New class</a:t>
            </a:r>
            <a:endParaRPr lang="zh-CN" altLang="en-US" sz="4000" b="1" dirty="0">
              <a:solidFill>
                <a:srgbClr val="FF0066"/>
              </a:solidFill>
              <a:latin typeface="Comic Sans MS" panose="030F0702030302020204" pitchFamily="66" charset="0"/>
              <a:ea typeface="DFKai-SB" pitchFamily="65" charset="-120"/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2057400" y="54864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 dirty="0">
                <a:ea typeface="DFKai-SB" pitchFamily="65" charset="-120"/>
              </a:rPr>
              <a:t>They are going on a picnic.</a:t>
            </a:r>
            <a:endParaRPr lang="zh-CN" altLang="en-US" sz="3200" dirty="0">
              <a:ea typeface="DFKai-SB" pitchFamily="65" charset="-120"/>
            </a:endParaRP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2209800" y="60960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F0000"/>
                </a:solidFill>
                <a:ea typeface="DFKai-SB" pitchFamily="65" charset="-120"/>
              </a:rPr>
              <a:t>go on a picnic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去野餐</a:t>
            </a:r>
          </a:p>
        </p:txBody>
      </p:sp>
      <p:pic>
        <p:nvPicPr>
          <p:cNvPr id="7" name="goonapicni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0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267" grpId="0" animBg="1"/>
      <p:bldP spid="11269" grpId="0"/>
      <p:bldP spid="11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762000"/>
            <a:ext cx="5634038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219200" y="5105400"/>
            <a:ext cx="708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 dirty="0">
                <a:ea typeface="DFKai-SB" pitchFamily="65" charset="-120"/>
              </a:rPr>
              <a:t>I’ll take these things out of my basket. </a:t>
            </a:r>
            <a:endParaRPr lang="zh-CN" altLang="en-US" sz="3200" dirty="0">
              <a:ea typeface="DFKai-SB" pitchFamily="65" charset="-120"/>
            </a:endParaRP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2133600" y="57150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F0000"/>
                </a:solidFill>
                <a:ea typeface="DFKai-SB" pitchFamily="65" charset="-120"/>
              </a:rPr>
              <a:t>take out of 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</a:t>
            </a:r>
            <a:r>
              <a:rPr lang="en-US" altLang="zh-CN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取出</a:t>
            </a:r>
          </a:p>
        </p:txBody>
      </p:sp>
      <p:pic>
        <p:nvPicPr>
          <p:cNvPr id="5" name="takeoutof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7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292" grpId="0"/>
      <p:bldP spid="122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990600" y="53340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 dirty="0">
                <a:ea typeface="DFKai-SB" pitchFamily="65" charset="-120"/>
              </a:rPr>
              <a:t>The cook is putting the noodles into the pot.</a:t>
            </a:r>
            <a:endParaRPr lang="zh-CN" altLang="en-US" sz="3200" dirty="0">
              <a:ea typeface="DFKai-SB" pitchFamily="65" charset="-12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4550" y="685800"/>
            <a:ext cx="50482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133600" y="60198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F0000"/>
                </a:solidFill>
                <a:ea typeface="DFKai-SB" pitchFamily="65" charset="-120"/>
              </a:rPr>
              <a:t>put into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放入；放进</a:t>
            </a:r>
            <a:r>
              <a:rPr lang="en-US" altLang="zh-CN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里面</a:t>
            </a:r>
          </a:p>
        </p:txBody>
      </p:sp>
      <p:pic>
        <p:nvPicPr>
          <p:cNvPr id="5" name="putinto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7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292" grpId="0"/>
      <p:bldP spid="6" grpId="0"/>
    </p:bldLst>
  </p:timing>
</p:sld>
</file>

<file path=ppt/theme/theme1.xml><?xml version="1.0" encoding="utf-8"?>
<a:theme xmlns:a="http://schemas.openxmlformats.org/drawingml/2006/main" name="WWW.2PPT.COM&#10;">
  <a:themeElements>
    <a:clrScheme name="ABC_Powerbar Rhe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_Powerbar Rhea">
      <a:majorFont>
        <a:latin typeface="Arial"/>
        <a:ea typeface="Microsoft JhengHei"/>
        <a:cs typeface=""/>
      </a:majorFont>
      <a:minorFont>
        <a:latin typeface="Arial"/>
        <a:ea typeface="Microsoft Jheng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lnDef>
  </a:objectDefaults>
  <a:extraClrSchemeLst>
    <a:extraClrScheme>
      <a:clrScheme name="ABC_Powerbar Rhe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_Powerbar Rhe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_Powerbar Rhe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_Powerbar Rhe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_Powerbar Rhe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_Powerbar Rhe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全屏显示(4:3)</PresentationFormat>
  <Paragraphs>37</Paragraphs>
  <Slides>15</Slides>
  <Notes>3</Notes>
  <HiddenSlides>0</HiddenSlides>
  <MMClips>5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DFKai-SB</vt:lpstr>
      <vt:lpstr>Microsoft JhengHei</vt:lpstr>
      <vt:lpstr>PMingLiU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2022-01-21T06:41:32Z</dcterms:created>
  <dcterms:modified xsi:type="dcterms:W3CDTF">2023-01-16T20:45:30Z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D550B2D40FBF4F89A96A2EB5F69F7EAF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