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61525-DD3F-4D6B-A6D9-13F6FD32A4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A0863-9AFD-4399-9726-4360B334DC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0863-9AFD-4399-9726-4360B334DC8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" y="176733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4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" y="176733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3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defTabSz="685800"/>
            <a:fld id="{7A4AF5AE-2E0F-409A-8E23-AB5175A1EB6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defTabSz="685800"/>
            <a:fld id="{6BEB4C5C-6577-4D17-874D-74C56C5016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6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21.xml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slide" Target="slide6.xml"/><Relationship Id="rId4" Type="http://schemas.openxmlformats.org/officeDocument/2006/relationships/image" Target="../media/image7.w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0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8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6" y="1113160"/>
            <a:ext cx="4122806" cy="3067364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139952" y="915566"/>
            <a:ext cx="50020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第一单元 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defTabSz="685800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的面积（二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48175"/>
            <a:ext cx="914203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0" name="图片 7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7017" y="2815595"/>
            <a:ext cx="1229678" cy="1244441"/>
          </a:xfrm>
          <a:prstGeom prst="rect">
            <a:avLst/>
          </a:prstGeom>
          <a:solidFill>
            <a:srgbClr val="FFFFF5"/>
          </a:solidFill>
          <a:ln w="9525">
            <a:noFill/>
          </a:ln>
        </p:spPr>
      </p:pic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1622108" y="369570"/>
            <a:ext cx="6052185" cy="13101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83532" y="1250157"/>
            <a:ext cx="6163628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74" tIns="34289" rIns="68574" bIns="34289" rtlCol="0" anchor="t">
            <a:spAutoFit/>
          </a:bodyPr>
          <a:lstStyle/>
          <a:p>
            <a:pPr algn="dist" defTabSz="685800"/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探究用拼三角形的方法推导圆的面积的方法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734620" y="1821656"/>
            <a:ext cx="736997" cy="1285875"/>
            <a:chOff x="1194750" y="1585754"/>
            <a:chExt cx="982665" cy="1714500"/>
          </a:xfrm>
        </p:grpSpPr>
        <p:pic>
          <p:nvPicPr>
            <p:cNvPr id="21506" name="图片 5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1196339" y="1585754"/>
              <a:ext cx="981076" cy="1714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7" name="图片 5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94750" y="2056445"/>
              <a:ext cx="123801" cy="4761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8" name="图片 5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11881" y="2032635"/>
              <a:ext cx="123801" cy="47619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2" name="直接箭头连接符 11"/>
          <p:cNvCxnSpPr/>
          <p:nvPr/>
        </p:nvCxnSpPr>
        <p:spPr>
          <a:xfrm>
            <a:off x="1632352" y="2653904"/>
            <a:ext cx="84653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6"/>
          <p:cNvSpPr txBox="1"/>
          <p:nvPr/>
        </p:nvSpPr>
        <p:spPr>
          <a:xfrm>
            <a:off x="1694264" y="2232427"/>
            <a:ext cx="916781" cy="844153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沿线</a:t>
            </a:r>
            <a:endParaRPr lang="en-US" altLang="zh-CN" sz="21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>
              <a:lnSpc>
                <a:spcPct val="120000"/>
              </a:lnSpc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剪开</a:t>
            </a:r>
          </a:p>
        </p:txBody>
      </p:sp>
      <p:sp>
        <p:nvSpPr>
          <p:cNvPr id="21511" name="Oval 3"/>
          <p:cNvSpPr/>
          <p:nvPr/>
        </p:nvSpPr>
        <p:spPr>
          <a:xfrm>
            <a:off x="2595563" y="2005013"/>
            <a:ext cx="1620441" cy="1620441"/>
          </a:xfrm>
          <a:prstGeom prst="ellipse">
            <a:avLst/>
          </a:prstGeom>
          <a:noFill/>
          <a:ln w="12700" cap="flat" cmpd="sng">
            <a:solidFill>
              <a:srgbClr val="666633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12" name="Oval 4"/>
          <p:cNvSpPr/>
          <p:nvPr/>
        </p:nvSpPr>
        <p:spPr>
          <a:xfrm>
            <a:off x="3351614" y="2761064"/>
            <a:ext cx="108347" cy="108347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13" name="Oval 5"/>
          <p:cNvSpPr/>
          <p:nvPr/>
        </p:nvSpPr>
        <p:spPr>
          <a:xfrm>
            <a:off x="3298033" y="2707482"/>
            <a:ext cx="215504" cy="215504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14" name="Oval 6"/>
          <p:cNvSpPr/>
          <p:nvPr/>
        </p:nvSpPr>
        <p:spPr>
          <a:xfrm>
            <a:off x="3243263" y="2653904"/>
            <a:ext cx="323850" cy="32385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15" name="Oval 7"/>
          <p:cNvSpPr/>
          <p:nvPr/>
        </p:nvSpPr>
        <p:spPr>
          <a:xfrm>
            <a:off x="3189689" y="2599139"/>
            <a:ext cx="432197" cy="432197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16" name="Oval 8"/>
          <p:cNvSpPr/>
          <p:nvPr/>
        </p:nvSpPr>
        <p:spPr>
          <a:xfrm>
            <a:off x="3136108" y="2545557"/>
            <a:ext cx="539354" cy="539354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17" name="Oval 9"/>
          <p:cNvSpPr/>
          <p:nvPr/>
        </p:nvSpPr>
        <p:spPr>
          <a:xfrm>
            <a:off x="3081338" y="2491979"/>
            <a:ext cx="647700" cy="64770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18" name="Oval 10"/>
          <p:cNvSpPr/>
          <p:nvPr/>
        </p:nvSpPr>
        <p:spPr>
          <a:xfrm>
            <a:off x="3026569" y="2436019"/>
            <a:ext cx="757238" cy="757238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19" name="Oval 11"/>
          <p:cNvSpPr/>
          <p:nvPr/>
        </p:nvSpPr>
        <p:spPr>
          <a:xfrm>
            <a:off x="2974183" y="2383632"/>
            <a:ext cx="863204" cy="863204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20" name="Oval 12"/>
          <p:cNvSpPr/>
          <p:nvPr/>
        </p:nvSpPr>
        <p:spPr>
          <a:xfrm>
            <a:off x="2919413" y="2328863"/>
            <a:ext cx="971550" cy="97155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21" name="Oval 13"/>
          <p:cNvSpPr/>
          <p:nvPr/>
        </p:nvSpPr>
        <p:spPr>
          <a:xfrm>
            <a:off x="2865839" y="2275289"/>
            <a:ext cx="1079897" cy="1079897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22" name="Oval 14"/>
          <p:cNvSpPr/>
          <p:nvPr/>
        </p:nvSpPr>
        <p:spPr>
          <a:xfrm>
            <a:off x="2812258" y="2221707"/>
            <a:ext cx="1187054" cy="1187054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23" name="Oval 15"/>
          <p:cNvSpPr/>
          <p:nvPr/>
        </p:nvSpPr>
        <p:spPr>
          <a:xfrm>
            <a:off x="2757488" y="2166938"/>
            <a:ext cx="1295400" cy="129540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24" name="Oval 16"/>
          <p:cNvSpPr/>
          <p:nvPr/>
        </p:nvSpPr>
        <p:spPr>
          <a:xfrm>
            <a:off x="2703914" y="2113364"/>
            <a:ext cx="1403747" cy="1403747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25" name="Oval 17"/>
          <p:cNvSpPr/>
          <p:nvPr/>
        </p:nvSpPr>
        <p:spPr>
          <a:xfrm>
            <a:off x="2650332" y="2058591"/>
            <a:ext cx="1512094" cy="1512094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26" name="Oval 18"/>
          <p:cNvSpPr/>
          <p:nvPr/>
        </p:nvSpPr>
        <p:spPr>
          <a:xfrm>
            <a:off x="2583182" y="1992631"/>
            <a:ext cx="1620441" cy="1620441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494" tIns="35096" rIns="67494" bIns="35096" anchor="ctr"/>
          <a:lstStyle/>
          <a:p>
            <a:pPr defTabSz="685800"/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27" name="Line 19"/>
          <p:cNvSpPr/>
          <p:nvPr/>
        </p:nvSpPr>
        <p:spPr>
          <a:xfrm>
            <a:off x="922737" y="3625454"/>
            <a:ext cx="5292328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8" name="Line 20"/>
          <p:cNvSpPr/>
          <p:nvPr/>
        </p:nvSpPr>
        <p:spPr>
          <a:xfrm>
            <a:off x="1084660" y="3571875"/>
            <a:ext cx="4914900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9" name="Line 21"/>
          <p:cNvSpPr/>
          <p:nvPr/>
        </p:nvSpPr>
        <p:spPr>
          <a:xfrm>
            <a:off x="1246586" y="3517106"/>
            <a:ext cx="4589859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0" name="Line 22"/>
          <p:cNvSpPr/>
          <p:nvPr/>
        </p:nvSpPr>
        <p:spPr>
          <a:xfrm>
            <a:off x="1407319" y="3463529"/>
            <a:ext cx="4213622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1" name="Line 23"/>
          <p:cNvSpPr/>
          <p:nvPr/>
        </p:nvSpPr>
        <p:spPr>
          <a:xfrm>
            <a:off x="1570439" y="3409950"/>
            <a:ext cx="3888581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2" name="Line 24"/>
          <p:cNvSpPr/>
          <p:nvPr/>
        </p:nvSpPr>
        <p:spPr>
          <a:xfrm>
            <a:off x="1732364" y="3355181"/>
            <a:ext cx="3509963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3" name="Line 25"/>
          <p:cNvSpPr/>
          <p:nvPr/>
        </p:nvSpPr>
        <p:spPr>
          <a:xfrm>
            <a:off x="1895476" y="3301604"/>
            <a:ext cx="3184922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4" name="Line 26"/>
          <p:cNvSpPr/>
          <p:nvPr/>
        </p:nvSpPr>
        <p:spPr>
          <a:xfrm>
            <a:off x="2056210" y="3248025"/>
            <a:ext cx="2808684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5" name="Line 27"/>
          <p:cNvSpPr/>
          <p:nvPr/>
        </p:nvSpPr>
        <p:spPr>
          <a:xfrm>
            <a:off x="2218139" y="3193256"/>
            <a:ext cx="2430065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6" name="Line 28"/>
          <p:cNvSpPr/>
          <p:nvPr/>
        </p:nvSpPr>
        <p:spPr>
          <a:xfrm>
            <a:off x="2378632" y="3139679"/>
            <a:ext cx="2052638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7" name="Line 29"/>
          <p:cNvSpPr/>
          <p:nvPr/>
        </p:nvSpPr>
        <p:spPr>
          <a:xfrm>
            <a:off x="2541985" y="3084910"/>
            <a:ext cx="1728788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8" name="Line 30"/>
          <p:cNvSpPr/>
          <p:nvPr/>
        </p:nvSpPr>
        <p:spPr>
          <a:xfrm>
            <a:off x="2703914" y="3031331"/>
            <a:ext cx="1350169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9" name="Line 31"/>
          <p:cNvSpPr/>
          <p:nvPr/>
        </p:nvSpPr>
        <p:spPr>
          <a:xfrm>
            <a:off x="2812261" y="2977754"/>
            <a:ext cx="1079897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40" name="Line 32"/>
          <p:cNvSpPr/>
          <p:nvPr/>
        </p:nvSpPr>
        <p:spPr>
          <a:xfrm>
            <a:off x="3027762" y="2922985"/>
            <a:ext cx="701278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41" name="Line 33"/>
          <p:cNvSpPr/>
          <p:nvPr/>
        </p:nvSpPr>
        <p:spPr>
          <a:xfrm>
            <a:off x="3245648" y="2869406"/>
            <a:ext cx="269081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Line 34"/>
          <p:cNvSpPr/>
          <p:nvPr/>
        </p:nvSpPr>
        <p:spPr>
          <a:xfrm>
            <a:off x="3406379" y="2869406"/>
            <a:ext cx="0" cy="809625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6" name="Group 35"/>
          <p:cNvGrpSpPr/>
          <p:nvPr/>
        </p:nvGrpSpPr>
        <p:grpSpPr>
          <a:xfrm>
            <a:off x="759621" y="3679035"/>
            <a:ext cx="5455444" cy="271463"/>
            <a:chOff x="657" y="2840"/>
            <a:chExt cx="4582" cy="228"/>
          </a:xfrm>
        </p:grpSpPr>
        <p:sp>
          <p:nvSpPr>
            <p:cNvPr id="21544" name="Line 36"/>
            <p:cNvSpPr/>
            <p:nvPr/>
          </p:nvSpPr>
          <p:spPr>
            <a:xfrm>
              <a:off x="657" y="2886"/>
              <a:ext cx="0" cy="182"/>
            </a:xfrm>
            <a:prstGeom prst="line">
              <a:avLst/>
            </a:prstGeom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Line 37"/>
            <p:cNvSpPr/>
            <p:nvPr/>
          </p:nvSpPr>
          <p:spPr>
            <a:xfrm>
              <a:off x="5239" y="2840"/>
              <a:ext cx="0" cy="182"/>
            </a:xfrm>
            <a:prstGeom prst="line">
              <a:avLst/>
            </a:prstGeom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6" name="Line 38"/>
            <p:cNvSpPr/>
            <p:nvPr/>
          </p:nvSpPr>
          <p:spPr>
            <a:xfrm>
              <a:off x="3288" y="2931"/>
              <a:ext cx="1951" cy="0"/>
            </a:xfrm>
            <a:prstGeom prst="line">
              <a:avLst/>
            </a:prstGeom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7" name="Line 39"/>
            <p:cNvSpPr/>
            <p:nvPr/>
          </p:nvSpPr>
          <p:spPr>
            <a:xfrm flipH="1">
              <a:off x="657" y="2931"/>
              <a:ext cx="1860" cy="0"/>
            </a:xfrm>
            <a:prstGeom prst="line">
              <a:avLst/>
            </a:prstGeom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" name="Group 40"/>
          <p:cNvGrpSpPr/>
          <p:nvPr/>
        </p:nvGrpSpPr>
        <p:grpSpPr>
          <a:xfrm>
            <a:off x="3083724" y="3562381"/>
            <a:ext cx="726281" cy="432199"/>
            <a:chOff x="623" y="3570"/>
            <a:chExt cx="610" cy="363"/>
          </a:xfrm>
        </p:grpSpPr>
        <p:sp>
          <p:nvSpPr>
            <p:cNvPr id="21549" name="Rectangle 41"/>
            <p:cNvSpPr/>
            <p:nvPr/>
          </p:nvSpPr>
          <p:spPr>
            <a:xfrm>
              <a:off x="623" y="3582"/>
              <a:ext cx="610" cy="3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 defTabSz="685800">
                <a:spcBef>
                  <a:spcPct val="30000"/>
                </a:spcBef>
              </a:pPr>
              <a:r>
                <a:rPr lang="en-US" altLang="zh-CN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r>
                <a:rPr lang="en-US" altLang="zh-CN" sz="2100" b="1" i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r</a:t>
              </a:r>
            </a:p>
          </p:txBody>
        </p:sp>
        <p:sp>
          <p:nvSpPr>
            <p:cNvPr id="21550" name="Rectangle 42"/>
            <p:cNvSpPr/>
            <p:nvPr/>
          </p:nvSpPr>
          <p:spPr>
            <a:xfrm>
              <a:off x="758" y="3570"/>
              <a:ext cx="380" cy="3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 defTabSz="685800"/>
              <a:r>
                <a:rPr lang="en-US" altLang="zh-CN" sz="2100" b="1" i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π</a:t>
              </a:r>
            </a:p>
          </p:txBody>
        </p:sp>
      </p:grpSp>
      <p:sp>
        <p:nvSpPr>
          <p:cNvPr id="62" name="Rectangle 43"/>
          <p:cNvSpPr/>
          <p:nvPr/>
        </p:nvSpPr>
        <p:spPr>
          <a:xfrm>
            <a:off x="3394477" y="3031336"/>
            <a:ext cx="272653" cy="394097"/>
          </a:xfrm>
          <a:prstGeom prst="rect">
            <a:avLst/>
          </a:prstGeom>
          <a:noFill/>
          <a:ln w="9525">
            <a:noFill/>
          </a:ln>
        </p:spPr>
        <p:txBody>
          <a:bodyPr wrap="none" lIns="67494" tIns="35096" rIns="67494" bIns="35096" anchor="t">
            <a:spAutoFit/>
          </a:bodyPr>
          <a:lstStyle/>
          <a:p>
            <a:pPr algn="ctr" defTabSz="685800">
              <a:spcBef>
                <a:spcPct val="30000"/>
              </a:spcBef>
            </a:pPr>
            <a:r>
              <a:rPr lang="en-US" altLang="zh-CN" sz="21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4647725" y="1851662"/>
            <a:ext cx="2859405" cy="1224915"/>
            <a:chOff x="1601868" y="3190388"/>
            <a:chExt cx="2756549" cy="1268146"/>
          </a:xfrm>
          <a:solidFill>
            <a:srgbClr val="FFFFF5"/>
          </a:solidFill>
        </p:grpSpPr>
        <p:sp>
          <p:nvSpPr>
            <p:cNvPr id="64" name="云形标注 63"/>
            <p:cNvSpPr/>
            <p:nvPr/>
          </p:nvSpPr>
          <p:spPr>
            <a:xfrm>
              <a:off x="1601868" y="3190388"/>
              <a:ext cx="2756549" cy="1268146"/>
            </a:xfrm>
            <a:prstGeom prst="cloudCallout">
              <a:avLst>
                <a:gd name="adj1" fmla="val -37969"/>
                <a:gd name="adj2" fmla="val 7349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65" name="文本框 64"/>
            <p:cNvSpPr txBox="1"/>
            <p:nvPr/>
          </p:nvSpPr>
          <p:spPr>
            <a:xfrm flipH="1">
              <a:off x="1985151" y="3369868"/>
              <a:ext cx="2293008" cy="764734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noProof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像三角形，它们的面积一样。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264267" y="291749"/>
            <a:ext cx="1584809" cy="392415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21512" grpId="0" bldLvl="0" animBg="1"/>
      <p:bldP spid="21513" grpId="0" bldLvl="0" animBg="1"/>
      <p:bldP spid="21514" grpId="0" bldLvl="0" animBg="1"/>
      <p:bldP spid="21515" grpId="0" bldLvl="0" animBg="1"/>
      <p:bldP spid="21516" grpId="0" bldLvl="0" animBg="1"/>
      <p:bldP spid="21517" grpId="0" bldLvl="0" animBg="1"/>
      <p:bldP spid="21518" grpId="0" bldLvl="0" animBg="1"/>
      <p:bldP spid="21519" grpId="0" bldLvl="0" animBg="1"/>
      <p:bldP spid="21520" grpId="0" bldLvl="0" animBg="1"/>
      <p:bldP spid="21521" grpId="0" bldLvl="0" animBg="1"/>
      <p:bldP spid="21522" grpId="0" bldLvl="0" animBg="1"/>
      <p:bldP spid="21523" grpId="0" bldLvl="0" animBg="1"/>
      <p:bldP spid="21524" grpId="0" bldLvl="0" animBg="1"/>
      <p:bldP spid="21525" grpId="0" bldLvl="0" animBg="1"/>
      <p:bldP spid="21526" grpId="0" bldLvl="0" animBg="1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48"/>
          <p:cNvGrpSpPr/>
          <p:nvPr/>
        </p:nvGrpSpPr>
        <p:grpSpPr>
          <a:xfrm>
            <a:off x="1784275" y="750093"/>
            <a:ext cx="5480447" cy="2172886"/>
            <a:chOff x="978849" y="1571640"/>
            <a:chExt cx="7307266" cy="2897813"/>
          </a:xfrm>
        </p:grpSpPr>
        <p:sp>
          <p:nvSpPr>
            <p:cNvPr id="22530" name="Oval 3"/>
            <p:cNvSpPr/>
            <p:nvPr/>
          </p:nvSpPr>
          <p:spPr>
            <a:xfrm>
              <a:off x="3460112" y="1816166"/>
              <a:ext cx="2160589" cy="2161039"/>
            </a:xfrm>
            <a:prstGeom prst="ellipse">
              <a:avLst/>
            </a:prstGeom>
            <a:noFill/>
            <a:ln w="12700" cap="flat" cmpd="sng">
              <a:solidFill>
                <a:srgbClr val="666633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31" name="Oval 4"/>
            <p:cNvSpPr/>
            <p:nvPr/>
          </p:nvSpPr>
          <p:spPr>
            <a:xfrm>
              <a:off x="4468176" y="2824439"/>
              <a:ext cx="144462" cy="144492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32" name="Oval 5"/>
            <p:cNvSpPr/>
            <p:nvPr/>
          </p:nvSpPr>
          <p:spPr>
            <a:xfrm>
              <a:off x="4396738" y="2752987"/>
              <a:ext cx="287338" cy="28739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33" name="Oval 6"/>
            <p:cNvSpPr/>
            <p:nvPr/>
          </p:nvSpPr>
          <p:spPr>
            <a:xfrm>
              <a:off x="4323713" y="2681535"/>
              <a:ext cx="431800" cy="43189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34" name="Oval 7"/>
            <p:cNvSpPr/>
            <p:nvPr/>
          </p:nvSpPr>
          <p:spPr>
            <a:xfrm>
              <a:off x="4252276" y="2608494"/>
              <a:ext cx="576262" cy="576382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35" name="Oval 8"/>
            <p:cNvSpPr/>
            <p:nvPr/>
          </p:nvSpPr>
          <p:spPr>
            <a:xfrm>
              <a:off x="4180838" y="2537041"/>
              <a:ext cx="719138" cy="71928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36" name="Oval 9"/>
            <p:cNvSpPr/>
            <p:nvPr/>
          </p:nvSpPr>
          <p:spPr>
            <a:xfrm>
              <a:off x="4107813" y="2465590"/>
              <a:ext cx="863600" cy="86378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37" name="Oval 10"/>
            <p:cNvSpPr/>
            <p:nvPr/>
          </p:nvSpPr>
          <p:spPr>
            <a:xfrm>
              <a:off x="4034788" y="2390961"/>
              <a:ext cx="1009651" cy="1009861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38" name="Oval 11"/>
            <p:cNvSpPr/>
            <p:nvPr/>
          </p:nvSpPr>
          <p:spPr>
            <a:xfrm>
              <a:off x="3964938" y="2321096"/>
              <a:ext cx="1150939" cy="115117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39" name="Oval 12"/>
            <p:cNvSpPr/>
            <p:nvPr/>
          </p:nvSpPr>
          <p:spPr>
            <a:xfrm>
              <a:off x="3891913" y="2248056"/>
              <a:ext cx="1295401" cy="129567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40" name="Oval 13"/>
            <p:cNvSpPr/>
            <p:nvPr/>
          </p:nvSpPr>
          <p:spPr>
            <a:xfrm>
              <a:off x="3820476" y="2176604"/>
              <a:ext cx="1439863" cy="1440163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41" name="Oval 14"/>
            <p:cNvSpPr/>
            <p:nvPr/>
          </p:nvSpPr>
          <p:spPr>
            <a:xfrm>
              <a:off x="3749038" y="2105151"/>
              <a:ext cx="1582739" cy="158306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42" name="Oval 15"/>
            <p:cNvSpPr/>
            <p:nvPr/>
          </p:nvSpPr>
          <p:spPr>
            <a:xfrm>
              <a:off x="3676012" y="2032111"/>
              <a:ext cx="1727201" cy="1727561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43" name="Oval 16"/>
            <p:cNvSpPr/>
            <p:nvPr/>
          </p:nvSpPr>
          <p:spPr>
            <a:xfrm>
              <a:off x="3604575" y="1960659"/>
              <a:ext cx="1871663" cy="1872053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44" name="Oval 17"/>
            <p:cNvSpPr/>
            <p:nvPr/>
          </p:nvSpPr>
          <p:spPr>
            <a:xfrm>
              <a:off x="3533137" y="1887619"/>
              <a:ext cx="2016126" cy="2016546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45" name="Oval 18"/>
            <p:cNvSpPr/>
            <p:nvPr/>
          </p:nvSpPr>
          <p:spPr>
            <a:xfrm>
              <a:off x="3460112" y="1816166"/>
              <a:ext cx="2160589" cy="2161039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546" name="Line 19"/>
            <p:cNvSpPr/>
            <p:nvPr/>
          </p:nvSpPr>
          <p:spPr>
            <a:xfrm>
              <a:off x="1229674" y="3977205"/>
              <a:ext cx="705644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Line 20"/>
            <p:cNvSpPr/>
            <p:nvPr/>
          </p:nvSpPr>
          <p:spPr>
            <a:xfrm>
              <a:off x="1445574" y="3905752"/>
              <a:ext cx="655320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Line 21"/>
            <p:cNvSpPr/>
            <p:nvPr/>
          </p:nvSpPr>
          <p:spPr>
            <a:xfrm>
              <a:off x="1661474" y="3832712"/>
              <a:ext cx="611981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Line 22"/>
            <p:cNvSpPr/>
            <p:nvPr/>
          </p:nvSpPr>
          <p:spPr>
            <a:xfrm>
              <a:off x="1875786" y="3761260"/>
              <a:ext cx="5618166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0" name="Line 23"/>
            <p:cNvSpPr/>
            <p:nvPr/>
          </p:nvSpPr>
          <p:spPr>
            <a:xfrm>
              <a:off x="2093275" y="3689807"/>
              <a:ext cx="5184778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Line 24"/>
            <p:cNvSpPr/>
            <p:nvPr/>
          </p:nvSpPr>
          <p:spPr>
            <a:xfrm>
              <a:off x="2309175" y="3616767"/>
              <a:ext cx="4679953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Line 25"/>
            <p:cNvSpPr/>
            <p:nvPr/>
          </p:nvSpPr>
          <p:spPr>
            <a:xfrm>
              <a:off x="2526662" y="3545315"/>
              <a:ext cx="424656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Line 26"/>
            <p:cNvSpPr/>
            <p:nvPr/>
          </p:nvSpPr>
          <p:spPr>
            <a:xfrm>
              <a:off x="2740975" y="3473862"/>
              <a:ext cx="374491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Line 27"/>
            <p:cNvSpPr/>
            <p:nvPr/>
          </p:nvSpPr>
          <p:spPr>
            <a:xfrm>
              <a:off x="2956875" y="3400822"/>
              <a:ext cx="3240089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Line 28"/>
            <p:cNvSpPr/>
            <p:nvPr/>
          </p:nvSpPr>
          <p:spPr>
            <a:xfrm>
              <a:off x="3172775" y="3329370"/>
              <a:ext cx="273685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Line 29"/>
            <p:cNvSpPr/>
            <p:nvPr/>
          </p:nvSpPr>
          <p:spPr>
            <a:xfrm>
              <a:off x="3388675" y="3256330"/>
              <a:ext cx="230505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Line 30"/>
            <p:cNvSpPr/>
            <p:nvPr/>
          </p:nvSpPr>
          <p:spPr>
            <a:xfrm>
              <a:off x="3604575" y="3184877"/>
              <a:ext cx="1800226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Line 31"/>
            <p:cNvSpPr/>
            <p:nvPr/>
          </p:nvSpPr>
          <p:spPr>
            <a:xfrm>
              <a:off x="3749038" y="3113425"/>
              <a:ext cx="143986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Line 32"/>
            <p:cNvSpPr/>
            <p:nvPr/>
          </p:nvSpPr>
          <p:spPr>
            <a:xfrm>
              <a:off x="4036376" y="3040385"/>
              <a:ext cx="935038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Line 33"/>
            <p:cNvSpPr/>
            <p:nvPr/>
          </p:nvSpPr>
          <p:spPr>
            <a:xfrm>
              <a:off x="4326888" y="2968932"/>
              <a:ext cx="35877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Line 34"/>
            <p:cNvSpPr/>
            <p:nvPr/>
          </p:nvSpPr>
          <p:spPr>
            <a:xfrm>
              <a:off x="4541201" y="2968932"/>
              <a:ext cx="0" cy="107972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562" name="Group 35"/>
            <p:cNvGrpSpPr/>
            <p:nvPr/>
          </p:nvGrpSpPr>
          <p:grpSpPr>
            <a:xfrm>
              <a:off x="1012190" y="4048760"/>
              <a:ext cx="7273925" cy="361950"/>
              <a:chOff x="657" y="2840"/>
              <a:chExt cx="4582" cy="228"/>
            </a:xfrm>
          </p:grpSpPr>
          <p:sp>
            <p:nvSpPr>
              <p:cNvPr id="22563" name="Line 36"/>
              <p:cNvSpPr/>
              <p:nvPr/>
            </p:nvSpPr>
            <p:spPr>
              <a:xfrm>
                <a:off x="657" y="2886"/>
                <a:ext cx="0" cy="182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4" name="Line 37"/>
              <p:cNvSpPr/>
              <p:nvPr/>
            </p:nvSpPr>
            <p:spPr>
              <a:xfrm>
                <a:off x="5239" y="2840"/>
                <a:ext cx="0" cy="182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5" name="Line 38"/>
              <p:cNvSpPr/>
              <p:nvPr/>
            </p:nvSpPr>
            <p:spPr>
              <a:xfrm>
                <a:off x="3288" y="2931"/>
                <a:ext cx="1951" cy="0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6" name="Line 39"/>
              <p:cNvSpPr/>
              <p:nvPr/>
            </p:nvSpPr>
            <p:spPr>
              <a:xfrm flipH="1">
                <a:off x="657" y="2931"/>
                <a:ext cx="1860" cy="0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67" name="Group 40"/>
            <p:cNvGrpSpPr/>
            <p:nvPr/>
          </p:nvGrpSpPr>
          <p:grpSpPr>
            <a:xfrm>
              <a:off x="4110992" y="3893190"/>
              <a:ext cx="968376" cy="576263"/>
              <a:chOff x="623" y="3570"/>
              <a:chExt cx="610" cy="363"/>
            </a:xfrm>
          </p:grpSpPr>
          <p:sp>
            <p:nvSpPr>
              <p:cNvPr id="22568" name="Rectangle 41"/>
              <p:cNvSpPr/>
              <p:nvPr/>
            </p:nvSpPr>
            <p:spPr>
              <a:xfrm>
                <a:off x="623" y="3582"/>
                <a:ext cx="610" cy="3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 anchor="t">
                <a:spAutoFit/>
              </a:bodyPr>
              <a:lstStyle/>
              <a:p>
                <a:pPr algn="ctr" defTabSz="685800">
                  <a:spcBef>
                    <a:spcPct val="30000"/>
                  </a:spcBef>
                </a:pPr>
                <a:r>
                  <a:rPr lang="en-US" altLang="zh-CN" sz="21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  <a:r>
                  <a:rPr lang="en-US" altLang="zh-CN" sz="2100" b="1" i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r</a:t>
                </a:r>
              </a:p>
            </p:txBody>
          </p:sp>
          <p:sp>
            <p:nvSpPr>
              <p:cNvPr id="22569" name="Rectangle 42"/>
              <p:cNvSpPr/>
              <p:nvPr/>
            </p:nvSpPr>
            <p:spPr>
              <a:xfrm>
                <a:off x="758" y="3570"/>
                <a:ext cx="380" cy="3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 anchor="t">
                <a:spAutoFit/>
              </a:bodyPr>
              <a:lstStyle/>
              <a:p>
                <a:pPr algn="ctr" defTabSz="685800"/>
                <a:r>
                  <a:rPr lang="en-US" altLang="zh-CN" sz="2100" b="1" i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π</a:t>
                </a:r>
              </a:p>
            </p:txBody>
          </p:sp>
        </p:grpSp>
        <p:sp>
          <p:nvSpPr>
            <p:cNvPr id="22570" name="Rectangle 43"/>
            <p:cNvSpPr/>
            <p:nvPr/>
          </p:nvSpPr>
          <p:spPr>
            <a:xfrm>
              <a:off x="4495879" y="3184877"/>
              <a:ext cx="424019" cy="5570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 defTabSz="685800">
                <a:spcBef>
                  <a:spcPct val="30000"/>
                </a:spcBef>
              </a:pPr>
              <a:r>
                <a:rPr lang="en-US" altLang="zh-CN" sz="2100" b="1" i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r</a:t>
              </a:r>
            </a:p>
          </p:txBody>
        </p:sp>
        <p:grpSp>
          <p:nvGrpSpPr>
            <p:cNvPr id="22571" name="组合 42"/>
            <p:cNvGrpSpPr/>
            <p:nvPr/>
          </p:nvGrpSpPr>
          <p:grpSpPr>
            <a:xfrm>
              <a:off x="978849" y="1571640"/>
              <a:ext cx="982665" cy="1714500"/>
              <a:chOff x="1194750" y="1585754"/>
              <a:chExt cx="982665" cy="1714500"/>
            </a:xfrm>
          </p:grpSpPr>
          <p:pic>
            <p:nvPicPr>
              <p:cNvPr id="22572" name="图片 43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>
              <a:xfrm>
                <a:off x="1196339" y="1585754"/>
                <a:ext cx="981076" cy="1714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73" name="图片 44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94750" y="2056445"/>
                <a:ext cx="123801" cy="4761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74" name="图片 45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211881" y="2032635"/>
                <a:ext cx="123801" cy="47619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cxnSp>
          <p:nvCxnSpPr>
            <p:cNvPr id="47" name="直接箭头连接符 46"/>
            <p:cNvCxnSpPr/>
            <p:nvPr/>
          </p:nvCxnSpPr>
          <p:spPr>
            <a:xfrm>
              <a:off x="2177412" y="2681545"/>
              <a:ext cx="112712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stealth"/>
            </a:ln>
            <a:effectLst/>
          </p:spPr>
        </p:cxnSp>
        <p:sp>
          <p:nvSpPr>
            <p:cNvPr id="22576" name="Text Box 26"/>
            <p:cNvSpPr txBox="1"/>
            <p:nvPr/>
          </p:nvSpPr>
          <p:spPr>
            <a:xfrm>
              <a:off x="2258375" y="2119442"/>
              <a:ext cx="1222377" cy="11574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沿线</a:t>
              </a:r>
              <a:endParaRPr lang="en-US" altLang="zh-CN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defTabSz="685800">
                <a:lnSpc>
                  <a:spcPct val="120000"/>
                </a:lnSpc>
              </a:pP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剪开</a:t>
              </a:r>
            </a:p>
          </p:txBody>
        </p:sp>
      </p:grpSp>
      <p:sp>
        <p:nvSpPr>
          <p:cNvPr id="59" name="文本框 58"/>
          <p:cNvSpPr txBox="1"/>
          <p:nvPr/>
        </p:nvSpPr>
        <p:spPr>
          <a:xfrm flipH="1">
            <a:off x="1746171" y="2864411"/>
            <a:ext cx="5398294" cy="391715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三角形的面积相当于圆的面积。</a:t>
            </a:r>
          </a:p>
        </p:txBody>
      </p:sp>
      <p:sp>
        <p:nvSpPr>
          <p:cNvPr id="60" name="文本框 59"/>
          <p:cNvSpPr txBox="1"/>
          <p:nvPr/>
        </p:nvSpPr>
        <p:spPr>
          <a:xfrm flipH="1">
            <a:off x="1692355" y="3204453"/>
            <a:ext cx="5813822" cy="715565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底相当于圆的</a:t>
            </a:r>
            <a:r>
              <a:rPr lang="en-US" altLang="zh-CN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        )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，高相当于圆的</a:t>
            </a:r>
            <a:r>
              <a:rPr lang="en-US" altLang="zh-CN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        )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61" name="文本框 60"/>
          <p:cNvSpPr txBox="1"/>
          <p:nvPr/>
        </p:nvSpPr>
        <p:spPr>
          <a:xfrm flipH="1">
            <a:off x="3748802" y="3222308"/>
            <a:ext cx="998934" cy="39171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周长</a:t>
            </a:r>
          </a:p>
        </p:txBody>
      </p:sp>
      <p:sp>
        <p:nvSpPr>
          <p:cNvPr id="62" name="文本框 61"/>
          <p:cNvSpPr txBox="1"/>
          <p:nvPr/>
        </p:nvSpPr>
        <p:spPr>
          <a:xfrm flipH="1">
            <a:off x="2162892" y="3527108"/>
            <a:ext cx="997744" cy="39171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半径</a:t>
            </a:r>
          </a:p>
        </p:txBody>
      </p:sp>
      <p:sp>
        <p:nvSpPr>
          <p:cNvPr id="3" name="矩形 2"/>
          <p:cNvSpPr/>
          <p:nvPr/>
        </p:nvSpPr>
        <p:spPr>
          <a:xfrm>
            <a:off x="264267" y="291749"/>
            <a:ext cx="1584809" cy="392415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48"/>
          <p:cNvGrpSpPr/>
          <p:nvPr/>
        </p:nvGrpSpPr>
        <p:grpSpPr>
          <a:xfrm>
            <a:off x="2160989" y="588645"/>
            <a:ext cx="5480447" cy="2172886"/>
            <a:chOff x="978849" y="1571640"/>
            <a:chExt cx="7307266" cy="2897813"/>
          </a:xfrm>
        </p:grpSpPr>
        <p:sp>
          <p:nvSpPr>
            <p:cNvPr id="23554" name="Oval 3"/>
            <p:cNvSpPr/>
            <p:nvPr/>
          </p:nvSpPr>
          <p:spPr>
            <a:xfrm>
              <a:off x="3460112" y="1816166"/>
              <a:ext cx="2160589" cy="2161039"/>
            </a:xfrm>
            <a:prstGeom prst="ellipse">
              <a:avLst/>
            </a:prstGeom>
            <a:noFill/>
            <a:ln w="12700" cap="flat" cmpd="sng">
              <a:solidFill>
                <a:srgbClr val="666633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55" name="Oval 4"/>
            <p:cNvSpPr/>
            <p:nvPr/>
          </p:nvSpPr>
          <p:spPr>
            <a:xfrm>
              <a:off x="4468176" y="2824439"/>
              <a:ext cx="144462" cy="144492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56" name="Oval 5"/>
            <p:cNvSpPr/>
            <p:nvPr/>
          </p:nvSpPr>
          <p:spPr>
            <a:xfrm>
              <a:off x="4396738" y="2752987"/>
              <a:ext cx="287338" cy="28739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57" name="Oval 6"/>
            <p:cNvSpPr/>
            <p:nvPr/>
          </p:nvSpPr>
          <p:spPr>
            <a:xfrm>
              <a:off x="4323713" y="2681535"/>
              <a:ext cx="431800" cy="43189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58" name="Oval 7"/>
            <p:cNvSpPr/>
            <p:nvPr/>
          </p:nvSpPr>
          <p:spPr>
            <a:xfrm>
              <a:off x="4252276" y="2608494"/>
              <a:ext cx="576262" cy="576382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59" name="Oval 8"/>
            <p:cNvSpPr/>
            <p:nvPr/>
          </p:nvSpPr>
          <p:spPr>
            <a:xfrm>
              <a:off x="4180838" y="2537041"/>
              <a:ext cx="719138" cy="71928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60" name="Oval 9"/>
            <p:cNvSpPr/>
            <p:nvPr/>
          </p:nvSpPr>
          <p:spPr>
            <a:xfrm>
              <a:off x="4107813" y="2465590"/>
              <a:ext cx="863600" cy="86378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61" name="Oval 10"/>
            <p:cNvSpPr/>
            <p:nvPr/>
          </p:nvSpPr>
          <p:spPr>
            <a:xfrm>
              <a:off x="4034788" y="2390961"/>
              <a:ext cx="1009651" cy="1009861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62" name="Oval 11"/>
            <p:cNvSpPr/>
            <p:nvPr/>
          </p:nvSpPr>
          <p:spPr>
            <a:xfrm>
              <a:off x="3964938" y="2321096"/>
              <a:ext cx="1150939" cy="115117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63" name="Oval 12"/>
            <p:cNvSpPr/>
            <p:nvPr/>
          </p:nvSpPr>
          <p:spPr>
            <a:xfrm>
              <a:off x="3891913" y="2248056"/>
              <a:ext cx="1295401" cy="129567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64" name="Oval 13"/>
            <p:cNvSpPr/>
            <p:nvPr/>
          </p:nvSpPr>
          <p:spPr>
            <a:xfrm>
              <a:off x="3820476" y="2176604"/>
              <a:ext cx="1439863" cy="1440163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65" name="Oval 14"/>
            <p:cNvSpPr/>
            <p:nvPr/>
          </p:nvSpPr>
          <p:spPr>
            <a:xfrm>
              <a:off x="3749038" y="2105151"/>
              <a:ext cx="1582739" cy="158306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66" name="Oval 15"/>
            <p:cNvSpPr/>
            <p:nvPr/>
          </p:nvSpPr>
          <p:spPr>
            <a:xfrm>
              <a:off x="3676012" y="2032111"/>
              <a:ext cx="1727201" cy="1727561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67" name="Oval 16"/>
            <p:cNvSpPr/>
            <p:nvPr/>
          </p:nvSpPr>
          <p:spPr>
            <a:xfrm>
              <a:off x="3604575" y="1960659"/>
              <a:ext cx="1871663" cy="1872053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68" name="Oval 17"/>
            <p:cNvSpPr/>
            <p:nvPr/>
          </p:nvSpPr>
          <p:spPr>
            <a:xfrm>
              <a:off x="3533137" y="1887619"/>
              <a:ext cx="2016126" cy="2016546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69" name="Oval 18"/>
            <p:cNvSpPr/>
            <p:nvPr/>
          </p:nvSpPr>
          <p:spPr>
            <a:xfrm>
              <a:off x="3460112" y="1816166"/>
              <a:ext cx="2160589" cy="2161039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pPr defTabSz="685800"/>
              <a:endPara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70" name="Line 19"/>
            <p:cNvSpPr/>
            <p:nvPr/>
          </p:nvSpPr>
          <p:spPr>
            <a:xfrm>
              <a:off x="1229674" y="3977205"/>
              <a:ext cx="705644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1" name="Line 20"/>
            <p:cNvSpPr/>
            <p:nvPr/>
          </p:nvSpPr>
          <p:spPr>
            <a:xfrm>
              <a:off x="1445574" y="3905752"/>
              <a:ext cx="655320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Line 21"/>
            <p:cNvSpPr/>
            <p:nvPr/>
          </p:nvSpPr>
          <p:spPr>
            <a:xfrm>
              <a:off x="1661474" y="3832712"/>
              <a:ext cx="611981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3" name="Line 22"/>
            <p:cNvSpPr/>
            <p:nvPr/>
          </p:nvSpPr>
          <p:spPr>
            <a:xfrm>
              <a:off x="1875786" y="3761260"/>
              <a:ext cx="5618166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4" name="Line 23"/>
            <p:cNvSpPr/>
            <p:nvPr/>
          </p:nvSpPr>
          <p:spPr>
            <a:xfrm>
              <a:off x="2093275" y="3689807"/>
              <a:ext cx="5184778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Line 24"/>
            <p:cNvSpPr/>
            <p:nvPr/>
          </p:nvSpPr>
          <p:spPr>
            <a:xfrm>
              <a:off x="2309175" y="3616767"/>
              <a:ext cx="4679953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6" name="Line 25"/>
            <p:cNvSpPr/>
            <p:nvPr/>
          </p:nvSpPr>
          <p:spPr>
            <a:xfrm>
              <a:off x="2526662" y="3545315"/>
              <a:ext cx="424656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Line 26"/>
            <p:cNvSpPr/>
            <p:nvPr/>
          </p:nvSpPr>
          <p:spPr>
            <a:xfrm>
              <a:off x="2740975" y="3473862"/>
              <a:ext cx="374491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Line 27"/>
            <p:cNvSpPr/>
            <p:nvPr/>
          </p:nvSpPr>
          <p:spPr>
            <a:xfrm>
              <a:off x="2956875" y="3400822"/>
              <a:ext cx="3240089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Line 28"/>
            <p:cNvSpPr/>
            <p:nvPr/>
          </p:nvSpPr>
          <p:spPr>
            <a:xfrm>
              <a:off x="3172775" y="3329370"/>
              <a:ext cx="273685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Line 29"/>
            <p:cNvSpPr/>
            <p:nvPr/>
          </p:nvSpPr>
          <p:spPr>
            <a:xfrm>
              <a:off x="3388675" y="3256330"/>
              <a:ext cx="230505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Line 30"/>
            <p:cNvSpPr/>
            <p:nvPr/>
          </p:nvSpPr>
          <p:spPr>
            <a:xfrm>
              <a:off x="3604575" y="3184877"/>
              <a:ext cx="1800226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Line 31"/>
            <p:cNvSpPr/>
            <p:nvPr/>
          </p:nvSpPr>
          <p:spPr>
            <a:xfrm>
              <a:off x="3749038" y="3113425"/>
              <a:ext cx="143986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Line 32"/>
            <p:cNvSpPr/>
            <p:nvPr/>
          </p:nvSpPr>
          <p:spPr>
            <a:xfrm>
              <a:off x="4036376" y="3040385"/>
              <a:ext cx="935038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4" name="Line 33"/>
            <p:cNvSpPr/>
            <p:nvPr/>
          </p:nvSpPr>
          <p:spPr>
            <a:xfrm>
              <a:off x="4326888" y="2968932"/>
              <a:ext cx="35877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Line 34"/>
            <p:cNvSpPr/>
            <p:nvPr/>
          </p:nvSpPr>
          <p:spPr>
            <a:xfrm>
              <a:off x="4541201" y="2968932"/>
              <a:ext cx="0" cy="107972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586" name="Group 35"/>
            <p:cNvGrpSpPr/>
            <p:nvPr/>
          </p:nvGrpSpPr>
          <p:grpSpPr>
            <a:xfrm>
              <a:off x="1012190" y="4048760"/>
              <a:ext cx="7273925" cy="361950"/>
              <a:chOff x="657" y="2840"/>
              <a:chExt cx="4582" cy="228"/>
            </a:xfrm>
          </p:grpSpPr>
          <p:sp>
            <p:nvSpPr>
              <p:cNvPr id="23587" name="Line 36"/>
              <p:cNvSpPr/>
              <p:nvPr/>
            </p:nvSpPr>
            <p:spPr>
              <a:xfrm>
                <a:off x="657" y="2886"/>
                <a:ext cx="0" cy="182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8" name="Line 37"/>
              <p:cNvSpPr/>
              <p:nvPr/>
            </p:nvSpPr>
            <p:spPr>
              <a:xfrm>
                <a:off x="5239" y="2840"/>
                <a:ext cx="0" cy="182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9" name="Line 38"/>
              <p:cNvSpPr/>
              <p:nvPr/>
            </p:nvSpPr>
            <p:spPr>
              <a:xfrm>
                <a:off x="3288" y="2931"/>
                <a:ext cx="1951" cy="0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90" name="Line 39"/>
              <p:cNvSpPr/>
              <p:nvPr/>
            </p:nvSpPr>
            <p:spPr>
              <a:xfrm flipH="1">
                <a:off x="657" y="2931"/>
                <a:ext cx="1860" cy="0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591" name="Group 40"/>
            <p:cNvGrpSpPr/>
            <p:nvPr/>
          </p:nvGrpSpPr>
          <p:grpSpPr>
            <a:xfrm>
              <a:off x="4110992" y="3893190"/>
              <a:ext cx="968376" cy="576263"/>
              <a:chOff x="623" y="3570"/>
              <a:chExt cx="610" cy="363"/>
            </a:xfrm>
          </p:grpSpPr>
          <p:sp>
            <p:nvSpPr>
              <p:cNvPr id="23592" name="Rectangle 41"/>
              <p:cNvSpPr/>
              <p:nvPr/>
            </p:nvSpPr>
            <p:spPr>
              <a:xfrm>
                <a:off x="623" y="3582"/>
                <a:ext cx="610" cy="3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 anchor="t">
                <a:spAutoFit/>
              </a:bodyPr>
              <a:lstStyle/>
              <a:p>
                <a:pPr algn="ctr" defTabSz="685800">
                  <a:spcBef>
                    <a:spcPct val="30000"/>
                  </a:spcBef>
                </a:pPr>
                <a:r>
                  <a:rPr lang="en-US" altLang="zh-CN" sz="21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  <a:r>
                  <a:rPr lang="en-US" altLang="zh-CN" sz="2100" b="1" i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r</a:t>
                </a:r>
              </a:p>
            </p:txBody>
          </p:sp>
          <p:sp>
            <p:nvSpPr>
              <p:cNvPr id="23593" name="Rectangle 42"/>
              <p:cNvSpPr/>
              <p:nvPr/>
            </p:nvSpPr>
            <p:spPr>
              <a:xfrm>
                <a:off x="758" y="3570"/>
                <a:ext cx="380" cy="3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 anchor="t">
                <a:spAutoFit/>
              </a:bodyPr>
              <a:lstStyle/>
              <a:p>
                <a:pPr algn="ctr" defTabSz="685800"/>
                <a:r>
                  <a:rPr lang="en-US" altLang="zh-CN" sz="2100" b="1" i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π</a:t>
                </a:r>
              </a:p>
            </p:txBody>
          </p:sp>
        </p:grpSp>
        <p:sp>
          <p:nvSpPr>
            <p:cNvPr id="23594" name="Rectangle 43"/>
            <p:cNvSpPr/>
            <p:nvPr/>
          </p:nvSpPr>
          <p:spPr>
            <a:xfrm>
              <a:off x="4495879" y="3184877"/>
              <a:ext cx="424019" cy="5570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 defTabSz="685800">
                <a:spcBef>
                  <a:spcPct val="30000"/>
                </a:spcBef>
              </a:pPr>
              <a:r>
                <a:rPr lang="en-US" altLang="zh-CN" sz="2100" b="1" i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r</a:t>
              </a:r>
            </a:p>
          </p:txBody>
        </p:sp>
        <p:grpSp>
          <p:nvGrpSpPr>
            <p:cNvPr id="23595" name="组合 42"/>
            <p:cNvGrpSpPr/>
            <p:nvPr/>
          </p:nvGrpSpPr>
          <p:grpSpPr>
            <a:xfrm>
              <a:off x="978849" y="1571640"/>
              <a:ext cx="982665" cy="1714500"/>
              <a:chOff x="1194750" y="1585754"/>
              <a:chExt cx="982665" cy="1714500"/>
            </a:xfrm>
          </p:grpSpPr>
          <p:pic>
            <p:nvPicPr>
              <p:cNvPr id="23596" name="图片 43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>
              <a:xfrm>
                <a:off x="1196339" y="1585754"/>
                <a:ext cx="981076" cy="1714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97" name="图片 44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94750" y="2056445"/>
                <a:ext cx="123801" cy="4761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98" name="图片 45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211881" y="2032635"/>
                <a:ext cx="123801" cy="47619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cxnSp>
          <p:nvCxnSpPr>
            <p:cNvPr id="47" name="直接箭头连接符 46"/>
            <p:cNvCxnSpPr/>
            <p:nvPr/>
          </p:nvCxnSpPr>
          <p:spPr>
            <a:xfrm>
              <a:off x="2177412" y="2681538"/>
              <a:ext cx="112712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00" name="Text Box 26"/>
            <p:cNvSpPr txBox="1"/>
            <p:nvPr/>
          </p:nvSpPr>
          <p:spPr>
            <a:xfrm>
              <a:off x="2258375" y="2119442"/>
              <a:ext cx="1222377" cy="11574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沿线</a:t>
              </a:r>
              <a:endParaRPr lang="en-US" altLang="zh-CN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defTabSz="685800">
                <a:lnSpc>
                  <a:spcPct val="120000"/>
                </a:lnSpc>
              </a:pP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剪开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446159" y="2761306"/>
            <a:ext cx="2880341" cy="749959"/>
            <a:chOff x="1900688" y="3309653"/>
            <a:chExt cx="3840374" cy="999137"/>
          </a:xfrm>
        </p:grpSpPr>
        <p:sp>
          <p:nvSpPr>
            <p:cNvPr id="23602" name="Rectangle 49"/>
            <p:cNvSpPr/>
            <p:nvPr/>
          </p:nvSpPr>
          <p:spPr>
            <a:xfrm>
              <a:off x="1900688" y="3527026"/>
              <a:ext cx="2591224" cy="5564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 defTabSz="685800">
                <a:spcBef>
                  <a:spcPct val="30000"/>
                </a:spcBef>
              </a:pP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三角形的面积</a:t>
              </a:r>
              <a:r>
                <a:rPr lang="en-US" altLang="zh-CN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=</a:t>
              </a:r>
            </a:p>
          </p:txBody>
        </p:sp>
        <p:sp>
          <p:nvSpPr>
            <p:cNvPr id="23603" name="Rectangle 50"/>
            <p:cNvSpPr/>
            <p:nvPr/>
          </p:nvSpPr>
          <p:spPr>
            <a:xfrm>
              <a:off x="4415115" y="3309653"/>
              <a:ext cx="1325947" cy="5564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 defTabSz="685800"/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底</a:t>
              </a:r>
              <a:r>
                <a:rPr lang="en-US" altLang="zh-CN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×</a:t>
              </a:r>
              <a:r>
                <a:rPr lang="zh-CN" altLang="en-US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高</a:t>
              </a:r>
            </a:p>
          </p:txBody>
        </p:sp>
        <p:sp>
          <p:nvSpPr>
            <p:cNvPr id="23604" name="Rectangle 51"/>
            <p:cNvSpPr/>
            <p:nvPr/>
          </p:nvSpPr>
          <p:spPr>
            <a:xfrm>
              <a:off x="4866083" y="3752335"/>
              <a:ext cx="424010" cy="5564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 anchor="t">
              <a:spAutoFit/>
            </a:bodyPr>
            <a:lstStyle/>
            <a:p>
              <a:pPr algn="ctr" defTabSz="685800">
                <a:spcBef>
                  <a:spcPct val="30000"/>
                </a:spcBef>
              </a:pPr>
              <a:r>
                <a:rPr lang="en-US" altLang="zh-CN" sz="21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</a:p>
          </p:txBody>
        </p:sp>
        <p:cxnSp>
          <p:nvCxnSpPr>
            <p:cNvPr id="62" name="直接箭头连接符 61"/>
            <p:cNvCxnSpPr/>
            <p:nvPr/>
          </p:nvCxnSpPr>
          <p:spPr>
            <a:xfrm>
              <a:off x="4475976" y="3821940"/>
              <a:ext cx="12029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2436019" y="3487578"/>
            <a:ext cx="4482615" cy="671684"/>
            <a:chOff x="1453994" y="3126746"/>
            <a:chExt cx="5976366" cy="896477"/>
          </a:xfrm>
        </p:grpSpPr>
        <p:grpSp>
          <p:nvGrpSpPr>
            <p:cNvPr id="23607" name="组合 51"/>
            <p:cNvGrpSpPr/>
            <p:nvPr/>
          </p:nvGrpSpPr>
          <p:grpSpPr>
            <a:xfrm>
              <a:off x="1453994" y="3126746"/>
              <a:ext cx="5976366" cy="896477"/>
              <a:chOff x="1539081" y="1551751"/>
              <a:chExt cx="5976366" cy="896477"/>
            </a:xfrm>
          </p:grpSpPr>
          <p:sp>
            <p:nvSpPr>
              <p:cNvPr id="23608" name="Rectangle 53"/>
              <p:cNvSpPr/>
              <p:nvPr/>
            </p:nvSpPr>
            <p:spPr>
              <a:xfrm>
                <a:off x="1539081" y="1736804"/>
                <a:ext cx="5976366" cy="5574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 anchor="t">
                <a:spAutoFit/>
              </a:bodyPr>
              <a:lstStyle/>
              <a:p>
                <a:pPr defTabSz="685800">
                  <a:spcBef>
                    <a:spcPct val="30000"/>
                  </a:spcBef>
                </a:pPr>
                <a:r>
                  <a:rPr lang="zh-CN" altLang="en-US" sz="21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所以圆的面积：</a:t>
                </a:r>
                <a:r>
                  <a:rPr lang="en-US" altLang="zh-CN" sz="2100" b="1" i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S</a:t>
                </a:r>
                <a:r>
                  <a:rPr lang="en-US" altLang="zh-CN" sz="21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         = </a:t>
                </a:r>
                <a:r>
                  <a:rPr lang="en-US" altLang="zh-CN" sz="2100" b="1" i="1" dirty="0">
                    <a:solidFill>
                      <a:srgbClr val="FF3C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πr</a:t>
                </a:r>
                <a:r>
                  <a:rPr lang="en-US" altLang="zh-CN" sz="2100" b="1" baseline="30000" dirty="0">
                    <a:solidFill>
                      <a:srgbClr val="FF3C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  <a:r>
                  <a:rPr lang="en-US" altLang="zh-CN" sz="2100" b="1" dirty="0">
                    <a:solidFill>
                      <a:srgbClr val="FF3C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</a:p>
            </p:txBody>
          </p:sp>
          <p:sp>
            <p:nvSpPr>
              <p:cNvPr id="23609" name="Rectangle 55"/>
              <p:cNvSpPr/>
              <p:nvPr/>
            </p:nvSpPr>
            <p:spPr>
              <a:xfrm>
                <a:off x="4898630" y="1890764"/>
                <a:ext cx="423986" cy="5574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 anchor="t">
                <a:spAutoFit/>
              </a:bodyPr>
              <a:lstStyle/>
              <a:p>
                <a:pPr algn="ctr" defTabSz="685800">
                  <a:spcBef>
                    <a:spcPct val="30000"/>
                  </a:spcBef>
                </a:pPr>
                <a:r>
                  <a:rPr lang="en-US" altLang="zh-CN" sz="21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23610" name="Text Box 60"/>
              <p:cNvSpPr txBox="1"/>
              <p:nvPr/>
            </p:nvSpPr>
            <p:spPr>
              <a:xfrm>
                <a:off x="4520196" y="1551751"/>
                <a:ext cx="1695207" cy="5545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685800"/>
                <a:r>
                  <a:rPr lang="en-US" altLang="zh-CN" sz="21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  <a:r>
                  <a:rPr lang="en-US" altLang="zh-CN" sz="2100" b="1" i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πr</a:t>
                </a:r>
                <a:r>
                  <a:rPr lang="en-US" altLang="zh-CN" sz="21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·</a:t>
                </a:r>
                <a:r>
                  <a:rPr lang="en-US" altLang="zh-CN" sz="2100" b="1" i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r</a:t>
                </a:r>
                <a:r>
                  <a:rPr lang="en-US" altLang="zh-CN" sz="21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</a:p>
            </p:txBody>
          </p:sp>
        </p:grpSp>
        <p:cxnSp>
          <p:nvCxnSpPr>
            <p:cNvPr id="63" name="直接箭头连接符 62"/>
            <p:cNvCxnSpPr/>
            <p:nvPr/>
          </p:nvCxnSpPr>
          <p:spPr>
            <a:xfrm flipV="1">
              <a:off x="4496685" y="3562950"/>
              <a:ext cx="136790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264267" y="291749"/>
            <a:ext cx="1584809" cy="392415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19" name="图片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535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/>
          <p:nvPr/>
        </p:nvSpPr>
        <p:spPr>
          <a:xfrm>
            <a:off x="1230154" y="1254919"/>
            <a:ext cx="6125766" cy="71556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一个圆形杯垫的半径是</a:t>
            </a:r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4cm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，这个杯垫的面积是</a:t>
            </a:r>
            <a:endParaRPr lang="en-US" altLang="zh-CN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多少平方厘米？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7567" y="2089549"/>
            <a:ext cx="1525191" cy="39290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3.14×4</a:t>
            </a:r>
            <a:r>
              <a:rPr lang="en-US" altLang="zh-CN" sz="2100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zh-CN" altLang="en-US" sz="2100" baseline="30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3246" y="2566990"/>
            <a:ext cx="1790700" cy="39290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3.14×16</a:t>
            </a:r>
            <a:endParaRPr lang="zh-CN" altLang="en-US" sz="2100" baseline="30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3963" y="3080149"/>
            <a:ext cx="2521744" cy="39290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50.24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100" baseline="30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6017" y="3625456"/>
            <a:ext cx="4725591" cy="39290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答：这个杯垫的面积是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50.24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平方厘米。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7512" y="627223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7" y="291748"/>
            <a:ext cx="1584809" cy="391478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/>
          <p:nvPr/>
        </p:nvSpPr>
        <p:spPr>
          <a:xfrm>
            <a:off x="1176338" y="1201103"/>
            <a:ext cx="6125766" cy="71556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有一圆形蓄水池。它的周长是</a:t>
            </a:r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31.4m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，它的占地</a:t>
            </a:r>
            <a:endParaRPr lang="en-US" altLang="zh-CN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面积约是多少？</a:t>
            </a:r>
          </a:p>
        </p:txBody>
      </p:sp>
      <p:pic>
        <p:nvPicPr>
          <p:cNvPr id="26627" name="图片 6" descr="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62816" y="1660684"/>
            <a:ext cx="2431256" cy="14585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75439" y="2257187"/>
            <a:ext cx="3692129" cy="3238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半径：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31.4÷3.14÷2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3080" y="3589497"/>
            <a:ext cx="4477941" cy="39290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答：它的占地面积是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78.5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平方米。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9255" y="2784634"/>
            <a:ext cx="3392091" cy="3226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面积：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3.14×52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78.5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2" name="椭圆 1"/>
          <p:cNvSpPr/>
          <p:nvPr/>
        </p:nvSpPr>
        <p:spPr>
          <a:xfrm>
            <a:off x="5327809" y="1545909"/>
            <a:ext cx="2484120" cy="377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327809" y="2884171"/>
            <a:ext cx="2484120" cy="377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12" y="627223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64267" y="291748"/>
            <a:ext cx="1584809" cy="391478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/>
          <p:nvPr/>
        </p:nvSpPr>
        <p:spPr>
          <a:xfrm>
            <a:off x="1176338" y="1147286"/>
            <a:ext cx="6125766" cy="71556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把圆形茶杯垫片沿直线剪开，得到两个近似的三</a:t>
            </a:r>
            <a:endParaRPr lang="en-US" altLang="zh-CN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角形，再拼成平行四边形。</a:t>
            </a:r>
          </a:p>
        </p:txBody>
      </p:sp>
      <p:pic>
        <p:nvPicPr>
          <p:cNvPr id="28675" name="图片 13" descr="17.png"/>
          <p:cNvPicPr>
            <a:picLocks noChangeAspect="1"/>
          </p:cNvPicPr>
          <p:nvPr/>
        </p:nvPicPr>
        <p:blipFill>
          <a:blip r:embed="rId2" cstate="email">
            <a:lum bright="-29999"/>
          </a:blip>
          <a:stretch>
            <a:fillRect/>
          </a:stretch>
        </p:blipFill>
        <p:spPr>
          <a:xfrm>
            <a:off x="1491379" y="1908096"/>
            <a:ext cx="6497240" cy="23383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4"/>
          <p:cNvGrpSpPr/>
          <p:nvPr/>
        </p:nvGrpSpPr>
        <p:grpSpPr>
          <a:xfrm>
            <a:off x="4400078" y="2986802"/>
            <a:ext cx="404813" cy="872013"/>
            <a:chOff x="6062" y="6244"/>
            <a:chExt cx="850" cy="1831"/>
          </a:xfrm>
        </p:grpSpPr>
        <p:sp>
          <p:nvSpPr>
            <p:cNvPr id="28678" name="文本框 15"/>
            <p:cNvSpPr txBox="1"/>
            <p:nvPr/>
          </p:nvSpPr>
          <p:spPr>
            <a:xfrm>
              <a:off x="6193" y="6244"/>
              <a:ext cx="460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685800"/>
              <a:r>
                <a:rPr lang="en-US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C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062" y="6977"/>
              <a:ext cx="85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0" name="文本框 17"/>
            <p:cNvSpPr txBox="1"/>
            <p:nvPr/>
          </p:nvSpPr>
          <p:spPr>
            <a:xfrm>
              <a:off x="6193" y="7106"/>
              <a:ext cx="460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685800"/>
              <a:r>
                <a:rPr lang="en-US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232450" y="3274221"/>
            <a:ext cx="378619" cy="437674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52812" y="3609975"/>
            <a:ext cx="809625" cy="437674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πr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78872" y="3609975"/>
            <a:ext cx="378619" cy="437674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11065" y="3609975"/>
            <a:ext cx="1241822" cy="437674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πr</a:t>
            </a:r>
            <a:r>
              <a:rPr lang="en-US" altLang="zh-CN" sz="2400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12" y="627223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7" y="291748"/>
            <a:ext cx="1584809" cy="391478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/>
          <p:nvPr/>
        </p:nvSpPr>
        <p:spPr>
          <a:xfrm>
            <a:off x="1198247" y="1189201"/>
            <a:ext cx="6874669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9" rIns="68574" bIns="34289" anchor="t">
            <a:spAutoFit/>
          </a:bodyPr>
          <a:lstStyle/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北京天坛公园的回音壁是闻名世界的声学奇迹，</a:t>
            </a:r>
            <a:endParaRPr lang="en-US" altLang="zh-CN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它是一道圆形围墙。圆的直径约为</a:t>
            </a:r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61.5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米，周长</a:t>
            </a:r>
            <a:endParaRPr lang="en-US" altLang="zh-CN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与面积分别是多少？（结果保留一位小数）</a:t>
            </a:r>
          </a:p>
        </p:txBody>
      </p:sp>
      <p:pic>
        <p:nvPicPr>
          <p:cNvPr id="30723" name="Picture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39205" y="2464598"/>
            <a:ext cx="2815829" cy="15406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8253" y="1553531"/>
            <a:ext cx="299085" cy="3324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347075" y="2634854"/>
            <a:ext cx="3692128" cy="32265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周长：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31.4×61.5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193.1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2521" y="3159923"/>
            <a:ext cx="3614738" cy="64531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面积：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31.4×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61.5÷2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</a:p>
          <a:p>
            <a:pPr defTabSz="685800"/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2969.1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                                                    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7512" y="627223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7" y="291748"/>
            <a:ext cx="1584809" cy="391478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/>
          <p:nvPr/>
        </p:nvSpPr>
        <p:spPr>
          <a:xfrm>
            <a:off x="1176338" y="1147286"/>
            <a:ext cx="6125766" cy="1038225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一个运动场跑道的形状与大小如图。两边是半圆</a:t>
            </a:r>
            <a:endParaRPr lang="en-US" altLang="zh-CN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形，中间是长方形，这个运动场的占地面积是多少？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0970" y="3053003"/>
            <a:ext cx="4978003" cy="32265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长方形面积：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50×20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1000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0838" y="1809036"/>
            <a:ext cx="3075385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527698" y="3426857"/>
            <a:ext cx="4979194" cy="32265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圆面积：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3.14×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20÷2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314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795" y="3803096"/>
            <a:ext cx="4978003" cy="32265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占地面积：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1000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314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1314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12" y="627223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7" y="291748"/>
            <a:ext cx="1584809" cy="391478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/>
          <p:nvPr/>
        </p:nvSpPr>
        <p:spPr>
          <a:xfrm>
            <a:off x="1176337" y="1201105"/>
            <a:ext cx="3595688" cy="39290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求下图中阴影部分的面积。</a:t>
            </a:r>
          </a:p>
        </p:txBody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45" y="2089547"/>
            <a:ext cx="1407319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844405" y="1766889"/>
            <a:ext cx="4979194" cy="3226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阴影部分的面积＝大圆面积－小圆面积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6654" y="2365772"/>
            <a:ext cx="2728913" cy="32265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defTabSz="685800"/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3.14×12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3.14×8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zh-CN" altLang="en-US" sz="2100" b="1" baseline="30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0186" y="2802731"/>
            <a:ext cx="3675459" cy="3238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3.14×144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3.14×64</a:t>
            </a:r>
            <a:endParaRPr lang="zh-CN" altLang="en-US" sz="2100" b="1" baseline="30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0900" y="3213497"/>
            <a:ext cx="3675460" cy="32265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452.16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200.96</a:t>
            </a:r>
            <a:endParaRPr lang="zh-CN" altLang="en-US" sz="2100" b="1" baseline="30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0900" y="3699272"/>
            <a:ext cx="3675460" cy="32265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251.2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cm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12" y="627223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7" y="291748"/>
            <a:ext cx="1584809" cy="391478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4"/>
          <p:cNvSpPr txBox="1"/>
          <p:nvPr/>
        </p:nvSpPr>
        <p:spPr>
          <a:xfrm>
            <a:off x="1230153" y="1201105"/>
            <a:ext cx="3595688" cy="392906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求下图中阴影部分的面积。</a:t>
            </a:r>
          </a:p>
        </p:txBody>
      </p:sp>
      <p:sp>
        <p:nvSpPr>
          <p:cNvPr id="28676" name="矩形 11"/>
          <p:cNvSpPr/>
          <p:nvPr/>
        </p:nvSpPr>
        <p:spPr>
          <a:xfrm>
            <a:off x="4180048" y="2795588"/>
            <a:ext cx="3576638" cy="392906"/>
          </a:xfrm>
          <a:prstGeom prst="rect">
            <a:avLst/>
          </a:prstGeom>
          <a:noFill/>
          <a:ln w="9525">
            <a:noFill/>
          </a:ln>
        </p:spPr>
        <p:txBody>
          <a:bodyPr wrap="none" lIns="68574" tIns="34289" rIns="68574" bIns="34289" anchor="t">
            <a:spAutoFit/>
          </a:bodyPr>
          <a:lstStyle/>
          <a:p>
            <a:pPr defTabSz="685800"/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3.14×5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-5×2×5=28.5(cm</a:t>
            </a:r>
            <a:r>
              <a:rPr lang="en-US" altLang="zh-CN" sz="21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1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6867" name="组合 3"/>
          <p:cNvGrpSpPr/>
          <p:nvPr/>
        </p:nvGrpSpPr>
        <p:grpSpPr>
          <a:xfrm>
            <a:off x="1891665" y="2308622"/>
            <a:ext cx="1382316" cy="1443037"/>
            <a:chOff x="800100" y="2719108"/>
            <a:chExt cx="1843088" cy="1924330"/>
          </a:xfrm>
        </p:grpSpPr>
        <p:pic>
          <p:nvPicPr>
            <p:cNvPr id="36868" name="Picture 3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0100" y="2847975"/>
              <a:ext cx="1843088" cy="179546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30" name="直接连接符 29"/>
            <p:cNvCxnSpPr/>
            <p:nvPr/>
          </p:nvCxnSpPr>
          <p:spPr>
            <a:xfrm rot="16200000" flipH="1">
              <a:off x="1739900" y="2857368"/>
              <a:ext cx="1587" cy="1763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870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21578" y="3362746"/>
              <a:ext cx="720080" cy="36447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32" name="直接连接符 31"/>
            <p:cNvCxnSpPr/>
            <p:nvPr/>
          </p:nvCxnSpPr>
          <p:spPr>
            <a:xfrm rot="5400000" flipH="1">
              <a:off x="1298511" y="3298628"/>
              <a:ext cx="881191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2" name="文本框 2"/>
            <p:cNvSpPr txBox="1"/>
            <p:nvPr/>
          </p:nvSpPr>
          <p:spPr>
            <a:xfrm rot="16200000">
              <a:off x="1402255" y="3007720"/>
              <a:ext cx="1008112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685800"/>
              <a:r>
                <a:rPr lang="en-US" altLang="zh-CN" sz="15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5cm</a:t>
              </a:r>
              <a:endParaRPr lang="zh-CN" altLang="en-US" sz="15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2" name="图片 1" descr="download_bc0c21bf1f84f55749a3fe272a590a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02567" y="1097756"/>
            <a:ext cx="2490788" cy="1470660"/>
          </a:xfrm>
          <a:prstGeom prst="rect">
            <a:avLst/>
          </a:prstGeom>
        </p:spPr>
      </p:pic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7512" y="627223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7" y="291748"/>
            <a:ext cx="1584809" cy="391478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9" name="图片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5535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7" y="291749"/>
            <a:ext cx="1584809" cy="392415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6" y="1553848"/>
            <a:ext cx="5267158" cy="484748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b="1" spc="75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b="1" spc="75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907260" y="1098709"/>
            <a:ext cx="7118033" cy="483870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运用圆的面积计算公式解决简单的实际问题。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7256" y="1737836"/>
            <a:ext cx="7764780" cy="483870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学习难点：</a:t>
            </a: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运用圆的面积计算公式计算含有圆的较复杂的组合图形的面积。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7261" y="2376964"/>
            <a:ext cx="7587139" cy="899160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通过讲解针对性较强的例题并进行练习，使学生能熟练运用圆的面积计算公式解决简单的实际问题。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7258" y="3431381"/>
            <a:ext cx="7765256" cy="483870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每个小组准备一个草绳编的圆形茶杯垫片，小剪刀、答题纸。 </a:t>
            </a: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57864" y="25246"/>
            <a:ext cx="2331244" cy="1221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5435" y="2240758"/>
            <a:ext cx="6444615" cy="391478"/>
          </a:xfrm>
          <a:prstGeom prst="rect">
            <a:avLst/>
          </a:prstGeom>
          <a:solidFill>
            <a:srgbClr val="00B0F0"/>
          </a:solidFill>
        </p:spPr>
        <p:txBody>
          <a:bodyPr wrap="square" lIns="68574" tIns="34289" rIns="68574" bIns="34289" rtlCol="0" anchor="t">
            <a:spAutoFit/>
          </a:bodyPr>
          <a:lstStyle/>
          <a:p>
            <a:pPr defTabSz="685800"/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圆环的面积：S圆环＝πR2－πr2或S圆环＝π(R2－r2)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85086" y="1488757"/>
            <a:ext cx="4389596" cy="391478"/>
          </a:xfrm>
          <a:prstGeom prst="rect">
            <a:avLst/>
          </a:prstGeom>
          <a:solidFill>
            <a:srgbClr val="FFFF00"/>
          </a:solidFill>
        </p:spPr>
        <p:txBody>
          <a:bodyPr wrap="square" lIns="68574" tIns="34289" rIns="68574" bIns="34289" rtlCol="0">
            <a:spAutoFit/>
          </a:bodyPr>
          <a:lstStyle/>
          <a:p>
            <a:pPr defTabSz="685800"/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已知半径求圆的面积：S＝πr2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19766" y="3198496"/>
            <a:ext cx="5558314" cy="391478"/>
          </a:xfrm>
          <a:prstGeom prst="rect">
            <a:avLst/>
          </a:prstGeom>
          <a:solidFill>
            <a:srgbClr val="A7EA65"/>
          </a:solidFill>
        </p:spPr>
        <p:txBody>
          <a:bodyPr wrap="square" lIns="68574" tIns="34289" rIns="68574" bIns="34289" rtlCol="0">
            <a:spAutoFit/>
          </a:bodyPr>
          <a:lstStyle/>
          <a:p>
            <a:pPr defTabSz="685800"/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已知周长求圆的面积：r＝C÷π÷2　S＝πr2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4267" y="291748"/>
            <a:ext cx="1584809" cy="391478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  <p:pic>
        <p:nvPicPr>
          <p:cNvPr id="19" name="图片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35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2007" y="33986"/>
            <a:ext cx="7659995" cy="511907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5"/>
              <a:ext cx="777145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5400" b="1" spc="-113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谢谢观看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5" y="304724"/>
            <a:ext cx="1584809" cy="392415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7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85800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rgbClr val="FFFFFF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8" y="1812702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>
              <a:lnSpc>
                <a:spcPct val="150000"/>
              </a:lnSpc>
              <a:buClr>
                <a:srgbClr val="159F18"/>
              </a:buClr>
            </a:pPr>
            <a:r>
              <a:rPr lang="zh-CN" altLang="en-US" sz="1800" spc="225" dirty="0">
                <a:solidFill>
                  <a:srgbClr val="000000">
                    <a:lumMod val="95000"/>
                    <a:lumOff val="5000"/>
                  </a:srgb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rgbClr val="000000">
                  <a:lumMod val="95000"/>
                  <a:lumOff val="5000"/>
                </a:srgb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4" y="2967731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85800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rgbClr val="FFFFFF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3" y="3024939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>
              <a:lnSpc>
                <a:spcPct val="150000"/>
              </a:lnSpc>
              <a:buClr>
                <a:srgbClr val="159F18"/>
              </a:buClr>
            </a:pPr>
            <a:r>
              <a:rPr lang="zh-CN" altLang="en-US" sz="1800" spc="225" dirty="0">
                <a:solidFill>
                  <a:srgbClr val="000000">
                    <a:lumMod val="95000"/>
                    <a:lumOff val="5000"/>
                  </a:srgb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rgbClr val="000000">
                  <a:lumMod val="95000"/>
                  <a:lumOff val="5000"/>
                </a:srgb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42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150000"/>
                </a:lnSpc>
              </a:pPr>
              <a:r>
                <a:rPr lang="en-US" altLang="zh-CN" sz="3000">
                  <a:solidFill>
                    <a:srgbClr val="FFFF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3000" dirty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5" y="1812702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>
              <a:lnSpc>
                <a:spcPct val="150000"/>
              </a:lnSpc>
              <a:buClr>
                <a:srgbClr val="159F18"/>
              </a:buClr>
            </a:pPr>
            <a:r>
              <a:rPr lang="zh-CN" altLang="en-US" sz="1800" spc="225" dirty="0">
                <a:solidFill>
                  <a:srgbClr val="000000">
                    <a:lumMod val="95000"/>
                    <a:lumOff val="5000"/>
                  </a:srgbClr>
                </a:solidFill>
                <a:cs typeface="宋体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rgbClr val="000000">
                  <a:lumMod val="95000"/>
                  <a:lumOff val="5000"/>
                </a:srgb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42" y="2967731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150000"/>
                </a:lnSpc>
              </a:pPr>
              <a:r>
                <a:rPr lang="en-US" altLang="zh-CN" sz="3000" dirty="0">
                  <a:solidFill>
                    <a:srgbClr val="FFFF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5" y="3024939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>
              <a:lnSpc>
                <a:spcPct val="150000"/>
              </a:lnSpc>
              <a:buClr>
                <a:srgbClr val="159F18"/>
              </a:buClr>
            </a:pPr>
            <a:r>
              <a:rPr lang="zh-CN" altLang="en-US" sz="1800" spc="225" dirty="0">
                <a:solidFill>
                  <a:srgbClr val="000000">
                    <a:lumMod val="95000"/>
                    <a:lumOff val="5000"/>
                  </a:srgbClr>
                </a:solidFill>
                <a:cs typeface="宋体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rgbClr val="000000">
                  <a:lumMod val="95000"/>
                  <a:lumOff val="5000"/>
                </a:srgb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2" y="1596764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7" y="1668255"/>
            <a:ext cx="725557" cy="288539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800"/>
            <a:r>
              <a:rPr lang="zh-CN" altLang="en-US" sz="1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36822" y="1425896"/>
            <a:ext cx="3386614" cy="2283143"/>
          </a:xfrm>
          <a:prstGeom prst="rect">
            <a:avLst/>
          </a:prstGeom>
          <a:noFill/>
        </p:spPr>
        <p:txBody>
          <a:bodyPr wrap="square" lIns="68574" tIns="34289" rIns="68574" bIns="34289" rtlCol="0" anchor="t">
            <a:spAutoFit/>
          </a:bodyPr>
          <a:lstStyle/>
          <a:p>
            <a:pPr indent="450850" defTabSz="685800"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同学们，上节课我们学习了圆的面积计算公式的推导过程，哪位同学能把我们推导的过程再复述一遍呢？</a:t>
            </a:r>
          </a:p>
        </p:txBody>
      </p:sp>
      <p:pic>
        <p:nvPicPr>
          <p:cNvPr id="5" name="图片 4" descr="d57e266a45d77e8a3f6db898247ccc71_256c40d92008b03a22e92926bae68eb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239" y="1203488"/>
            <a:ext cx="2879408" cy="27370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267" y="291748"/>
            <a:ext cx="1584809" cy="391478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弧形 8"/>
          <p:cNvSpPr/>
          <p:nvPr/>
        </p:nvSpPr>
        <p:spPr>
          <a:xfrm>
            <a:off x="1344456" y="1385889"/>
            <a:ext cx="2159794" cy="2159794"/>
          </a:xfrm>
          <a:prstGeom prst="arc">
            <a:avLst/>
          </a:prstGeom>
          <a:solidFill>
            <a:srgbClr val="BBE0E3">
              <a:lumMod val="75000"/>
            </a:srgbClr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lIns="68574" tIns="34289" rIns="68574" bIns="34289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" name="弧形 10"/>
          <p:cNvSpPr/>
          <p:nvPr/>
        </p:nvSpPr>
        <p:spPr>
          <a:xfrm rot="16200000">
            <a:off x="1344456" y="1379937"/>
            <a:ext cx="2159794" cy="2159794"/>
          </a:xfrm>
          <a:prstGeom prst="arc">
            <a:avLst/>
          </a:prstGeom>
          <a:solidFill>
            <a:srgbClr val="BBE0E3">
              <a:lumMod val="75000"/>
            </a:srgbClr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lIns="68574" tIns="34289" rIns="68574" bIns="34289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弧形 12"/>
          <p:cNvSpPr/>
          <p:nvPr/>
        </p:nvSpPr>
        <p:spPr>
          <a:xfrm rot="5400000">
            <a:off x="1344456" y="1370412"/>
            <a:ext cx="2159794" cy="2159794"/>
          </a:xfrm>
          <a:prstGeom prst="arc">
            <a:avLst/>
          </a:prstGeom>
          <a:solidFill>
            <a:srgbClr val="92D050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lIns="68574" tIns="34289" rIns="68574" bIns="34289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4" name="弧形 13"/>
          <p:cNvSpPr/>
          <p:nvPr/>
        </p:nvSpPr>
        <p:spPr>
          <a:xfrm rot="5400000" flipV="1">
            <a:off x="1332072" y="1358028"/>
            <a:ext cx="2159794" cy="2159794"/>
          </a:xfrm>
          <a:prstGeom prst="arc">
            <a:avLst/>
          </a:prstGeom>
          <a:solidFill>
            <a:srgbClr val="92D050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lIns="68574" tIns="34289" rIns="68574" bIns="34289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6" name="直接连接符 15"/>
          <p:cNvCxnSpPr>
            <a:stCxn id="14" idx="0"/>
          </p:cNvCxnSpPr>
          <p:nvPr/>
        </p:nvCxnSpPr>
        <p:spPr>
          <a:xfrm rot="16200000" flipH="1">
            <a:off x="2413159" y="1356836"/>
            <a:ext cx="0" cy="216217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8" name="直接连接符 17"/>
          <p:cNvCxnSpPr>
            <a:stCxn id="11" idx="2"/>
            <a:endCxn id="14" idx="2"/>
          </p:cNvCxnSpPr>
          <p:nvPr/>
        </p:nvCxnSpPr>
        <p:spPr>
          <a:xfrm flipH="1">
            <a:off x="2411972" y="1379935"/>
            <a:ext cx="12383" cy="2137886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9" name="直接连接符 18"/>
          <p:cNvCxnSpPr/>
          <p:nvPr/>
        </p:nvCxnSpPr>
        <p:spPr>
          <a:xfrm rot="-2700000" flipH="1">
            <a:off x="2414231" y="1376962"/>
            <a:ext cx="1191" cy="2157413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0" name="直接连接符 19"/>
          <p:cNvCxnSpPr/>
          <p:nvPr/>
        </p:nvCxnSpPr>
        <p:spPr>
          <a:xfrm rot="2700000">
            <a:off x="2427329" y="1378152"/>
            <a:ext cx="1191" cy="2157413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" name="组合 25"/>
          <p:cNvGrpSpPr/>
          <p:nvPr/>
        </p:nvGrpSpPr>
        <p:grpSpPr>
          <a:xfrm>
            <a:off x="3213735" y="1427562"/>
            <a:ext cx="2159794" cy="2159794"/>
            <a:chOff x="3165720" y="2131176"/>
            <a:chExt cx="2880000" cy="2880000"/>
          </a:xfrm>
        </p:grpSpPr>
        <p:sp>
          <p:nvSpPr>
            <p:cNvPr id="21" name="弧形 20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solidFill>
              <a:srgbClr val="BBE0E3">
                <a:lumMod val="75000"/>
              </a:srgbClr>
            </a:solidFill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23" name="直接连接符 22"/>
            <p:cNvCxnSpPr>
              <a:endCxn id="21" idx="0"/>
            </p:cNvCxnSpPr>
            <p:nvPr/>
          </p:nvCxnSpPr>
          <p:spPr>
            <a:xfrm rot="16200000" flipV="1">
              <a:off x="3757986" y="2718912"/>
              <a:ext cx="1406100" cy="2893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5" name="直接连接符 24"/>
            <p:cNvCxnSpPr>
              <a:endCxn id="21" idx="2"/>
            </p:cNvCxnSpPr>
            <p:nvPr/>
          </p:nvCxn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cxnSp>
        <p:nvCxnSpPr>
          <p:cNvPr id="47" name="直接连接符 46"/>
          <p:cNvCxnSpPr/>
          <p:nvPr/>
        </p:nvCxnSpPr>
        <p:spPr>
          <a:xfrm rot="-1380000">
            <a:off x="2424353" y="1388269"/>
            <a:ext cx="1191" cy="2156222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8" name="直接连接符 47"/>
          <p:cNvCxnSpPr/>
          <p:nvPr/>
        </p:nvCxnSpPr>
        <p:spPr>
          <a:xfrm rot="1320000">
            <a:off x="2426732" y="1381129"/>
            <a:ext cx="1191" cy="2157413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9" name="直接连接符 48"/>
          <p:cNvCxnSpPr/>
          <p:nvPr/>
        </p:nvCxnSpPr>
        <p:spPr>
          <a:xfrm rot="4020000">
            <a:off x="2433878" y="1383508"/>
            <a:ext cx="1191" cy="2156222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0" name="直接连接符 49"/>
          <p:cNvCxnSpPr/>
          <p:nvPr/>
        </p:nvCxnSpPr>
        <p:spPr>
          <a:xfrm rot="17580000" flipH="1">
            <a:off x="2424947" y="1387677"/>
            <a:ext cx="1191" cy="2157413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3" name="组合 25"/>
          <p:cNvGrpSpPr/>
          <p:nvPr/>
        </p:nvGrpSpPr>
        <p:grpSpPr>
          <a:xfrm>
            <a:off x="3651885" y="1426371"/>
            <a:ext cx="2159794" cy="2159794"/>
            <a:chOff x="3165720" y="2131176"/>
            <a:chExt cx="2880000" cy="2880000"/>
          </a:xfrm>
        </p:grpSpPr>
        <p:sp>
          <p:nvSpPr>
            <p:cNvPr id="79" name="弧形 78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solidFill>
              <a:srgbClr val="BBE0E3">
                <a:lumMod val="75000"/>
              </a:srgbClr>
            </a:solidFill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80" name="直接连接符 79"/>
            <p:cNvCxnSpPr>
              <a:endCxn id="79" idx="0"/>
            </p:cNvCxnSpPr>
            <p:nvPr/>
          </p:nvCxnSpPr>
          <p:spPr>
            <a:xfrm rot="16200000" flipV="1">
              <a:off x="3757986" y="2718912"/>
              <a:ext cx="1406100" cy="2893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1" name="直接连接符 80"/>
            <p:cNvCxnSpPr>
              <a:endCxn id="79" idx="2"/>
            </p:cNvCxnSpPr>
            <p:nvPr/>
          </p:nvCxn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7" name="组合 25"/>
          <p:cNvGrpSpPr/>
          <p:nvPr/>
        </p:nvGrpSpPr>
        <p:grpSpPr>
          <a:xfrm>
            <a:off x="4084083" y="1423989"/>
            <a:ext cx="2159794" cy="2159794"/>
            <a:chOff x="3165720" y="2131176"/>
            <a:chExt cx="2880000" cy="2880000"/>
          </a:xfrm>
        </p:grpSpPr>
        <p:sp>
          <p:nvSpPr>
            <p:cNvPr id="83" name="弧形 82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solidFill>
              <a:srgbClr val="BBE0E3">
                <a:lumMod val="75000"/>
              </a:srgbClr>
            </a:solidFill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84" name="直接连接符 83"/>
            <p:cNvCxnSpPr>
              <a:endCxn id="83" idx="0"/>
            </p:cNvCxnSpPr>
            <p:nvPr/>
          </p:nvCxnSpPr>
          <p:spPr>
            <a:xfrm rot="16200000" flipV="1">
              <a:off x="3757986" y="2718912"/>
              <a:ext cx="1406100" cy="2893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5" name="直接连接符 84"/>
            <p:cNvCxnSpPr>
              <a:endCxn id="83" idx="2"/>
            </p:cNvCxnSpPr>
            <p:nvPr/>
          </p:nvCxn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10" name="组合 25"/>
          <p:cNvGrpSpPr/>
          <p:nvPr/>
        </p:nvGrpSpPr>
        <p:grpSpPr>
          <a:xfrm>
            <a:off x="4518660" y="1420416"/>
            <a:ext cx="2159794" cy="2159794"/>
            <a:chOff x="3165720" y="2131176"/>
            <a:chExt cx="2880000" cy="2880000"/>
          </a:xfrm>
        </p:grpSpPr>
        <p:sp>
          <p:nvSpPr>
            <p:cNvPr id="87" name="弧形 86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solidFill>
              <a:srgbClr val="BBE0E3">
                <a:lumMod val="75000"/>
              </a:srgbClr>
            </a:solidFill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88" name="直接连接符 87"/>
            <p:cNvCxnSpPr>
              <a:endCxn id="87" idx="0"/>
            </p:cNvCxnSpPr>
            <p:nvPr/>
          </p:nvCxnSpPr>
          <p:spPr>
            <a:xfrm rot="16200000" flipV="1">
              <a:off x="3757986" y="2718912"/>
              <a:ext cx="1406100" cy="2893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" name="直接连接符 88"/>
            <p:cNvCxnSpPr>
              <a:endCxn id="87" idx="2"/>
            </p:cNvCxnSpPr>
            <p:nvPr/>
          </p:nvCxn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12" name="组合 25"/>
          <p:cNvGrpSpPr/>
          <p:nvPr/>
        </p:nvGrpSpPr>
        <p:grpSpPr>
          <a:xfrm>
            <a:off x="4954433" y="1422798"/>
            <a:ext cx="2160985" cy="2159794"/>
            <a:chOff x="3165720" y="2131176"/>
            <a:chExt cx="2880000" cy="2880000"/>
          </a:xfrm>
        </p:grpSpPr>
        <p:sp>
          <p:nvSpPr>
            <p:cNvPr id="91" name="弧形 90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solidFill>
              <a:srgbClr val="BBE0E3">
                <a:lumMod val="75000"/>
              </a:srgbClr>
            </a:solidFill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92" name="直接连接符 91"/>
            <p:cNvCxnSpPr>
              <a:endCxn id="91" idx="0"/>
            </p:cNvCxnSpPr>
            <p:nvPr/>
          </p:nvCxnSpPr>
          <p:spPr>
            <a:xfrm rot="16200000" flipV="1">
              <a:off x="3757986" y="2718912"/>
              <a:ext cx="1406100" cy="2893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3" name="直接连接符 92"/>
            <p:cNvCxnSpPr>
              <a:endCxn id="91" idx="2"/>
            </p:cNvCxnSpPr>
            <p:nvPr/>
          </p:nvCxn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15" name="组合 25"/>
          <p:cNvGrpSpPr/>
          <p:nvPr/>
        </p:nvGrpSpPr>
        <p:grpSpPr>
          <a:xfrm>
            <a:off x="5383058" y="1420416"/>
            <a:ext cx="2160985" cy="2159794"/>
            <a:chOff x="3165720" y="2131176"/>
            <a:chExt cx="2880000" cy="2880000"/>
          </a:xfrm>
        </p:grpSpPr>
        <p:sp>
          <p:nvSpPr>
            <p:cNvPr id="95" name="弧形 94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solidFill>
              <a:srgbClr val="BBE0E3">
                <a:lumMod val="75000"/>
              </a:srgbClr>
            </a:solidFill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96" name="直接连接符 95"/>
            <p:cNvCxnSpPr>
              <a:endCxn id="95" idx="0"/>
            </p:cNvCxnSpPr>
            <p:nvPr/>
          </p:nvCxnSpPr>
          <p:spPr>
            <a:xfrm rot="16200000" flipV="1">
              <a:off x="3757986" y="2718912"/>
              <a:ext cx="1406100" cy="2893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7" name="直接连接符 96"/>
            <p:cNvCxnSpPr>
              <a:endCxn id="95" idx="2"/>
            </p:cNvCxnSpPr>
            <p:nvPr/>
          </p:nvCxn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17" name="组合 25"/>
          <p:cNvGrpSpPr/>
          <p:nvPr/>
        </p:nvGrpSpPr>
        <p:grpSpPr>
          <a:xfrm>
            <a:off x="5820015" y="1420416"/>
            <a:ext cx="2159794" cy="2159794"/>
            <a:chOff x="3165720" y="2131176"/>
            <a:chExt cx="2880000" cy="2880000"/>
          </a:xfrm>
        </p:grpSpPr>
        <p:sp>
          <p:nvSpPr>
            <p:cNvPr id="99" name="弧形 98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solidFill>
              <a:srgbClr val="BBE0E3">
                <a:lumMod val="75000"/>
              </a:srgbClr>
            </a:solidFill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100" name="直接连接符 99"/>
            <p:cNvCxnSpPr>
              <a:endCxn id="99" idx="0"/>
            </p:cNvCxnSpPr>
            <p:nvPr/>
          </p:nvCxnSpPr>
          <p:spPr>
            <a:xfrm rot="16200000" flipV="1">
              <a:off x="3757986" y="2718912"/>
              <a:ext cx="1406100" cy="2893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1" name="直接连接符 100"/>
            <p:cNvCxnSpPr>
              <a:endCxn id="99" idx="2"/>
            </p:cNvCxnSpPr>
            <p:nvPr/>
          </p:nvCxn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22" name="组合 25"/>
          <p:cNvGrpSpPr/>
          <p:nvPr/>
        </p:nvGrpSpPr>
        <p:grpSpPr>
          <a:xfrm>
            <a:off x="6256974" y="1421611"/>
            <a:ext cx="2159794" cy="2160985"/>
            <a:chOff x="3165720" y="2131176"/>
            <a:chExt cx="2880000" cy="2880000"/>
          </a:xfrm>
        </p:grpSpPr>
        <p:sp>
          <p:nvSpPr>
            <p:cNvPr id="103" name="弧形 102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solidFill>
              <a:srgbClr val="BBE0E3">
                <a:lumMod val="75000"/>
              </a:srgbClr>
            </a:solidFill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104" name="直接连接符 103"/>
            <p:cNvCxnSpPr>
              <a:endCxn id="103" idx="0"/>
            </p:cNvCxnSpPr>
            <p:nvPr/>
          </p:nvCxnSpPr>
          <p:spPr>
            <a:xfrm rot="16200000" flipV="1">
              <a:off x="3757986" y="2718912"/>
              <a:ext cx="1406100" cy="28937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5" name="直接连接符 104"/>
            <p:cNvCxnSpPr>
              <a:endCxn id="103" idx="2"/>
            </p:cNvCxnSpPr>
            <p:nvPr/>
          </p:nvCxn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24" name="组合 25"/>
          <p:cNvGrpSpPr/>
          <p:nvPr/>
        </p:nvGrpSpPr>
        <p:grpSpPr>
          <a:xfrm flipH="1" flipV="1">
            <a:off x="3431375" y="1557613"/>
            <a:ext cx="2159999" cy="2160000"/>
            <a:chOff x="3165720" y="2131176"/>
            <a:chExt cx="2880000" cy="2880000"/>
          </a:xfrm>
          <a:solidFill>
            <a:srgbClr val="92D050"/>
          </a:solidFill>
        </p:grpSpPr>
        <p:sp>
          <p:nvSpPr>
            <p:cNvPr id="107" name="弧形 106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grp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08" name="直接连接符 107"/>
            <p:cNvSpPr/>
            <p:nvPr/>
          </p:nvSpPr>
          <p:spPr>
            <a:xfrm rot="16200000" flipV="1">
              <a:off x="3757987" y="2718912"/>
              <a:ext cx="1406100" cy="289377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直接连接符 108"/>
            <p:cNvSpPr/>
            <p:nvPr/>
          </p:nv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H="1" flipV="1">
            <a:off x="3869765" y="1556630"/>
            <a:ext cx="2159997" cy="2160000"/>
            <a:chOff x="3165720" y="2131176"/>
            <a:chExt cx="2880000" cy="2880000"/>
          </a:xfrm>
          <a:solidFill>
            <a:srgbClr val="92D050"/>
          </a:solidFill>
        </p:grpSpPr>
        <p:sp>
          <p:nvSpPr>
            <p:cNvPr id="111" name="弧形 110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grp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2" name="直接连接符 111"/>
            <p:cNvSpPr/>
            <p:nvPr/>
          </p:nvSpPr>
          <p:spPr>
            <a:xfrm rot="16200000" flipV="1">
              <a:off x="3757987" y="2718912"/>
              <a:ext cx="1406100" cy="289377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直接连接符 112"/>
            <p:cNvSpPr/>
            <p:nvPr/>
          </p:nv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5"/>
          <p:cNvGrpSpPr/>
          <p:nvPr/>
        </p:nvGrpSpPr>
        <p:grpSpPr>
          <a:xfrm flipH="1" flipV="1">
            <a:off x="4302315" y="1554221"/>
            <a:ext cx="2160000" cy="2160000"/>
            <a:chOff x="3165720" y="2131176"/>
            <a:chExt cx="2880000" cy="2880000"/>
          </a:xfrm>
          <a:solidFill>
            <a:srgbClr val="92D050"/>
          </a:solidFill>
        </p:grpSpPr>
        <p:sp>
          <p:nvSpPr>
            <p:cNvPr id="115" name="弧形 114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grp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6" name="直接连接符 115"/>
            <p:cNvSpPr/>
            <p:nvPr/>
          </p:nvSpPr>
          <p:spPr>
            <a:xfrm rot="16200000" flipV="1">
              <a:off x="3757987" y="2718912"/>
              <a:ext cx="1406100" cy="289377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直接连接符 116"/>
            <p:cNvSpPr/>
            <p:nvPr/>
          </p:nv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25"/>
          <p:cNvGrpSpPr/>
          <p:nvPr/>
        </p:nvGrpSpPr>
        <p:grpSpPr>
          <a:xfrm flipH="1" flipV="1">
            <a:off x="4736333" y="1550549"/>
            <a:ext cx="2159999" cy="2160000"/>
            <a:chOff x="3165720" y="2131176"/>
            <a:chExt cx="2880000" cy="2880000"/>
          </a:xfrm>
          <a:solidFill>
            <a:srgbClr val="92D050"/>
          </a:solidFill>
        </p:grpSpPr>
        <p:sp>
          <p:nvSpPr>
            <p:cNvPr id="119" name="弧形 118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grp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20" name="直接连接符 119"/>
            <p:cNvSpPr/>
            <p:nvPr/>
          </p:nvSpPr>
          <p:spPr>
            <a:xfrm rot="16200000" flipV="1">
              <a:off x="3757987" y="2718912"/>
              <a:ext cx="1406100" cy="289377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直接连接符 120"/>
            <p:cNvSpPr/>
            <p:nvPr/>
          </p:nv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组合 25"/>
          <p:cNvGrpSpPr/>
          <p:nvPr/>
        </p:nvGrpSpPr>
        <p:grpSpPr>
          <a:xfrm flipH="1" flipV="1">
            <a:off x="5172931" y="1552793"/>
            <a:ext cx="2160002" cy="2160000"/>
            <a:chOff x="3165720" y="2131176"/>
            <a:chExt cx="2880000" cy="2880000"/>
          </a:xfrm>
          <a:solidFill>
            <a:srgbClr val="92D050"/>
          </a:solidFill>
        </p:grpSpPr>
        <p:sp>
          <p:nvSpPr>
            <p:cNvPr id="123" name="弧形 122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grp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24" name="直接连接符 123"/>
            <p:cNvSpPr/>
            <p:nvPr/>
          </p:nvSpPr>
          <p:spPr>
            <a:xfrm rot="16200000" flipV="1">
              <a:off x="3757987" y="2718912"/>
              <a:ext cx="1406100" cy="289377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直接连接符 124"/>
            <p:cNvSpPr/>
            <p:nvPr/>
          </p:nv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组合 25"/>
          <p:cNvGrpSpPr/>
          <p:nvPr/>
        </p:nvGrpSpPr>
        <p:grpSpPr>
          <a:xfrm flipH="1" flipV="1">
            <a:off x="5601559" y="1550549"/>
            <a:ext cx="2160002" cy="2160000"/>
            <a:chOff x="3165720" y="2131176"/>
            <a:chExt cx="2880000" cy="2880000"/>
          </a:xfrm>
          <a:solidFill>
            <a:srgbClr val="92D050"/>
          </a:solidFill>
        </p:grpSpPr>
        <p:sp>
          <p:nvSpPr>
            <p:cNvPr id="127" name="弧形 126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grp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28" name="直接连接符 127"/>
            <p:cNvSpPr/>
            <p:nvPr/>
          </p:nvSpPr>
          <p:spPr>
            <a:xfrm rot="16200000" flipV="1">
              <a:off x="3757987" y="2718912"/>
              <a:ext cx="1406100" cy="289377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直接连接符 128"/>
            <p:cNvSpPr/>
            <p:nvPr/>
          </p:nv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组合 25"/>
          <p:cNvGrpSpPr/>
          <p:nvPr/>
        </p:nvGrpSpPr>
        <p:grpSpPr>
          <a:xfrm flipH="1" flipV="1">
            <a:off x="6038167" y="1550549"/>
            <a:ext cx="2159999" cy="2160000"/>
            <a:chOff x="3165720" y="2131176"/>
            <a:chExt cx="2880000" cy="2880000"/>
          </a:xfrm>
          <a:solidFill>
            <a:srgbClr val="92D050"/>
          </a:solidFill>
        </p:grpSpPr>
        <p:sp>
          <p:nvSpPr>
            <p:cNvPr id="131" name="弧形 130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grp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32" name="直接连接符 131"/>
            <p:cNvSpPr/>
            <p:nvPr/>
          </p:nvSpPr>
          <p:spPr>
            <a:xfrm rot="16200000" flipV="1">
              <a:off x="3757987" y="2718912"/>
              <a:ext cx="1406100" cy="289377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直接连接符 132"/>
            <p:cNvSpPr/>
            <p:nvPr/>
          </p:nv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组合 25"/>
          <p:cNvGrpSpPr/>
          <p:nvPr/>
        </p:nvGrpSpPr>
        <p:grpSpPr>
          <a:xfrm flipH="1" flipV="1">
            <a:off x="6474769" y="1552292"/>
            <a:ext cx="2159999" cy="2160000"/>
            <a:chOff x="3165720" y="2131176"/>
            <a:chExt cx="2880000" cy="2880000"/>
          </a:xfrm>
          <a:solidFill>
            <a:srgbClr val="92D050"/>
          </a:solidFill>
        </p:grpSpPr>
        <p:sp>
          <p:nvSpPr>
            <p:cNvPr id="135" name="弧形 134"/>
            <p:cNvSpPr/>
            <p:nvPr/>
          </p:nvSpPr>
          <p:spPr>
            <a:xfrm rot="20220000">
              <a:off x="3165720" y="2131176"/>
              <a:ext cx="2880000" cy="2880000"/>
            </a:xfrm>
            <a:prstGeom prst="arc">
              <a:avLst>
                <a:gd name="adj1" fmla="val 16884436"/>
                <a:gd name="adj2" fmla="val 18276244"/>
              </a:avLst>
            </a:prstGeom>
            <a:grp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36" name="直接连接符 135"/>
            <p:cNvSpPr/>
            <p:nvPr/>
          </p:nvSpPr>
          <p:spPr>
            <a:xfrm rot="16200000" flipV="1">
              <a:off x="3757987" y="2718912"/>
              <a:ext cx="1406100" cy="289377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直接连接符 136"/>
            <p:cNvSpPr/>
            <p:nvPr/>
          </p:nvSpPr>
          <p:spPr>
            <a:xfrm rot="5400000" flipH="1" flipV="1">
              <a:off x="4047526" y="2718805"/>
              <a:ext cx="1406044" cy="289652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493525" y="752001"/>
            <a:ext cx="6346031" cy="437674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800"/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把一个圆分成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份拼接一个近似的平行四边形</a:t>
            </a:r>
          </a:p>
        </p:txBody>
      </p:sp>
      <p:sp>
        <p:nvSpPr>
          <p:cNvPr id="5" name="矩形 4"/>
          <p:cNvSpPr/>
          <p:nvPr/>
        </p:nvSpPr>
        <p:spPr>
          <a:xfrm>
            <a:off x="264267" y="291748"/>
            <a:ext cx="1584809" cy="391478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102 " pathEditMode="relative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102 " pathEditMode="relative" ptsTypes="AA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102 " pathEditMode="relative" ptsTypes="AA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102 " pathEditMode="relative" ptsTypes="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102 " pathEditMode="relative" ptsTypes="AA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102 " pathEditMode="relative" ptsTypes="AA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102 " pathEditMode="relative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102 " pathEditMode="relative" ptsTypes="AA">
                                      <p:cBhvr>
                                        <p:cTn id="10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30279" y="1442086"/>
            <a:ext cx="145375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9" rIns="68574" bIns="34289" anchor="t">
            <a:spAutoFit/>
          </a:bodyPr>
          <a:lstStyle/>
          <a:p>
            <a:pPr algn="ctr" defTabSz="685800"/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圆的面积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48266" y="2585086"/>
            <a:ext cx="1982390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9" rIns="68574" bIns="34289" anchor="t">
            <a:spAutoFit/>
          </a:bodyPr>
          <a:lstStyle/>
          <a:p>
            <a:pPr algn="ctr" defTabSz="685800"/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圆周长的一半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81452" y="2018347"/>
            <a:ext cx="4298156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9" rIns="68574" bIns="34289" anchor="t">
            <a:spAutoFit/>
          </a:bodyPr>
          <a:lstStyle/>
          <a:p>
            <a:pPr algn="ctr" defTabSz="685800"/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长方形的面积＝长</a:t>
            </a:r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宽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3719513" y="1599728"/>
            <a:ext cx="798195" cy="953"/>
          </a:xfrm>
          <a:prstGeom prst="straightConnector1">
            <a:avLst/>
          </a:prstGeom>
          <a:noFill/>
          <a:ln w="38100" cap="flat" cmpd="sng" algn="ctr">
            <a:solidFill>
              <a:srgbClr val="1B9B15"/>
            </a:solidFill>
            <a:prstDash val="soli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275061" y="1449229"/>
            <a:ext cx="2374106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9" rIns="68574" bIns="34289" anchor="t">
            <a:spAutoFit/>
          </a:bodyPr>
          <a:lstStyle/>
          <a:p>
            <a:pPr algn="ctr" defTabSz="685800"/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长方形的面积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23510" y="2580322"/>
            <a:ext cx="1314450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9" rIns="68574" bIns="34289" anchor="t">
            <a:spAutoFit/>
          </a:bodyPr>
          <a:lstStyle/>
          <a:p>
            <a:pPr algn="ctr" defTabSz="685800"/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圆的半径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9204" y="2585086"/>
            <a:ext cx="32980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9" rIns="68574" bIns="34289" anchor="t">
            <a:spAutoFit/>
          </a:bodyPr>
          <a:lstStyle/>
          <a:p>
            <a:pPr algn="ctr"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33" name="Object 3"/>
          <p:cNvGraphicFramePr/>
          <p:nvPr/>
        </p:nvGraphicFramePr>
        <p:xfrm>
          <a:off x="4646297" y="3118966"/>
          <a:ext cx="501015" cy="31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215900" imgH="139700" progId="Equation.DSMT4">
                  <p:embed/>
                </p:oleObj>
              </mc:Choice>
              <mc:Fallback>
                <p:oleObj r:id="rId3" imgW="215900" imgH="139700" progId="Equation.DSMT4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6297" y="3118966"/>
                        <a:ext cx="501015" cy="3138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"/>
          <p:cNvGraphicFramePr/>
          <p:nvPr/>
        </p:nvGraphicFramePr>
        <p:xfrm>
          <a:off x="5402108" y="3107059"/>
          <a:ext cx="291941" cy="31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5" imgW="114300" imgH="127000" progId="Equation.DSMT4">
                  <p:embed/>
                </p:oleObj>
              </mc:Choice>
              <mc:Fallback>
                <p:oleObj r:id="rId5" imgW="114300" imgH="127000" progId="Equation.DSMT4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2108" y="3107059"/>
                        <a:ext cx="291941" cy="3138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5"/>
          <p:cNvGraphicFramePr/>
          <p:nvPr/>
        </p:nvGraphicFramePr>
        <p:xfrm>
          <a:off x="4089086" y="3107059"/>
          <a:ext cx="461963" cy="31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7" imgW="254000" imgH="177800" progId="Equation.DSMT4">
                  <p:embed/>
                </p:oleObj>
              </mc:Choice>
              <mc:Fallback>
                <p:oleObj r:id="rId7" imgW="254000" imgH="177800" progId="Equation.DSMT4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9086" y="3107059"/>
                        <a:ext cx="461963" cy="3138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658907" y="3050620"/>
            <a:ext cx="1452563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9" rIns="68574" bIns="34289" anchor="t">
            <a:spAutoFit/>
          </a:bodyPr>
          <a:lstStyle/>
          <a:p>
            <a:pPr algn="ctr" defTabSz="685800"/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圆的面积   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12770" y="3044671"/>
            <a:ext cx="316706" cy="252889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9" rIns="68574" bIns="34289" anchor="t">
            <a:spAutoFit/>
          </a:bodyPr>
          <a:lstStyle/>
          <a:p>
            <a:pPr defTabSz="685800"/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zh-CN" altLang="en-US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99685" y="3098482"/>
            <a:ext cx="330994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74" tIns="34289" rIns="68574" bIns="34289" anchor="t">
            <a:spAutoFit/>
          </a:bodyPr>
          <a:lstStyle/>
          <a:p>
            <a:pPr algn="ctr" defTabSz="685800"/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download_db27af517b36fab51bcc3adeb2643ddf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913" y="-13334"/>
            <a:ext cx="6757035" cy="41471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267" y="291748"/>
            <a:ext cx="1584809" cy="391478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pic>
        <p:nvPicPr>
          <p:cNvPr id="19" name="图片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25728" y="3928111"/>
            <a:ext cx="952500" cy="277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9" grpId="0"/>
      <p:bldP spid="31" grpId="0"/>
      <p:bldP spid="32" grpId="0"/>
      <p:bldP spid="41" grpId="0"/>
      <p:bldP spid="42" grpId="0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193008" y="365286"/>
            <a:ext cx="6607016" cy="13101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93988" y="1221582"/>
            <a:ext cx="6242209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74" tIns="34289" rIns="68574" bIns="34289" rtlCol="0" anchor="t">
            <a:spAutoFit/>
          </a:bodyPr>
          <a:lstStyle/>
          <a:p>
            <a:pPr algn="dist" defTabSz="685800"/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直接运用圆的面积计算公式求圆的面积</a:t>
            </a:r>
          </a:p>
        </p:txBody>
      </p:sp>
      <p:pic>
        <p:nvPicPr>
          <p:cNvPr id="17409" name="图片 27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30141" y="2280766"/>
            <a:ext cx="6858000" cy="19561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 descr="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7086" y="1666165"/>
            <a:ext cx="2724150" cy="11215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64267" y="291749"/>
            <a:ext cx="1584809" cy="392415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4436" y="1501616"/>
            <a:ext cx="3367564" cy="1619250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indent="450850" defTabSz="685800">
              <a:lnSpc>
                <a:spcPct val="14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喷水半径是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3m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，喷水头转动一周，能浇灌多大面积的农田？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32559" y="3528540"/>
            <a:ext cx="3520916" cy="288539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800"/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</a:t>
            </a:r>
            <a:r>
              <a:rPr lang="en-US" altLang="zh-CN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14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</a:t>
            </a: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749646" y="1355884"/>
            <a:ext cx="2711291" cy="2125980"/>
            <a:chOff x="9973" y="2847"/>
            <a:chExt cx="5693" cy="4464"/>
          </a:xfrm>
        </p:grpSpPr>
        <p:sp>
          <p:nvSpPr>
            <p:cNvPr id="4" name="文本框 3"/>
            <p:cNvSpPr txBox="1"/>
            <p:nvPr/>
          </p:nvSpPr>
          <p:spPr>
            <a:xfrm>
              <a:off x="11427" y="3990"/>
              <a:ext cx="3961" cy="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21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3.14×3</a:t>
              </a:r>
              <a:r>
                <a:rPr lang="en-US" altLang="zh-CN" sz="2100" baseline="300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endParaRPr lang="en-US" altLang="zh-CN" sz="21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defTabSz="685800"/>
              <a:r>
                <a:rPr lang="en-US" altLang="zh-CN" sz="21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=3.14×9</a:t>
              </a:r>
            </a:p>
            <a:p>
              <a:pPr defTabSz="685800"/>
              <a:r>
                <a:rPr lang="en-US" altLang="zh-CN" sz="21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=</a:t>
              </a:r>
            </a:p>
          </p:txBody>
        </p:sp>
        <p:pic>
          <p:nvPicPr>
            <p:cNvPr id="6" name="图片 5" descr="图片1副本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973" y="2847"/>
              <a:ext cx="5693" cy="446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264267" y="291749"/>
            <a:ext cx="1584809" cy="392415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585436" y="365760"/>
            <a:ext cx="6078855" cy="13101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79748" y="1176814"/>
            <a:ext cx="5755958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74" tIns="34289" rIns="68574" bIns="34289" rtlCol="0" anchor="t">
            <a:spAutoFit/>
          </a:bodyPr>
          <a:lstStyle/>
          <a:p>
            <a:pPr algn="dist" defTabSz="685800"/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探究已知圆的周长求圆的面积的方法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8696" y="2020729"/>
            <a:ext cx="7903845" cy="391478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800"/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量的圆形羊圈的周长是</a:t>
            </a:r>
            <a:r>
              <a:rPr lang="en-US" altLang="zh-CN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125.6m</a:t>
            </a:r>
            <a:r>
              <a:rPr lang="zh-CN" altLang="en-US" sz="2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。这个羊圈的面积是多少平方米？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84097" y="2729627"/>
            <a:ext cx="3692128" cy="32265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半径：</a:t>
            </a:r>
            <a:r>
              <a:rPr lang="en-US" altLang="zh-CN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125.6÷3.14÷2</a:t>
            </a:r>
            <a:r>
              <a:rPr lang="zh-CN" altLang="en-US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02970" y="3724994"/>
            <a:ext cx="4477940" cy="391715"/>
          </a:xfrm>
          <a:prstGeom prst="rect">
            <a:avLst/>
          </a:prstGeom>
          <a:noFill/>
          <a:ln w="9525">
            <a:noFill/>
          </a:ln>
        </p:spPr>
        <p:txBody>
          <a:bodyPr lIns="68574" tIns="34289" rIns="68574" bIns="34289" anchor="t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答：这个羊圈的面积是</a:t>
            </a:r>
            <a:r>
              <a:rPr lang="en-US" altLang="zh-CN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1256</a:t>
            </a:r>
            <a:r>
              <a:rPr lang="zh-CN" altLang="en-US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平方米。</a:t>
            </a:r>
          </a:p>
        </p:txBody>
      </p:sp>
      <p:pic>
        <p:nvPicPr>
          <p:cNvPr id="45" name="图片 44" descr="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3724" y="2729631"/>
            <a:ext cx="2830115" cy="995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4167427" y="3148727"/>
            <a:ext cx="3392090" cy="3238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1">
            <a:spAutoFit/>
          </a:bodyPr>
          <a:lstStyle/>
          <a:p>
            <a:pPr defTabSz="685800"/>
            <a:r>
              <a:rPr lang="zh-CN" altLang="en-US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面积：</a:t>
            </a:r>
            <a:r>
              <a:rPr lang="en-US" altLang="zh-CN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3.14×20</a:t>
            </a:r>
            <a:r>
              <a:rPr lang="en-US" altLang="zh-CN" sz="2100" b="1" baseline="300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1256</a:t>
            </a:r>
            <a:r>
              <a:rPr lang="zh-CN" altLang="en-US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en-US" altLang="zh-CN" sz="2100" b="1" baseline="300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264267" y="291749"/>
            <a:ext cx="1584809" cy="392415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800"/>
            <a:r>
              <a:rPr lang="zh-CN" altLang="en-US" sz="2100" b="1" spc="45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  <p:bldP spid="41" grpId="0"/>
      <p:bldP spid="44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全屏显示(16:9)</PresentationFormat>
  <Paragraphs>143</Paragraphs>
  <Slides>21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WWW.2PPT.COM
</vt:lpstr>
      <vt:lpstr>2_Office 主题​​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2020-07-21T00:55:00Z</dcterms:created>
  <dcterms:modified xsi:type="dcterms:W3CDTF">2023-01-16T20:45:35Z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38D41805990648D69AD49AF986A69AF8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