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7" r:id="rId2"/>
    <p:sldId id="256" r:id="rId3"/>
    <p:sldId id="261" r:id="rId4"/>
    <p:sldId id="260" r:id="rId5"/>
    <p:sldId id="263" r:id="rId6"/>
    <p:sldId id="262" r:id="rId7"/>
    <p:sldId id="264" r:id="rId8"/>
    <p:sldId id="265" r:id="rId9"/>
    <p:sldId id="258" r:id="rId10"/>
    <p:sldId id="266" r:id="rId11"/>
    <p:sldId id="259" r:id="rId12"/>
    <p:sldId id="268" r:id="rId13"/>
    <p:sldId id="269" r:id="rId14"/>
    <p:sldId id="270" r:id="rId15"/>
    <p:sldId id="272" r:id="rId16"/>
    <p:sldId id="271"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defRPr sz="1200" noProof="1">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defRPr sz="1200" noProof="1" smtClean="0">
                <a:latin typeface="+mn-lt"/>
                <a:ea typeface="+mn-ea"/>
              </a:defRPr>
            </a:lvl1pPr>
          </a:lstStyle>
          <a:p>
            <a:pPr>
              <a:defRPr/>
            </a:pPr>
            <a:fld id="{B8A236A9-B6A1-4A97-AFBE-767876A7B492}" type="datetimeFigureOut">
              <a:rPr lang="zh-CN" altLang="en-US"/>
              <a:t>2023-01-17</a:t>
            </a:fld>
            <a:endParaRPr lang="zh-CN" altLang="en-US"/>
          </a:p>
        </p:txBody>
      </p:sp>
      <p:sp>
        <p:nvSpPr>
          <p:cNvPr id="25604" name="幻灯片图像占位符 3"/>
          <p:cNvSpPr>
            <a:spLocks noGrp="1" noRot="1" noChangeAspect="1" noChangeArrowheads="1"/>
          </p:cNvSpPr>
          <p:nvPr>
            <p:ph type="sldImg" idx="4294967295"/>
          </p:nvPr>
        </p:nvSpPr>
        <p:spPr bwMode="auto">
          <a:xfrm>
            <a:off x="1371600" y="1143000"/>
            <a:ext cx="4114800" cy="3086100"/>
          </a:xfrm>
          <a:prstGeom prst="rect">
            <a:avLst/>
          </a:prstGeom>
          <a:noFill/>
          <a:ln w="12700">
            <a:solidFill>
              <a:srgbClr val="000000"/>
            </a:solidFill>
            <a:round/>
          </a:ln>
          <a:extLst>
            <a:ext uri="{909E8E84-426E-40DD-AFC4-6F175D3DCCD1}">
              <a14:hiddenFill xmlns:a14="http://schemas.microsoft.com/office/drawing/2010/main">
                <a:solidFill>
                  <a:srgbClr val="FFFFFF"/>
                </a:solidFill>
              </a14:hiddenFill>
            </a:ext>
          </a:extLst>
        </p:spPr>
      </p:sp>
      <p:sp>
        <p:nvSpPr>
          <p:cNvPr id="2053" name="备注占位符 4"/>
          <p:cNvSpPr>
            <a:spLocks noGrp="1" noChangeArrowheads="1"/>
          </p:cNvSpPr>
          <p:nvPr>
            <p:ph type="body" sz="quarter" idx="9"/>
          </p:nvPr>
        </p:nvSpPr>
        <p:spPr bwMode="auto">
          <a:xfrm>
            <a:off x="685800" y="4400550"/>
            <a:ext cx="5486400" cy="3600450"/>
          </a:xfrm>
          <a:prstGeom prst="rect">
            <a:avLst/>
          </a:prstGeom>
          <a:noFill/>
          <a:ln w="9525">
            <a:noFill/>
            <a:miter lim="800000"/>
          </a:ln>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defRPr sz="1200" noProof="1">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a:defRPr sz="1200" smtClean="0">
                <a:ea typeface="宋体" panose="02010600030101010101" pitchFamily="2" charset="-122"/>
              </a:defRPr>
            </a:lvl1pPr>
          </a:lstStyle>
          <a:p>
            <a:pPr>
              <a:defRPr/>
            </a:pPr>
            <a:fld id="{E1C98951-EF04-4EB7-BDB4-6C34A135E4A6}"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mn-lt"/>
        <a:ea typeface="+mn-ea"/>
        <a:cs typeface="+mn-cs"/>
      </a:defRPr>
    </a:lvl1pPr>
    <a:lvl2pPr marL="457200" algn="l" rtl="0" eaLnBrk="0" fontAlgn="base" hangingPunct="0">
      <a:spcBef>
        <a:spcPct val="0"/>
      </a:spcBef>
      <a:spcAft>
        <a:spcPct val="0"/>
      </a:spcAft>
      <a:defRPr sz="1200" kern="1200">
        <a:solidFill>
          <a:schemeClr val="tx1"/>
        </a:solidFill>
        <a:latin typeface="+mn-lt"/>
        <a:ea typeface="+mn-ea"/>
        <a:cs typeface="+mn-cs"/>
      </a:defRPr>
    </a:lvl2pPr>
    <a:lvl3pPr marL="914400" algn="l" rtl="0" eaLnBrk="0" fontAlgn="base" hangingPunct="0">
      <a:spcBef>
        <a:spcPct val="0"/>
      </a:spcBef>
      <a:spcAft>
        <a:spcPct val="0"/>
      </a:spcAft>
      <a:defRPr sz="1200" kern="1200">
        <a:solidFill>
          <a:schemeClr val="tx1"/>
        </a:solidFill>
        <a:latin typeface="+mn-lt"/>
        <a:ea typeface="+mn-ea"/>
        <a:cs typeface="+mn-cs"/>
      </a:defRPr>
    </a:lvl3pPr>
    <a:lvl4pPr marL="1371600" algn="l" rtl="0" eaLnBrk="0" fontAlgn="base" hangingPunct="0">
      <a:spcBef>
        <a:spcPct val="0"/>
      </a:spcBef>
      <a:spcAft>
        <a:spcPct val="0"/>
      </a:spcAft>
      <a:defRPr sz="1200" kern="1200">
        <a:solidFill>
          <a:schemeClr val="tx1"/>
        </a:solidFill>
        <a:latin typeface="+mn-lt"/>
        <a:ea typeface="+mn-ea"/>
        <a:cs typeface="+mn-cs"/>
      </a:defRPr>
    </a:lvl4pPr>
    <a:lvl5pPr marL="1828800" algn="l" rtl="0" eaLnBrk="0" fontAlgn="base" hangingPunct="0">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ChangeArrowheads="1" noTextEdit="1"/>
          </p:cNvSpPr>
          <p:nvPr>
            <p:ph type="sldImg" idx="4294967295"/>
          </p:nvPr>
        </p:nvSpPr>
        <p:spPr>
          <a:ln>
            <a:miter lim="800000"/>
          </a:ln>
        </p:spPr>
      </p:sp>
      <p:sp>
        <p:nvSpPr>
          <p:cNvPr id="26627" name="文本占位符 2"/>
          <p:cNvSpPr>
            <a:spLocks noGrp="1" noChangeArrowheads="1"/>
          </p:cNvSpPr>
          <p:nvPr>
            <p:ph type="body" idx="4294967295"/>
          </p:nvPr>
        </p:nvSpPr>
        <p:spPr/>
        <p:txBody>
          <a:bodyPr/>
          <a:lstStyle/>
          <a:p>
            <a:pPr eaLnBrk="1" hangingPunct="1"/>
            <a:endParaRPr lang="en-US" altLang="zh-CN" smtClean="0"/>
          </a:p>
        </p:txBody>
      </p:sp>
      <p:sp>
        <p:nvSpPr>
          <p:cNvPr id="2662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fld id="{CF65FD27-59AD-45B0-A252-C1622D00C1A2}" type="slidenum">
              <a:rPr lang="zh-CN" altLang="en-US"/>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8A2056E1-0E26-4561-A3FF-79F2478B0B26}"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B0B33A1-2319-4390-9E06-2AB960303C05}"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C9929286-9111-47DB-8B0A-07E058E81DF7}"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3B2C151-D1F7-43D2-90D7-34A0243C44BC}"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F176A5FA-58B2-4D09-B1EA-C69AAAFBC0FD}"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FADAEBC1-32F9-4CEC-9B55-0670FCD9B647}"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34797A7E-986D-4630-B44E-03EABE3C95CC}"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F8406B4-F63F-4085-BA4D-5EA9A9548433}"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34797A7E-986D-4630-B44E-03EABE3C95CC}"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F8406B4-F63F-4085-BA4D-5EA9A9548433}"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lgn="l">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F354C705-0992-41D1-89B0-DB5EB41F546E}"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F389B12-88A7-426D-BDD0-D07FF6F85415}"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4B85C069-4847-4C12-AE26-2E1C91AFBD0C}"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21789E1-20E2-4119-97E1-E53BE2332886}"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7B1EC134-F589-4DCC-95AF-79844235B2FB}"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982D7C04-2CA3-40C9-BAD3-7089A92C5421}"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B638B22B-8344-4D22-9A65-0AEC8CDC6BA7}"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ABAB8D7E-9399-4E1A-9704-D47D754CD5D4}"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6DC1A91A-EB57-49DD-A7B6-D4309C5B4C70}"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39C3555-1842-4366-A26D-933E78ADE940}"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E79BD8A9-9C1D-4865-9A65-60F8520C4B72}"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9A86188-AFF4-4E71-B5C7-F26A90B16118}"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8A93F5B5-567C-4277-BE4E-0A8ABAAEC61B}"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ea typeface="宋体" panose="02010600030101010101" pitchFamily="2" charset="-122"/>
              </a:defRPr>
            </a:lvl1pPr>
          </a:lstStyle>
          <a:p>
            <a:pPr>
              <a:defRPr/>
            </a:pPr>
            <a:fld id="{9BA3AB9D-6313-49A5-AA92-F925F9621BA9}"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12700" y="1123949"/>
            <a:ext cx="913447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400" b="1" dirty="0">
                <a:solidFill>
                  <a:srgbClr val="C00000"/>
                </a:solidFill>
              </a:rPr>
              <a:t>Unit 3  </a:t>
            </a:r>
            <a:r>
              <a:rPr lang="en-US" altLang="zh-CN" sz="4400" b="1" dirty="0" smtClean="0">
                <a:latin typeface="Arial" panose="020B0604020202020204" pitchFamily="34" charset="0"/>
              </a:rPr>
              <a:t>Could </a:t>
            </a:r>
            <a:r>
              <a:rPr lang="en-US" altLang="zh-CN" sz="4400" b="1" dirty="0">
                <a:latin typeface="Arial" panose="020B0604020202020204" pitchFamily="34" charset="0"/>
              </a:rPr>
              <a:t>you please clean your room?</a:t>
            </a:r>
          </a:p>
        </p:txBody>
      </p:sp>
      <p:sp>
        <p:nvSpPr>
          <p:cNvPr id="2051" name="Rectangle 1"/>
          <p:cNvSpPr>
            <a:spLocks noChangeArrowheads="1"/>
          </p:cNvSpPr>
          <p:nvPr/>
        </p:nvSpPr>
        <p:spPr bwMode="auto">
          <a:xfrm>
            <a:off x="1439178" y="3534897"/>
            <a:ext cx="6559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zh-CN" altLang="en-US" sz="2800" b="1" dirty="0" smtClean="0">
                <a:latin typeface="Arial" panose="020B0604020202020204" pitchFamily="34" charset="0"/>
              </a:rPr>
              <a:t>第</a:t>
            </a:r>
            <a:r>
              <a:rPr lang="zh-CN" altLang="en-US" sz="2800" b="1" dirty="0">
                <a:latin typeface="Arial" panose="020B0604020202020204" pitchFamily="34" charset="0"/>
              </a:rPr>
              <a:t>二课时  </a:t>
            </a:r>
            <a:r>
              <a:rPr lang="zh-CN" altLang="zh-CN" sz="2800" b="1" dirty="0">
                <a:latin typeface="Arial" panose="020B0604020202020204" pitchFamily="34" charset="0"/>
              </a:rPr>
              <a:t>Section A 3a-3c (P19)</a:t>
            </a:r>
          </a:p>
        </p:txBody>
      </p:sp>
      <p:sp>
        <p:nvSpPr>
          <p:cNvPr id="7" name="矩形 6"/>
          <p:cNvSpPr/>
          <p:nvPr/>
        </p:nvSpPr>
        <p:spPr>
          <a:xfrm>
            <a:off x="2914423" y="5386045"/>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99"/>
          <p:cNvSpPr txBox="1">
            <a:spLocks noChangeArrowheads="1"/>
          </p:cNvSpPr>
          <p:nvPr/>
        </p:nvSpPr>
        <p:spPr bwMode="auto">
          <a:xfrm>
            <a:off x="30163" y="585788"/>
            <a:ext cx="9097962"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    )14. Mary will do her homework _________ she gets home from school every day . </a:t>
            </a:r>
          </a:p>
          <a:p>
            <a:pPr eaLnBrk="1" hangingPunct="1"/>
            <a:r>
              <a:rPr lang="en-US" altLang="zh-CN" sz="3200">
                <a:latin typeface="宋体" panose="02010600030101010101" pitchFamily="2" charset="-122"/>
              </a:rPr>
              <a:t>	A. as soon as	    B. unless	</a:t>
            </a:r>
          </a:p>
          <a:p>
            <a:pPr eaLnBrk="1" hangingPunct="1"/>
            <a:r>
              <a:rPr lang="en-US" altLang="zh-CN" sz="3200">
                <a:latin typeface="宋体" panose="02010600030101010101" pitchFamily="2" charset="-122"/>
              </a:rPr>
              <a:t>      C. before	     D. until</a:t>
            </a:r>
          </a:p>
          <a:p>
            <a:pPr eaLnBrk="1" hangingPunct="1"/>
            <a:r>
              <a:rPr lang="en-US" altLang="zh-CN" sz="3200">
                <a:latin typeface="宋体" panose="02010600030101010101" pitchFamily="2" charset="-122"/>
              </a:rPr>
              <a:t>(    )15. We will go out for a walk as soon as he ___________ the chores.	</a:t>
            </a:r>
          </a:p>
          <a:p>
            <a:pPr eaLnBrk="1" hangingPunct="1"/>
            <a:r>
              <a:rPr lang="en-US" altLang="zh-CN" sz="3200">
                <a:latin typeface="宋体" panose="02010600030101010101" pitchFamily="2" charset="-122"/>
              </a:rPr>
              <a:t>A. finish	  B. finishes	</a:t>
            </a:r>
          </a:p>
          <a:p>
            <a:pPr eaLnBrk="1" hangingPunct="1"/>
            <a:r>
              <a:rPr lang="en-US" altLang="zh-CN" sz="3200">
                <a:latin typeface="宋体" panose="02010600030101010101" pitchFamily="2" charset="-122"/>
              </a:rPr>
              <a:t>C. finished	D. will finish</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258763" y="611188"/>
            <a:ext cx="68103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479425" y="3014663"/>
            <a:ext cx="52863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2291" name="文本框 99"/>
          <p:cNvSpPr txBox="1">
            <a:spLocks noChangeArrowheads="1"/>
          </p:cNvSpPr>
          <p:nvPr/>
        </p:nvSpPr>
        <p:spPr bwMode="auto">
          <a:xfrm>
            <a:off x="44450" y="555625"/>
            <a:ext cx="9070975"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一、单项选择</a:t>
            </a:r>
            <a:endParaRPr lang="zh-CN" altLang="en-US" sz="3200" dirty="0">
              <a:latin typeface="宋体" panose="02010600030101010101" pitchFamily="2" charset="-122"/>
            </a:endParaRPr>
          </a:p>
          <a:p>
            <a:pPr eaLnBrk="1" hangingPunct="1"/>
            <a:r>
              <a:rPr lang="en-US" altLang="zh-CN" sz="3200" dirty="0">
                <a:latin typeface="宋体" panose="02010600030101010101" pitchFamily="2" charset="-122"/>
              </a:rPr>
              <a:t>(    )1. “If you don’t help out with the chores, I won’t, ________. ” she said angrily.</a:t>
            </a:r>
          </a:p>
          <a:p>
            <a:pPr eaLnBrk="1" hangingPunct="1"/>
            <a:r>
              <a:rPr lang="en-US" altLang="zh-CN" sz="3200" dirty="0">
                <a:latin typeface="宋体" panose="02010600030101010101" pitchFamily="2" charset="-122"/>
              </a:rPr>
              <a:t>A. too   B. also    C. either	  D. neither </a:t>
            </a:r>
          </a:p>
          <a:p>
            <a:pPr eaLnBrk="1" hangingPunct="1"/>
            <a:r>
              <a:rPr lang="en-US" altLang="zh-CN" sz="3200" dirty="0">
                <a:latin typeface="宋体" panose="02010600030101010101" pitchFamily="2" charset="-122"/>
              </a:rPr>
              <a:t>(    )2. Neither of them ________ the dog for a walk because they are afraid of dogs. </a:t>
            </a:r>
          </a:p>
          <a:p>
            <a:pPr eaLnBrk="1" hangingPunct="1"/>
            <a:r>
              <a:rPr lang="en-US" altLang="zh-CN" sz="3200" dirty="0">
                <a:latin typeface="宋体" panose="02010600030101010101" pitchFamily="2" charset="-122"/>
              </a:rPr>
              <a:t>A. take	        B. takes	</a:t>
            </a:r>
          </a:p>
          <a:p>
            <a:pPr eaLnBrk="1" hangingPunct="1"/>
            <a:r>
              <a:rPr lang="en-US" altLang="zh-CN" sz="3200" dirty="0">
                <a:latin typeface="宋体" panose="02010600030101010101" pitchFamily="2" charset="-122"/>
              </a:rPr>
              <a:t>C. taking	  D. to take</a:t>
            </a:r>
          </a:p>
          <a:p>
            <a:pPr eaLnBrk="1" hangingPunct="1"/>
            <a:r>
              <a:rPr lang="en-US" altLang="zh-CN" sz="3200" dirty="0">
                <a:latin typeface="宋体" panose="02010600030101010101" pitchFamily="2" charset="-122"/>
              </a:rPr>
              <a:t>(    )3.“What’ the matter?” she asked me in ____. </a:t>
            </a:r>
          </a:p>
          <a:p>
            <a:pPr eaLnBrk="1" hangingPunct="1"/>
            <a:r>
              <a:rPr lang="en-US" altLang="zh-CN" sz="3200" dirty="0">
                <a:latin typeface="宋体" panose="02010600030101010101" pitchFamily="2" charset="-122"/>
              </a:rPr>
              <a:t>A. surprised	    B. surprising	</a:t>
            </a:r>
          </a:p>
          <a:p>
            <a:pPr eaLnBrk="1" hangingPunct="1"/>
            <a:r>
              <a:rPr lang="en-US" altLang="zh-CN" sz="3200" dirty="0">
                <a:latin typeface="宋体" panose="02010600030101010101" pitchFamily="2" charset="-122"/>
              </a:rPr>
              <a:t>C. surprises	            D. surprise</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73050" y="1084263"/>
            <a:ext cx="666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471488" y="3111500"/>
            <a:ext cx="51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5" name="文本框 4"/>
          <p:cNvSpPr txBox="1">
            <a:spLocks noChangeArrowheads="1"/>
          </p:cNvSpPr>
          <p:nvPr/>
        </p:nvSpPr>
        <p:spPr bwMode="auto">
          <a:xfrm>
            <a:off x="457200" y="5095875"/>
            <a:ext cx="612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4339" name="文本框 99"/>
          <p:cNvSpPr txBox="1">
            <a:spLocks noChangeArrowheads="1"/>
          </p:cNvSpPr>
          <p:nvPr/>
        </p:nvSpPr>
        <p:spPr bwMode="auto">
          <a:xfrm>
            <a:off x="-25400" y="627063"/>
            <a:ext cx="9153525" cy="5016500"/>
          </a:xfrm>
          <a:prstGeom prst="rect">
            <a:avLst/>
          </a:prstGeom>
          <a:noFill/>
          <a:ln w="9525">
            <a:noFill/>
            <a:miter lim="800000"/>
          </a:ln>
        </p:spPr>
        <p:txBody>
          <a:bodyPr>
            <a:spAutoFit/>
          </a:bodyPr>
          <a:lstStyle/>
          <a:p>
            <a:pPr>
              <a:defRPr/>
            </a:pPr>
            <a:r>
              <a:rPr lang="en-US" altLang="zh-CN" sz="3200" dirty="0">
                <a:latin typeface="宋体" panose="02010600030101010101" pitchFamily="2" charset="-122"/>
                <a:ea typeface="宋体" panose="02010600030101010101" pitchFamily="2" charset="-122"/>
              </a:rPr>
              <a:t>（  ）4.Tony likes playing computer games very </a:t>
            </a:r>
            <a:r>
              <a:rPr lang="en-US" altLang="zh-CN" sz="3200" dirty="0" err="1">
                <a:latin typeface="宋体" panose="02010600030101010101" pitchFamily="2" charset="-122"/>
                <a:ea typeface="宋体" panose="02010600030101010101" pitchFamily="2" charset="-122"/>
              </a:rPr>
              <a:t>much.So</a:t>
            </a:r>
            <a:r>
              <a:rPr lang="en-US" altLang="zh-CN" sz="3200" dirty="0">
                <a:latin typeface="宋体" panose="02010600030101010101" pitchFamily="2" charset="-122"/>
                <a:ea typeface="宋体" panose="02010600030101010101" pitchFamily="2" charset="-122"/>
              </a:rPr>
              <a:t> he often plays it _______ the classes over.</a:t>
            </a:r>
          </a:p>
          <a:p>
            <a:pPr marL="514350" indent="-514350">
              <a:buFontTx/>
              <a:buAutoNum type="alphaUcPeriod"/>
              <a:defRPr/>
            </a:pPr>
            <a:r>
              <a:rPr lang="en-US" altLang="zh-CN" sz="3200" dirty="0">
                <a:latin typeface="宋体" panose="02010600030101010101" pitchFamily="2" charset="-122"/>
                <a:ea typeface="宋体" panose="02010600030101010101" pitchFamily="2" charset="-122"/>
              </a:rPr>
              <a:t>as soon as        B. unless       </a:t>
            </a:r>
          </a:p>
          <a:p>
            <a:pPr marL="514350" indent="-514350">
              <a:buFontTx/>
              <a:buAutoNum type="alphaUcPeriod"/>
              <a:defRPr/>
            </a:pPr>
            <a:r>
              <a:rPr lang="en-US" altLang="zh-CN" sz="3200" dirty="0">
                <a:latin typeface="宋体" panose="02010600030101010101" pitchFamily="2" charset="-122"/>
                <a:ea typeface="宋体" panose="02010600030101010101" pitchFamily="2" charset="-122"/>
              </a:rPr>
              <a:t>C. while           </a:t>
            </a:r>
            <a:r>
              <a:rPr lang="en-US" altLang="zh-CN" sz="3200" dirty="0" err="1">
                <a:latin typeface="宋体" panose="02010600030101010101" pitchFamily="2" charset="-122"/>
                <a:ea typeface="宋体" panose="02010600030101010101" pitchFamily="2" charset="-122"/>
              </a:rPr>
              <a:t>D.until</a:t>
            </a:r>
            <a:endParaRPr lang="en-US" altLang="zh-CN" sz="3200" dirty="0">
              <a:latin typeface="宋体" panose="02010600030101010101" pitchFamily="2" charset="-122"/>
              <a:ea typeface="宋体" panose="02010600030101010101" pitchFamily="2" charset="-122"/>
            </a:endParaRPr>
          </a:p>
          <a:p>
            <a:pPr>
              <a:defRPr/>
            </a:pPr>
            <a:r>
              <a:rPr lang="en-US" altLang="zh-CN" sz="3200" dirty="0">
                <a:latin typeface="宋体" panose="02010600030101010101" pitchFamily="2" charset="-122"/>
                <a:ea typeface="宋体" panose="02010600030101010101" pitchFamily="2" charset="-122"/>
              </a:rPr>
              <a:t>（  ）5.My mother will chat with me as soon as she ______the housework.</a:t>
            </a:r>
          </a:p>
          <a:p>
            <a:pPr>
              <a:defRPr/>
            </a:pPr>
            <a:r>
              <a:rPr lang="en-US" altLang="zh-CN" sz="3200" dirty="0">
                <a:latin typeface="宋体" panose="02010600030101010101" pitchFamily="2" charset="-122"/>
                <a:ea typeface="宋体" panose="02010600030101010101" pitchFamily="2" charset="-122"/>
              </a:rPr>
              <a:t>A. finish                      B. finishes       </a:t>
            </a:r>
          </a:p>
          <a:p>
            <a:pPr>
              <a:defRPr/>
            </a:pPr>
            <a:r>
              <a:rPr lang="en-US" altLang="zh-CN" sz="3200" dirty="0">
                <a:latin typeface="宋体" panose="02010600030101010101" pitchFamily="2" charset="-122"/>
                <a:ea typeface="宋体" panose="02010600030101010101" pitchFamily="2" charset="-122"/>
              </a:rPr>
              <a:t>          </a:t>
            </a:r>
          </a:p>
          <a:p>
            <a:pPr>
              <a:defRPr/>
            </a:pPr>
            <a:r>
              <a:rPr lang="en-US" altLang="zh-CN" sz="3200" dirty="0">
                <a:latin typeface="宋体" panose="02010600030101010101" pitchFamily="2" charset="-122"/>
                <a:ea typeface="宋体" panose="02010600030101010101" pitchFamily="2" charset="-122"/>
              </a:rPr>
              <a:t>C. finished                  </a:t>
            </a:r>
            <a:r>
              <a:rPr lang="en-US" altLang="zh-CN" sz="3200" dirty="0" err="1">
                <a:latin typeface="宋体" panose="02010600030101010101" pitchFamily="2" charset="-122"/>
                <a:ea typeface="宋体" panose="02010600030101010101" pitchFamily="2" charset="-122"/>
              </a:rPr>
              <a:t>D.will</a:t>
            </a:r>
            <a:r>
              <a:rPr lang="en-US" altLang="zh-CN" sz="3200" dirty="0">
                <a:latin typeface="宋体" panose="02010600030101010101" pitchFamily="2" charset="-122"/>
                <a:ea typeface="宋体" panose="02010600030101010101" pitchFamily="2" charset="-122"/>
              </a:rPr>
              <a:t> finish</a:t>
            </a:r>
          </a:p>
        </p:txBody>
      </p:sp>
      <p:sp>
        <p:nvSpPr>
          <p:cNvPr id="3" name="文本框 2"/>
          <p:cNvSpPr txBox="1">
            <a:spLocks noChangeArrowheads="1"/>
          </p:cNvSpPr>
          <p:nvPr/>
        </p:nvSpPr>
        <p:spPr bwMode="auto">
          <a:xfrm>
            <a:off x="400050" y="582613"/>
            <a:ext cx="4302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385763" y="3030538"/>
            <a:ext cx="487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4339" name="文本框 99"/>
          <p:cNvSpPr txBox="1">
            <a:spLocks noChangeArrowheads="1"/>
          </p:cNvSpPr>
          <p:nvPr/>
        </p:nvSpPr>
        <p:spPr bwMode="auto">
          <a:xfrm>
            <a:off x="15875" y="584200"/>
            <a:ext cx="9113838"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二、翻译句子</a:t>
            </a:r>
          </a:p>
          <a:p>
            <a:pPr eaLnBrk="1" hangingPunct="1"/>
            <a:r>
              <a:rPr lang="en-US" altLang="zh-CN" sz="3200" dirty="0">
                <a:solidFill>
                  <a:srgbClr val="000000"/>
                </a:solidFill>
                <a:latin typeface="宋体" panose="02010600030101010101" pitchFamily="2" charset="-122"/>
              </a:rPr>
              <a:t>1. </a:t>
            </a:r>
            <a:r>
              <a:rPr lang="zh-CN" altLang="en-US" sz="3200" dirty="0">
                <a:solidFill>
                  <a:srgbClr val="000000"/>
                </a:solidFill>
                <a:latin typeface="宋体" panose="02010600030101010101" pitchFamily="2" charset="-122"/>
              </a:rPr>
              <a:t>你把狗狗带去遛遛好吗？</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2.  </a:t>
            </a:r>
            <a:r>
              <a:rPr lang="zh-CN" altLang="en-US" sz="3200" dirty="0">
                <a:solidFill>
                  <a:srgbClr val="000000"/>
                </a:solidFill>
                <a:latin typeface="宋体" panose="02010600030101010101" pitchFamily="2" charset="-122"/>
              </a:rPr>
              <a:t>他俩一周没做饭。</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3. </a:t>
            </a:r>
            <a:r>
              <a:rPr lang="zh-CN" altLang="en-US" sz="3200" dirty="0">
                <a:solidFill>
                  <a:srgbClr val="000000"/>
                </a:solidFill>
                <a:latin typeface="宋体" panose="02010600030101010101" pitchFamily="2" charset="-122"/>
              </a:rPr>
              <a:t>你一直想着帮助别人。</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536575" y="1530350"/>
            <a:ext cx="73723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Could you please take the dog for a walk?</a:t>
            </a:r>
          </a:p>
        </p:txBody>
      </p:sp>
      <p:sp>
        <p:nvSpPr>
          <p:cNvPr id="4" name="文本框 3"/>
          <p:cNvSpPr txBox="1">
            <a:spLocks noChangeArrowheads="1"/>
          </p:cNvSpPr>
          <p:nvPr/>
        </p:nvSpPr>
        <p:spPr bwMode="auto">
          <a:xfrm>
            <a:off x="552450" y="2921000"/>
            <a:ext cx="80645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Neither of them did any cooking for one week.</a:t>
            </a:r>
          </a:p>
        </p:txBody>
      </p:sp>
      <p:sp>
        <p:nvSpPr>
          <p:cNvPr id="5" name="文本框 4"/>
          <p:cNvSpPr txBox="1">
            <a:spLocks noChangeArrowheads="1"/>
          </p:cNvSpPr>
          <p:nvPr/>
        </p:nvSpPr>
        <p:spPr bwMode="auto">
          <a:xfrm>
            <a:off x="468313" y="4521200"/>
            <a:ext cx="787876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You are thinking of helping others all the time.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5363" name="文本框 99"/>
          <p:cNvSpPr txBox="1">
            <a:spLocks noChangeArrowheads="1"/>
          </p:cNvSpPr>
          <p:nvPr/>
        </p:nvSpPr>
        <p:spPr bwMode="auto">
          <a:xfrm>
            <a:off x="-11113" y="600075"/>
            <a:ext cx="9155113"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000000"/>
                </a:solidFill>
                <a:latin typeface="宋体" panose="02010600030101010101" pitchFamily="2" charset="-122"/>
              </a:rPr>
              <a:t>4. </a:t>
            </a:r>
            <a:r>
              <a:rPr lang="zh-CN" altLang="en-US" sz="3200">
                <a:solidFill>
                  <a:srgbClr val="000000"/>
                </a:solidFill>
                <a:latin typeface="宋体" panose="02010600030101010101" pitchFamily="2" charset="-122"/>
              </a:rPr>
              <a:t>我和你一样生气。</a:t>
            </a:r>
          </a:p>
          <a:p>
            <a:pPr eaLnBrk="1" hangingPunct="1"/>
            <a:r>
              <a:rPr lang="en-US" altLang="zh-CN" sz="3200">
                <a:solidFill>
                  <a:srgbClr val="000000"/>
                </a:solidFill>
                <a:latin typeface="宋体" panose="02010600030101010101" pitchFamily="2" charset="-122"/>
              </a:rPr>
              <a:t>___________________________________________________________________________</a:t>
            </a:r>
          </a:p>
          <a:p>
            <a:pPr eaLnBrk="1" hangingPunct="1"/>
            <a:r>
              <a:rPr lang="en-US" altLang="zh-CN" sz="3200">
                <a:solidFill>
                  <a:srgbClr val="000000"/>
                </a:solidFill>
                <a:latin typeface="宋体" panose="02010600030101010101" pitchFamily="2" charset="-122"/>
              </a:rPr>
              <a:t>5. </a:t>
            </a:r>
            <a:r>
              <a:rPr lang="zh-CN" altLang="en-US" sz="3200">
                <a:solidFill>
                  <a:srgbClr val="000000"/>
                </a:solidFill>
                <a:latin typeface="宋体" panose="02010600030101010101" pitchFamily="2" charset="-122"/>
              </a:rPr>
              <a:t>我一扔下书包，妈妈就走了过来。</a:t>
            </a:r>
          </a:p>
          <a:p>
            <a:pPr eaLnBrk="1" hangingPunct="1"/>
            <a:r>
              <a:rPr lang="en-US" altLang="zh-CN" sz="3200">
                <a:solidFill>
                  <a:srgbClr val="000000"/>
                </a:solidFill>
                <a:latin typeface="宋体" panose="02010600030101010101" pitchFamily="2" charset="-122"/>
              </a:rPr>
              <a:t>___________________________________________________________________________</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476250" y="1084263"/>
            <a:ext cx="6203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I am as angry as you are! </a:t>
            </a:r>
          </a:p>
        </p:txBody>
      </p:sp>
      <p:sp>
        <p:nvSpPr>
          <p:cNvPr id="4" name="文本框 3"/>
          <p:cNvSpPr txBox="1">
            <a:spLocks noChangeArrowheads="1"/>
          </p:cNvSpPr>
          <p:nvPr/>
        </p:nvSpPr>
        <p:spPr bwMode="auto">
          <a:xfrm>
            <a:off x="434975" y="2517775"/>
            <a:ext cx="8480425"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My mother came over as soon as I threw down my bag.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99"/>
          <p:cNvSpPr txBox="1">
            <a:spLocks noChangeArrowheads="1"/>
          </p:cNvSpPr>
          <p:nvPr/>
        </p:nvSpPr>
        <p:spPr bwMode="auto">
          <a:xfrm>
            <a:off x="30163" y="612775"/>
            <a:ext cx="911225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三、完形填空</a:t>
            </a:r>
            <a:endParaRPr lang="zh-CN" altLang="en-US" sz="3200" dirty="0">
              <a:latin typeface="宋体" panose="02010600030101010101" pitchFamily="2" charset="-122"/>
            </a:endParaRPr>
          </a:p>
          <a:p>
            <a:pPr eaLnBrk="1" hangingPunct="1"/>
            <a:r>
              <a:rPr lang="en-US" altLang="zh-CN" sz="3200" dirty="0">
                <a:latin typeface="宋体" panose="02010600030101010101" pitchFamily="2" charset="-122"/>
              </a:rPr>
              <a:t>In some Western countries, many children do chores to get pocket money. They usually start to do</a:t>
            </a:r>
            <a:r>
              <a:rPr lang="en-US" altLang="zh-CN" sz="3200" u="sng" dirty="0">
                <a:latin typeface="宋体" panose="02010600030101010101" pitchFamily="2" charset="-122"/>
              </a:rPr>
              <a:t>  1 </a:t>
            </a:r>
            <a:r>
              <a:rPr lang="en-US" altLang="zh-CN" sz="3200" dirty="0" smtClean="0">
                <a:latin typeface="宋体" panose="02010600030101010101" pitchFamily="2" charset="-122"/>
              </a:rPr>
              <a:t> </a:t>
            </a:r>
            <a:r>
              <a:rPr lang="en-US" altLang="zh-CN" sz="3200" dirty="0">
                <a:latin typeface="宋体" panose="02010600030101010101" pitchFamily="2" charset="-122"/>
              </a:rPr>
              <a:t>when they are ten years old.     </a:t>
            </a:r>
          </a:p>
          <a:p>
            <a:pPr eaLnBrk="1" hangingPunct="1"/>
            <a:r>
              <a:rPr lang="en-US" altLang="zh-CN" sz="3200" dirty="0">
                <a:latin typeface="宋体" panose="02010600030101010101" pitchFamily="2" charset="-122"/>
              </a:rPr>
              <a:t>School students have to do </a:t>
            </a:r>
            <a:r>
              <a:rPr lang="en-US" altLang="zh-CN" sz="3200" u="sng" dirty="0">
                <a:latin typeface="宋体" panose="02010600030101010101" pitchFamily="2" charset="-122"/>
              </a:rPr>
              <a:t>  2 </a:t>
            </a:r>
            <a:r>
              <a:rPr lang="en-US" altLang="zh-CN" sz="3200" dirty="0" smtClean="0">
                <a:latin typeface="宋体" panose="02010600030101010101" pitchFamily="2" charset="-122"/>
              </a:rPr>
              <a:t> </a:t>
            </a:r>
            <a:r>
              <a:rPr lang="en-US" altLang="zh-CN" sz="3200" dirty="0">
                <a:latin typeface="宋体" panose="02010600030101010101" pitchFamily="2" charset="-122"/>
              </a:rPr>
              <a:t>and study for tests on weekdays. They don't have much free time on weekdays. And on </a:t>
            </a:r>
            <a:r>
              <a:rPr lang="en-US" altLang="zh-CN" sz="3200" u="sng" dirty="0">
                <a:latin typeface="宋体" panose="02010600030101010101" pitchFamily="2" charset="-122"/>
              </a:rPr>
              <a:t>  </a:t>
            </a:r>
            <a:r>
              <a:rPr lang="en-US" altLang="zh-CN" sz="3200" u="sng" dirty="0" smtClean="0">
                <a:latin typeface="宋体" panose="02010600030101010101" pitchFamily="2" charset="-122"/>
              </a:rPr>
              <a:t>3 </a:t>
            </a:r>
            <a:r>
              <a:rPr lang="en-US" altLang="zh-CN" sz="3200" dirty="0">
                <a:latin typeface="宋体" panose="02010600030101010101" pitchFamily="2" charset="-122"/>
              </a:rPr>
              <a:t>, they often do chores.    </a:t>
            </a:r>
          </a:p>
          <a:p>
            <a:pPr eaLnBrk="1" hangingPunct="1"/>
            <a:r>
              <a:rPr lang="en-US" altLang="zh-CN" sz="3200" dirty="0">
                <a:latin typeface="宋体" panose="02010600030101010101" pitchFamily="2" charset="-122"/>
              </a:rPr>
              <a:t>Young kids only do </a:t>
            </a:r>
            <a:r>
              <a:rPr lang="en-US" altLang="zh-CN" sz="3200" u="sng" dirty="0">
                <a:latin typeface="宋体" panose="02010600030101010101" pitchFamily="2" charset="-122"/>
              </a:rPr>
              <a:t>  4 </a:t>
            </a:r>
            <a:r>
              <a:rPr lang="en-US" altLang="zh-CN" sz="3200" dirty="0" smtClean="0">
                <a:latin typeface="宋体" panose="02010600030101010101" pitchFamily="2" charset="-122"/>
              </a:rPr>
              <a:t> </a:t>
            </a:r>
            <a:r>
              <a:rPr lang="en-US" altLang="zh-CN" sz="3200" dirty="0">
                <a:latin typeface="宋体" panose="02010600030101010101" pitchFamily="2" charset="-122"/>
              </a:rPr>
              <a:t>chores. So they don't get much money. But that's </a:t>
            </a:r>
            <a:r>
              <a:rPr lang="en-US" altLang="zh-CN" sz="3200" u="sng" dirty="0">
                <a:latin typeface="宋体" panose="02010600030101010101" pitchFamily="2" charset="-122"/>
              </a:rPr>
              <a:t>  </a:t>
            </a:r>
            <a:r>
              <a:rPr lang="en-US" altLang="zh-CN" sz="3200" u="sng" dirty="0" smtClean="0">
                <a:latin typeface="宋体" panose="02010600030101010101" pitchFamily="2" charset="-122"/>
              </a:rPr>
              <a:t>5 </a:t>
            </a:r>
            <a:r>
              <a:rPr lang="en-US" altLang="zh-CN" sz="3200" dirty="0">
                <a:latin typeface="宋体" panose="02010600030101010101" pitchFamily="2" charset="-122"/>
              </a:rPr>
              <a:t>, because many of them only want to buy some candies. And candies are cheap! </a:t>
            </a:r>
            <a:endParaRPr lang="zh-CN" altLang="en-US" sz="3200" dirty="0">
              <a:latin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1" name="文本框 99"/>
          <p:cNvSpPr txBox="1">
            <a:spLocks noChangeArrowheads="1"/>
          </p:cNvSpPr>
          <p:nvPr/>
        </p:nvSpPr>
        <p:spPr bwMode="auto">
          <a:xfrm>
            <a:off x="15875" y="571500"/>
            <a:ext cx="9140825"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They often help </a:t>
            </a:r>
            <a:r>
              <a:rPr lang="en-US" altLang="zh-CN" sz="3200" u="sng">
                <a:latin typeface="宋体" panose="02010600030101010101" pitchFamily="2" charset="-122"/>
              </a:rPr>
              <a:t>  6  </a:t>
            </a:r>
            <a:r>
              <a:rPr lang="en-US" altLang="zh-CN" sz="3200">
                <a:latin typeface="宋体" panose="02010600030101010101" pitchFamily="2" charset="-122"/>
              </a:rPr>
              <a:t> the rubbish, do the dishes, sweep the floor, or feed the pet cat or dog. </a:t>
            </a:r>
            <a:endParaRPr lang="en-US" altLang="zh-CN" sz="3200" u="sng">
              <a:latin typeface="宋体" panose="02010600030101010101" pitchFamily="2" charset="-122"/>
            </a:endParaRPr>
          </a:p>
          <a:p>
            <a:pPr eaLnBrk="1" hangingPunct="1"/>
            <a:r>
              <a:rPr lang="en-US" altLang="zh-CN" sz="3200" u="sng">
                <a:latin typeface="宋体" panose="02010600030101010101" pitchFamily="2" charset="-122"/>
              </a:rPr>
              <a:t>  7  </a:t>
            </a:r>
            <a:r>
              <a:rPr lang="en-US" altLang="zh-CN" sz="3200">
                <a:latin typeface="宋体" panose="02010600030101010101" pitchFamily="2" charset="-122"/>
              </a:rPr>
              <a:t> they get older, they want to buy </a:t>
            </a:r>
            <a:r>
              <a:rPr lang="en-US" altLang="zh-CN" sz="3200" u="sng">
                <a:latin typeface="宋体" panose="02010600030101010101" pitchFamily="2" charset="-122"/>
              </a:rPr>
              <a:t>  8  </a:t>
            </a:r>
            <a:r>
              <a:rPr lang="en-US" altLang="zh-CN" sz="3200">
                <a:latin typeface="宋体" panose="02010600030101010101" pitchFamily="2" charset="-122"/>
              </a:rPr>
              <a:t> things. They want things that are more expensive than candies. So they have to work </a:t>
            </a:r>
            <a:r>
              <a:rPr lang="en-US" altLang="zh-CN" sz="3200" u="sng">
                <a:latin typeface="宋体" panose="02010600030101010101" pitchFamily="2" charset="-122"/>
              </a:rPr>
              <a:t>  9  </a:t>
            </a:r>
            <a:r>
              <a:rPr lang="en-US" altLang="zh-CN" sz="3200">
                <a:latin typeface="宋体" panose="02010600030101010101" pitchFamily="2" charset="-122"/>
              </a:rPr>
              <a:t>! They often help their parents wash the family car, cut the grass, or cook meals.     </a:t>
            </a:r>
          </a:p>
          <a:p>
            <a:pPr eaLnBrk="1" hangingPunct="1"/>
            <a:r>
              <a:rPr lang="en-US" altLang="zh-CN" sz="3200">
                <a:latin typeface="宋体" panose="02010600030101010101" pitchFamily="2" charset="-122"/>
              </a:rPr>
              <a:t>Some jobs are a good way for kids to </a:t>
            </a:r>
            <a:r>
              <a:rPr lang="en-US" altLang="zh-CN" sz="3200" u="sng">
                <a:latin typeface="宋体" panose="02010600030101010101" pitchFamily="2" charset="-122"/>
              </a:rPr>
              <a:t>  10  </a:t>
            </a:r>
            <a:r>
              <a:rPr lang="en-US" altLang="zh-CN" sz="3200">
                <a:latin typeface="宋体" panose="02010600030101010101" pitchFamily="2" charset="-122"/>
              </a:rPr>
              <a:t> new things. For example, they can learn how to use a lawn mower (</a:t>
            </a:r>
            <a:r>
              <a:rPr lang="zh-CN" altLang="en-US" sz="3200">
                <a:latin typeface="宋体" panose="02010600030101010101" pitchFamily="2" charset="-122"/>
              </a:rPr>
              <a:t>割草机</a:t>
            </a:r>
            <a:r>
              <a:rPr lang="en-US" altLang="zh-CN" sz="3200">
                <a:latin typeface="宋体" panose="02010600030101010101" pitchFamily="2" charset="-122"/>
              </a:rPr>
              <a:t>) or how to cook. Of course, their parents help them at first. </a:t>
            </a:r>
            <a:endParaRPr lang="zh-CN" altLang="en-US" sz="3200">
              <a:latin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99"/>
          <p:cNvSpPr txBox="1">
            <a:spLocks noChangeArrowheads="1"/>
          </p:cNvSpPr>
          <p:nvPr/>
        </p:nvSpPr>
        <p:spPr bwMode="auto">
          <a:xfrm>
            <a:off x="44450" y="828675"/>
            <a:ext cx="90154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 A. that  B. this C. these  </a:t>
            </a:r>
            <a:r>
              <a:rPr lang="en-US" altLang="zh-CN" sz="3200" dirty="0" err="1">
                <a:latin typeface="宋体" panose="02010600030101010101" pitchFamily="2" charset="-122"/>
              </a:rPr>
              <a:t>D.those</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   ) 2. A. homework   B. housework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chores</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part-time jobs</a:t>
            </a:r>
          </a:p>
          <a:p>
            <a:pPr eaLnBrk="1" hangingPunct="1"/>
            <a:r>
              <a:rPr lang="en-US" altLang="zh-CN" sz="3200" dirty="0">
                <a:latin typeface="宋体" panose="02010600030101010101" pitchFamily="2" charset="-122"/>
              </a:rPr>
              <a:t>(   ) 3. A. Sundays	</a:t>
            </a:r>
            <a:r>
              <a:rPr lang="en-US" altLang="zh-CN" sz="3200" dirty="0" smtClean="0">
                <a:latin typeface="宋体" panose="02010600030101010101" pitchFamily="2" charset="-122"/>
              </a:rPr>
              <a:t>B</a:t>
            </a:r>
            <a:r>
              <a:rPr lang="en-US" altLang="zh-CN" sz="3200" dirty="0">
                <a:latin typeface="宋体" panose="02010600030101010101" pitchFamily="2" charset="-122"/>
              </a:rPr>
              <a:t>. weekdays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weekends	</a:t>
            </a:r>
            <a:r>
              <a:rPr lang="en-US" altLang="zh-CN" sz="3200" dirty="0" smtClean="0">
                <a:latin typeface="宋体" panose="02010600030101010101" pitchFamily="2" charset="-122"/>
              </a:rPr>
              <a:t>D</a:t>
            </a:r>
            <a:r>
              <a:rPr lang="en-US" altLang="zh-CN" sz="3200" dirty="0">
                <a:latin typeface="宋体" panose="02010600030101010101" pitchFamily="2" charset="-122"/>
              </a:rPr>
              <a:t>. Saturday</a:t>
            </a:r>
          </a:p>
          <a:p>
            <a:pPr eaLnBrk="1" hangingPunct="1"/>
            <a:r>
              <a:rPr lang="en-US" altLang="zh-CN" sz="3200" dirty="0">
                <a:latin typeface="宋体" panose="02010600030101010101" pitchFamily="2" charset="-122"/>
              </a:rPr>
              <a:t>(   ) 4. A. hard	</a:t>
            </a:r>
            <a:r>
              <a:rPr lang="en-US" altLang="zh-CN" sz="3200" dirty="0">
                <a:latin typeface="宋体" panose="02010600030101010101" pitchFamily="2" charset="-122"/>
                <a:sym typeface="宋体" panose="02010600030101010101" pitchFamily="2" charset="-122"/>
              </a:rPr>
              <a:t>    </a:t>
            </a:r>
            <a:r>
              <a:rPr lang="en-US" altLang="zh-CN" sz="3200" dirty="0" smtClean="0">
                <a:latin typeface="宋体" panose="02010600030101010101" pitchFamily="2" charset="-122"/>
              </a:rPr>
              <a:t>B</a:t>
            </a:r>
            <a:r>
              <a:rPr lang="en-US" altLang="zh-CN" sz="3200" dirty="0">
                <a:latin typeface="宋体" panose="02010600030101010101" pitchFamily="2" charset="-122"/>
              </a:rPr>
              <a:t>. easy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difficult	</a:t>
            </a:r>
            <a:r>
              <a:rPr lang="en-US" altLang="zh-CN" sz="3200" dirty="0">
                <a:latin typeface="宋体" panose="02010600030101010101" pitchFamily="2" charset="-122"/>
                <a:sym typeface="宋体" panose="02010600030101010101" pitchFamily="2" charset="-122"/>
              </a:rPr>
              <a:t> </a:t>
            </a:r>
            <a:r>
              <a:rPr lang="en-US" altLang="zh-CN" sz="3200" dirty="0" smtClean="0">
                <a:latin typeface="宋体" panose="02010600030101010101" pitchFamily="2" charset="-122"/>
              </a:rPr>
              <a:t>D</a:t>
            </a:r>
            <a:r>
              <a:rPr lang="en-US" altLang="zh-CN" sz="3200" dirty="0">
                <a:latin typeface="宋体" panose="02010600030101010101" pitchFamily="2" charset="-122"/>
              </a:rPr>
              <a:t>. interesting</a:t>
            </a:r>
          </a:p>
          <a:p>
            <a:pPr eaLnBrk="1" hangingPunct="1"/>
            <a:r>
              <a:rPr lang="en-US" altLang="zh-CN" sz="3200" dirty="0">
                <a:latin typeface="宋体" panose="02010600030101010101" pitchFamily="2" charset="-122"/>
              </a:rPr>
              <a:t>(   ) 5. A. busy	</a:t>
            </a:r>
            <a:r>
              <a:rPr lang="en-US" altLang="zh-CN" sz="3200" dirty="0">
                <a:latin typeface="宋体" panose="02010600030101010101" pitchFamily="2" charset="-122"/>
                <a:sym typeface="宋体" panose="02010600030101010101" pitchFamily="2" charset="-122"/>
              </a:rPr>
              <a:t>     </a:t>
            </a:r>
            <a:r>
              <a:rPr lang="en-US" altLang="zh-CN" sz="3200" dirty="0" smtClean="0">
                <a:latin typeface="宋体" panose="02010600030101010101" pitchFamily="2" charset="-122"/>
              </a:rPr>
              <a:t>B</a:t>
            </a:r>
            <a:r>
              <a:rPr lang="en-US" altLang="zh-CN" sz="3200" dirty="0">
                <a:latin typeface="宋体" panose="02010600030101010101" pitchFamily="2" charset="-122"/>
              </a:rPr>
              <a:t>. tired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waste	</a:t>
            </a:r>
            <a:r>
              <a:rPr lang="en-US" altLang="zh-CN" sz="3200" dirty="0">
                <a:latin typeface="宋体" panose="02010600030101010101" pitchFamily="2" charset="-122"/>
                <a:sym typeface="宋体" panose="02010600030101010101" pitchFamily="2" charset="-122"/>
              </a:rPr>
              <a:t>  </a:t>
            </a:r>
            <a:r>
              <a:rPr lang="en-US" altLang="zh-CN" sz="3200" dirty="0" smtClean="0">
                <a:latin typeface="宋体" panose="02010600030101010101" pitchFamily="2" charset="-122"/>
              </a:rPr>
              <a:t>D</a:t>
            </a:r>
            <a:r>
              <a:rPr lang="en-US" altLang="zh-CN" sz="3200" dirty="0">
                <a:latin typeface="宋体" panose="02010600030101010101" pitchFamily="2" charset="-122"/>
              </a:rPr>
              <a:t>. enough</a:t>
            </a:r>
          </a:p>
        </p:txBody>
      </p:sp>
      <p:sp>
        <p:nvSpPr>
          <p:cNvPr id="3" name="文本框 2"/>
          <p:cNvSpPr txBox="1">
            <a:spLocks noChangeArrowheads="1"/>
          </p:cNvSpPr>
          <p:nvPr/>
        </p:nvSpPr>
        <p:spPr bwMode="auto">
          <a:xfrm>
            <a:off x="231775" y="881063"/>
            <a:ext cx="38893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379413" y="1527175"/>
            <a:ext cx="43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5" name="文本框 4"/>
          <p:cNvSpPr txBox="1">
            <a:spLocks noChangeArrowheads="1"/>
          </p:cNvSpPr>
          <p:nvPr/>
        </p:nvSpPr>
        <p:spPr bwMode="auto">
          <a:xfrm>
            <a:off x="433388" y="2293938"/>
            <a:ext cx="4032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6" name="文本框 5"/>
          <p:cNvSpPr txBox="1">
            <a:spLocks noChangeArrowheads="1"/>
          </p:cNvSpPr>
          <p:nvPr/>
        </p:nvSpPr>
        <p:spPr bwMode="auto">
          <a:xfrm>
            <a:off x="492125" y="3246438"/>
            <a:ext cx="415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7" name="文本框 6"/>
          <p:cNvSpPr txBox="1">
            <a:spLocks noChangeArrowheads="1"/>
          </p:cNvSpPr>
          <p:nvPr/>
        </p:nvSpPr>
        <p:spPr bwMode="auto">
          <a:xfrm>
            <a:off x="368300" y="4292600"/>
            <a:ext cx="4302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9459" name="文本框 99"/>
          <p:cNvSpPr txBox="1">
            <a:spLocks noChangeArrowheads="1"/>
          </p:cNvSpPr>
          <p:nvPr/>
        </p:nvSpPr>
        <p:spPr bwMode="auto">
          <a:xfrm>
            <a:off x="-131763" y="608013"/>
            <a:ext cx="901541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   ) 6. A. take out	B. take off	</a:t>
            </a:r>
          </a:p>
          <a:p>
            <a:pPr eaLnBrk="1" hangingPunct="1"/>
            <a:r>
              <a:rPr lang="en-US" altLang="zh-CN" sz="3200">
                <a:latin typeface="宋体" panose="02010600030101010101" pitchFamily="2" charset="-122"/>
              </a:rPr>
              <a:t>         C. take after	D. take care</a:t>
            </a:r>
          </a:p>
          <a:p>
            <a:pPr eaLnBrk="1" hangingPunct="1"/>
            <a:r>
              <a:rPr lang="en-US" altLang="zh-CN" sz="3200">
                <a:latin typeface="宋体" panose="02010600030101010101" pitchFamily="2" charset="-122"/>
              </a:rPr>
              <a:t>(   ) 7. A. Before    </a:t>
            </a:r>
            <a:r>
              <a:rPr lang="en-US" altLang="zh-CN" sz="3200">
                <a:latin typeface="宋体" panose="02010600030101010101" pitchFamily="2" charset="-122"/>
                <a:sym typeface="宋体" panose="02010600030101010101" pitchFamily="2" charset="-122"/>
              </a:rPr>
              <a:t>B.</a:t>
            </a:r>
            <a:r>
              <a:rPr lang="en-US" altLang="zh-CN" sz="3200">
                <a:latin typeface="宋体" panose="02010600030101010101" pitchFamily="2" charset="-122"/>
              </a:rPr>
              <a:t>Though	</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If           D. When</a:t>
            </a:r>
          </a:p>
          <a:p>
            <a:pPr eaLnBrk="1" hangingPunct="1"/>
            <a:r>
              <a:rPr lang="en-US" altLang="zh-CN" sz="3200">
                <a:latin typeface="宋体" panose="02010600030101010101" pitchFamily="2" charset="-122"/>
              </a:rPr>
              <a:t>(   ) 8. A. more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B. most	</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less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D. fewer</a:t>
            </a:r>
          </a:p>
          <a:p>
            <a:pPr eaLnBrk="1" hangingPunct="1"/>
            <a:r>
              <a:rPr lang="en-US" altLang="zh-CN" sz="3200">
                <a:latin typeface="宋体" panose="02010600030101010101" pitchFamily="2" charset="-122"/>
              </a:rPr>
              <a:t>(   ) 9. A. carefully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B. more carefully</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harder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D. hard</a:t>
            </a:r>
          </a:p>
          <a:p>
            <a:pPr eaLnBrk="1" hangingPunct="1"/>
            <a:r>
              <a:rPr lang="en-US" altLang="zh-CN" sz="3200">
                <a:latin typeface="宋体" panose="02010600030101010101" pitchFamily="2" charset="-122"/>
              </a:rPr>
              <a:t>(   ) 10. A. make      B. learn	</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buy	D. clean　</a:t>
            </a:r>
          </a:p>
        </p:txBody>
      </p:sp>
      <p:sp>
        <p:nvSpPr>
          <p:cNvPr id="3" name="文本框 2"/>
          <p:cNvSpPr txBox="1">
            <a:spLocks noChangeArrowheads="1"/>
          </p:cNvSpPr>
          <p:nvPr/>
        </p:nvSpPr>
        <p:spPr bwMode="auto">
          <a:xfrm>
            <a:off x="217488" y="596900"/>
            <a:ext cx="473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231775" y="1612900"/>
            <a:ext cx="4032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5" name="文本框 4"/>
          <p:cNvSpPr txBox="1">
            <a:spLocks noChangeArrowheads="1"/>
          </p:cNvSpPr>
          <p:nvPr/>
        </p:nvSpPr>
        <p:spPr bwMode="auto">
          <a:xfrm>
            <a:off x="217488" y="2559050"/>
            <a:ext cx="4587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6" name="文本框 5"/>
          <p:cNvSpPr txBox="1">
            <a:spLocks noChangeArrowheads="1"/>
          </p:cNvSpPr>
          <p:nvPr/>
        </p:nvSpPr>
        <p:spPr bwMode="auto">
          <a:xfrm>
            <a:off x="231775" y="3559175"/>
            <a:ext cx="458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7" name="文本框 6"/>
          <p:cNvSpPr txBox="1">
            <a:spLocks noChangeArrowheads="1"/>
          </p:cNvSpPr>
          <p:nvPr/>
        </p:nvSpPr>
        <p:spPr bwMode="auto">
          <a:xfrm>
            <a:off x="231775" y="4478338"/>
            <a:ext cx="3746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99"/>
          <p:cNvSpPr txBox="1">
            <a:spLocks noChangeArrowheads="1"/>
          </p:cNvSpPr>
          <p:nvPr/>
        </p:nvSpPr>
        <p:spPr bwMode="auto">
          <a:xfrm>
            <a:off x="44450" y="1108075"/>
            <a:ext cx="901541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err="1">
                <a:latin typeface="宋体" panose="02010600030101010101" pitchFamily="2" charset="-122"/>
              </a:rPr>
              <a:t>四、阅读理解（B篇</a:t>
            </a:r>
            <a:r>
              <a:rPr lang="en-US" altLang="zh-CN" sz="2800" dirty="0">
                <a:latin typeface="宋体" panose="02010600030101010101" pitchFamily="2" charset="-122"/>
              </a:rPr>
              <a:t>）</a:t>
            </a:r>
          </a:p>
          <a:p>
            <a:pPr eaLnBrk="1" hangingPunct="1"/>
            <a:r>
              <a:rPr lang="en-US" altLang="zh-CN" sz="2800" dirty="0">
                <a:latin typeface="宋体" panose="02010600030101010101" pitchFamily="2" charset="-122"/>
              </a:rPr>
              <a:t>Most kids hate doing chores. If you think up some creative ways, you can get your kids to help you do chores. </a:t>
            </a:r>
          </a:p>
          <a:p>
            <a:pPr eaLnBrk="1" hangingPunct="1"/>
            <a:r>
              <a:rPr lang="en-US" altLang="zh-CN" sz="2800" dirty="0">
                <a:latin typeface="宋体" panose="02010600030101010101" pitchFamily="2" charset="-122"/>
              </a:rPr>
              <a:t>First, for older kids, you may give them some allowance. You can fix up a list of chores for your kids to do each week. If they complete these chores, you can give them the money. Older kids like to do things on weekends or buy things like video games, so they will work hard to finish their chores for the money. This is also teaching them that they must work hard for what they want.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20320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99"/>
          <p:cNvSpPr txBox="1">
            <a:spLocks noChangeArrowheads="1"/>
          </p:cNvSpPr>
          <p:nvPr/>
        </p:nvSpPr>
        <p:spPr bwMode="auto">
          <a:xfrm>
            <a:off x="342901" y="1035050"/>
            <a:ext cx="85979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t>【单词】</a:t>
            </a:r>
          </a:p>
          <a:p>
            <a:pPr eaLnBrk="1" hangingPunct="1"/>
            <a:r>
              <a:rPr lang="zh-CN" altLang="en-US" sz="3200" dirty="0"/>
              <a:t>1. 扔；掷v.___________________________     </a:t>
            </a:r>
          </a:p>
          <a:p>
            <a:pPr eaLnBrk="1" hangingPunct="1"/>
            <a:r>
              <a:rPr lang="zh-CN" altLang="en-US" sz="3200" dirty="0"/>
              <a:t>2. 也不adv.两者不pron.__________________  </a:t>
            </a:r>
          </a:p>
          <a:p>
            <a:pPr eaLnBrk="1" hangingPunct="1"/>
            <a:r>
              <a:rPr lang="zh-CN" altLang="en-US" sz="3200" dirty="0"/>
              <a:t>3. 衬衫n. ____________________________</a:t>
            </a:r>
          </a:p>
          <a:p>
            <a:pPr eaLnBrk="1" hangingPunct="1"/>
            <a:r>
              <a:rPr lang="zh-CN" altLang="en-US" sz="3200" dirty="0"/>
              <a:t>【短语】</a:t>
            </a:r>
          </a:p>
          <a:p>
            <a:pPr eaLnBrk="1" hangingPunct="1"/>
            <a:r>
              <a:rPr lang="zh-CN" altLang="en-US" sz="3200" dirty="0"/>
              <a:t>4. throw down__________________________	</a:t>
            </a:r>
          </a:p>
          <a:p>
            <a:pPr eaLnBrk="1" hangingPunct="1"/>
            <a:r>
              <a:rPr lang="zh-CN" altLang="en-US" sz="3200" dirty="0"/>
              <a:t>5. come over__________________________ </a:t>
            </a:r>
          </a:p>
          <a:p>
            <a:pPr eaLnBrk="1" hangingPunct="1"/>
            <a:r>
              <a:rPr lang="zh-CN" altLang="en-US" sz="3200" dirty="0"/>
              <a:t>6.take the dog for a walk____________________</a:t>
            </a:r>
          </a:p>
          <a:p>
            <a:pPr eaLnBrk="1" hangingPunct="1"/>
            <a:r>
              <a:rPr lang="zh-CN" altLang="en-US" sz="3200" dirty="0"/>
              <a:t>7. all the time__________________________  </a:t>
            </a:r>
          </a:p>
          <a:p>
            <a:pPr eaLnBrk="1" hangingPunct="1"/>
            <a:r>
              <a:rPr lang="zh-CN" altLang="en-US" sz="3200" dirty="0"/>
              <a:t>8. all day/evening__________________________</a:t>
            </a:r>
          </a:p>
        </p:txBody>
      </p:sp>
      <p:sp>
        <p:nvSpPr>
          <p:cNvPr id="2" name="文本框 1"/>
          <p:cNvSpPr txBox="1">
            <a:spLocks noChangeArrowheads="1"/>
          </p:cNvSpPr>
          <p:nvPr/>
        </p:nvSpPr>
        <p:spPr bwMode="auto">
          <a:xfrm>
            <a:off x="3271838" y="1514475"/>
            <a:ext cx="1989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throw</a:t>
            </a:r>
          </a:p>
        </p:txBody>
      </p:sp>
      <p:sp>
        <p:nvSpPr>
          <p:cNvPr id="3" name="文本框 2"/>
          <p:cNvSpPr txBox="1">
            <a:spLocks noChangeArrowheads="1"/>
          </p:cNvSpPr>
          <p:nvPr/>
        </p:nvSpPr>
        <p:spPr bwMode="auto">
          <a:xfrm>
            <a:off x="4843463" y="1974850"/>
            <a:ext cx="1849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neither</a:t>
            </a:r>
          </a:p>
        </p:txBody>
      </p:sp>
      <p:sp>
        <p:nvSpPr>
          <p:cNvPr id="4" name="文本框 3"/>
          <p:cNvSpPr txBox="1">
            <a:spLocks noChangeArrowheads="1"/>
          </p:cNvSpPr>
          <p:nvPr/>
        </p:nvSpPr>
        <p:spPr bwMode="auto">
          <a:xfrm>
            <a:off x="2603500" y="2474913"/>
            <a:ext cx="1962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shirt</a:t>
            </a:r>
          </a:p>
        </p:txBody>
      </p:sp>
      <p:sp>
        <p:nvSpPr>
          <p:cNvPr id="6" name="文本框 5"/>
          <p:cNvSpPr txBox="1">
            <a:spLocks noChangeArrowheads="1"/>
          </p:cNvSpPr>
          <p:nvPr/>
        </p:nvSpPr>
        <p:spPr bwMode="auto">
          <a:xfrm>
            <a:off x="4051300" y="3449638"/>
            <a:ext cx="22256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扔掉</a:t>
            </a:r>
          </a:p>
        </p:txBody>
      </p:sp>
      <p:sp>
        <p:nvSpPr>
          <p:cNvPr id="7" name="文本框 6"/>
          <p:cNvSpPr txBox="1">
            <a:spLocks noChangeArrowheads="1"/>
          </p:cNvSpPr>
          <p:nvPr/>
        </p:nvSpPr>
        <p:spPr bwMode="auto">
          <a:xfrm>
            <a:off x="3759200" y="3935413"/>
            <a:ext cx="30448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顺便来访</a:t>
            </a:r>
          </a:p>
        </p:txBody>
      </p:sp>
      <p:sp>
        <p:nvSpPr>
          <p:cNvPr id="8" name="文本框 7"/>
          <p:cNvSpPr txBox="1">
            <a:spLocks noChangeArrowheads="1"/>
          </p:cNvSpPr>
          <p:nvPr/>
        </p:nvSpPr>
        <p:spPr bwMode="auto">
          <a:xfrm>
            <a:off x="5343525" y="4451350"/>
            <a:ext cx="21431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带狗散步</a:t>
            </a:r>
          </a:p>
        </p:txBody>
      </p:sp>
      <p:sp>
        <p:nvSpPr>
          <p:cNvPr id="9" name="文本框 8"/>
          <p:cNvSpPr txBox="1">
            <a:spLocks noChangeArrowheads="1"/>
          </p:cNvSpPr>
          <p:nvPr/>
        </p:nvSpPr>
        <p:spPr bwMode="auto">
          <a:xfrm>
            <a:off x="3590925" y="4937125"/>
            <a:ext cx="23780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始终，一直</a:t>
            </a:r>
          </a:p>
        </p:txBody>
      </p:sp>
      <p:sp>
        <p:nvSpPr>
          <p:cNvPr id="10" name="文本框 9"/>
          <p:cNvSpPr txBox="1">
            <a:spLocks noChangeArrowheads="1"/>
          </p:cNvSpPr>
          <p:nvPr/>
        </p:nvSpPr>
        <p:spPr bwMode="auto">
          <a:xfrm>
            <a:off x="4537075" y="5410200"/>
            <a:ext cx="2657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整天/整晚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99"/>
          <p:cNvSpPr txBox="1">
            <a:spLocks noChangeArrowheads="1"/>
          </p:cNvSpPr>
          <p:nvPr/>
        </p:nvSpPr>
        <p:spPr bwMode="auto">
          <a:xfrm>
            <a:off x="46038" y="739775"/>
            <a:ext cx="9086850"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100" dirty="0">
                <a:latin typeface="宋体" panose="02010600030101010101" pitchFamily="2" charset="-122"/>
              </a:rPr>
              <a:t>If you are dealing with younger kids, you may design a chart and list the chores for them. If they finish one chore, you can put a red flower beside it. Or you can do a number of things for them, such as taking them to eat outside or play in the park, buying a small gift for them or something similar. </a:t>
            </a:r>
          </a:p>
          <a:p>
            <a:pPr eaLnBrk="1" hangingPunct="1"/>
            <a:r>
              <a:rPr lang="en-US" altLang="zh-CN" sz="3100" dirty="0">
                <a:latin typeface="宋体" panose="02010600030101010101" pitchFamily="2" charset="-122"/>
              </a:rPr>
              <a:t>As for real small kids, just turn cleaning into a game. You can teach much younger kids to dance around and sing as you clean. The kids love it and would do a wonderful job at picking up their toys.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99"/>
          <p:cNvSpPr txBox="1">
            <a:spLocks noChangeArrowheads="1"/>
          </p:cNvSpPr>
          <p:nvPr/>
        </p:nvSpPr>
        <p:spPr bwMode="auto">
          <a:xfrm>
            <a:off x="-25400" y="865188"/>
            <a:ext cx="915352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1.You can give </a:t>
            </a:r>
            <a:r>
              <a:rPr lang="en-US" altLang="zh-CN" sz="3200" dirty="0" smtClean="0">
                <a:latin typeface="宋体" panose="02010600030101010101" pitchFamily="2" charset="-122"/>
              </a:rPr>
              <a:t>______ </a:t>
            </a:r>
            <a:r>
              <a:rPr lang="en-US" altLang="zh-CN" sz="3200" dirty="0">
                <a:latin typeface="宋体" panose="02010600030101010101" pitchFamily="2" charset="-122"/>
              </a:rPr>
              <a:t>some money to get them to help you do chores.</a:t>
            </a:r>
          </a:p>
          <a:p>
            <a:pPr eaLnBrk="1" hangingPunct="1"/>
            <a:r>
              <a:rPr lang="en-US" altLang="zh-CN" sz="3200" dirty="0">
                <a:latin typeface="宋体" panose="02010600030101010101" pitchFamily="2" charset="-122"/>
              </a:rPr>
              <a:t>A. older kids     B. younger kids	</a:t>
            </a:r>
          </a:p>
          <a:p>
            <a:pPr eaLnBrk="1" hangingPunct="1"/>
            <a:r>
              <a:rPr lang="en-US" altLang="zh-CN" sz="3200" dirty="0">
                <a:latin typeface="宋体" panose="02010600030101010101" pitchFamily="2" charset="-122"/>
              </a:rPr>
              <a:t>C. real small kids	  D. most kids</a:t>
            </a:r>
          </a:p>
          <a:p>
            <a:pPr eaLnBrk="1" hangingPunct="1"/>
            <a:r>
              <a:rPr lang="en-US" altLang="zh-CN" sz="3200" dirty="0">
                <a:latin typeface="宋体" panose="02010600030101010101" pitchFamily="2" charset="-122"/>
              </a:rPr>
              <a:t>(   ) 2. Older kids will </a:t>
            </a:r>
            <a:r>
              <a:rPr lang="en-US" altLang="zh-CN" sz="3200" dirty="0" smtClean="0">
                <a:latin typeface="宋体" panose="02010600030101010101" pitchFamily="2" charset="-122"/>
              </a:rPr>
              <a:t>_______ </a:t>
            </a:r>
            <a:r>
              <a:rPr lang="en-US" altLang="zh-CN" sz="3200" dirty="0">
                <a:latin typeface="宋体" panose="02010600030101010101" pitchFamily="2" charset="-122"/>
              </a:rPr>
              <a:t>if they need to spend money on weekends.</a:t>
            </a:r>
          </a:p>
          <a:p>
            <a:pPr eaLnBrk="1" hangingPunct="1"/>
            <a:r>
              <a:rPr lang="en-US" altLang="zh-CN" sz="3200" dirty="0">
                <a:latin typeface="宋体" panose="02010600030101010101" pitchFamily="2" charset="-122"/>
              </a:rPr>
              <a:t>	A. hate doing chores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work hard  		 </a:t>
            </a:r>
          </a:p>
          <a:p>
            <a:pPr eaLnBrk="1" hangingPunct="1"/>
            <a:r>
              <a:rPr lang="en-US" altLang="zh-CN" sz="3200" dirty="0">
                <a:latin typeface="宋体" panose="02010600030101010101" pitchFamily="2" charset="-122"/>
              </a:rPr>
              <a:t>	C. do things on weekends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buy video games</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190500" y="862013"/>
            <a:ext cx="403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3" name="文本框 2"/>
          <p:cNvSpPr txBox="1">
            <a:spLocks noChangeArrowheads="1"/>
          </p:cNvSpPr>
          <p:nvPr/>
        </p:nvSpPr>
        <p:spPr bwMode="auto">
          <a:xfrm>
            <a:off x="360363" y="2811463"/>
            <a:ext cx="38893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3555" name="文本框 99"/>
          <p:cNvSpPr txBox="1">
            <a:spLocks noChangeArrowheads="1"/>
          </p:cNvSpPr>
          <p:nvPr/>
        </p:nvSpPr>
        <p:spPr bwMode="auto">
          <a:xfrm>
            <a:off x="15875" y="836613"/>
            <a:ext cx="914241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3. For a younger kid, if he finishes one chore well, you can do a number of things except ________.</a:t>
            </a:r>
          </a:p>
          <a:p>
            <a:pPr eaLnBrk="1" hangingPunct="1"/>
            <a:r>
              <a:rPr lang="en-US" altLang="zh-CN" sz="3200" dirty="0">
                <a:latin typeface="宋体" panose="02010600030101010101" pitchFamily="2" charset="-122"/>
              </a:rPr>
              <a:t>	A. put a red flower beside          	B. take him to eat outside</a:t>
            </a:r>
          </a:p>
          <a:p>
            <a:pPr eaLnBrk="1" hangingPunct="1"/>
            <a:r>
              <a:rPr lang="en-US" altLang="zh-CN" sz="3200" dirty="0">
                <a:latin typeface="宋体" panose="02010600030101010101" pitchFamily="2" charset="-122"/>
              </a:rPr>
              <a:t>	C. teach him to sing and dance      	D. buy him a small gift </a:t>
            </a:r>
          </a:p>
          <a:p>
            <a:pPr eaLnBrk="1" hangingPunct="1"/>
            <a:r>
              <a:rPr lang="en-US" altLang="zh-CN" sz="3200" dirty="0">
                <a:latin typeface="宋体" panose="02010600030101010101" pitchFamily="2" charset="-122"/>
              </a:rPr>
              <a:t>(   ) 4. The underlined word </a:t>
            </a:r>
            <a:r>
              <a:rPr lang="en-US" altLang="zh-CN" sz="3200" u="sng" dirty="0">
                <a:latin typeface="宋体" panose="02010600030101010101" pitchFamily="2" charset="-122"/>
              </a:rPr>
              <a:t>“allowance”</a:t>
            </a:r>
            <a:r>
              <a:rPr lang="en-US" altLang="zh-CN" sz="3200" dirty="0">
                <a:latin typeface="宋体" panose="02010600030101010101" pitchFamily="2" charset="-122"/>
              </a:rPr>
              <a:t> means ________ in this passage.</a:t>
            </a:r>
          </a:p>
          <a:p>
            <a:pPr eaLnBrk="1" hangingPunct="1"/>
            <a:r>
              <a:rPr lang="en-US" altLang="zh-CN" sz="3200" dirty="0">
                <a:latin typeface="宋体" panose="02010600030101010101" pitchFamily="2" charset="-122"/>
              </a:rPr>
              <a:t>	A. </a:t>
            </a:r>
            <a:r>
              <a:rPr lang="zh-CN" altLang="en-US" sz="3200" dirty="0">
                <a:latin typeface="宋体" panose="02010600030101010101" pitchFamily="2" charset="-122"/>
              </a:rPr>
              <a:t>允许	</a:t>
            </a:r>
            <a:r>
              <a:rPr lang="en-US" altLang="zh-CN" sz="3200" dirty="0">
                <a:latin typeface="宋体" panose="02010600030101010101" pitchFamily="2" charset="-122"/>
              </a:rPr>
              <a:t>B. </a:t>
            </a:r>
            <a:r>
              <a:rPr lang="zh-CN" altLang="en-US" sz="3200" dirty="0">
                <a:latin typeface="宋体" panose="02010600030101010101" pitchFamily="2" charset="-122"/>
              </a:rPr>
              <a:t>夸奖	</a:t>
            </a:r>
            <a:r>
              <a:rPr lang="en-US" altLang="zh-CN" sz="3200" dirty="0">
                <a:latin typeface="宋体" panose="02010600030101010101" pitchFamily="2" charset="-122"/>
              </a:rPr>
              <a:t>C. </a:t>
            </a:r>
            <a:r>
              <a:rPr lang="zh-CN" altLang="en-US" sz="3200" dirty="0">
                <a:latin typeface="宋体" panose="02010600030101010101" pitchFamily="2" charset="-122"/>
              </a:rPr>
              <a:t>技能	</a:t>
            </a:r>
            <a:r>
              <a:rPr lang="en-US" altLang="zh-CN" sz="3200" dirty="0">
                <a:latin typeface="宋体" panose="02010600030101010101" pitchFamily="2" charset="-122"/>
              </a:rPr>
              <a:t>D. </a:t>
            </a:r>
            <a:r>
              <a:rPr lang="zh-CN" altLang="en-US" sz="3200" dirty="0">
                <a:latin typeface="宋体" panose="02010600030101010101" pitchFamily="2" charset="-122"/>
              </a:rPr>
              <a:t>零花钱</a:t>
            </a:r>
          </a:p>
        </p:txBody>
      </p:sp>
      <p:sp>
        <p:nvSpPr>
          <p:cNvPr id="2" name="文本框 1"/>
          <p:cNvSpPr txBox="1">
            <a:spLocks noChangeArrowheads="1"/>
          </p:cNvSpPr>
          <p:nvPr/>
        </p:nvSpPr>
        <p:spPr bwMode="auto">
          <a:xfrm>
            <a:off x="225425" y="849313"/>
            <a:ext cx="333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3" name="文本框 2"/>
          <p:cNvSpPr txBox="1">
            <a:spLocks noChangeArrowheads="1"/>
          </p:cNvSpPr>
          <p:nvPr/>
        </p:nvSpPr>
        <p:spPr bwMode="auto">
          <a:xfrm>
            <a:off x="223838" y="4257675"/>
            <a:ext cx="3063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4579" name="文本框 99"/>
          <p:cNvSpPr txBox="1">
            <a:spLocks noChangeArrowheads="1"/>
          </p:cNvSpPr>
          <p:nvPr/>
        </p:nvSpPr>
        <p:spPr bwMode="auto">
          <a:xfrm>
            <a:off x="15875" y="622300"/>
            <a:ext cx="911383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5. From the passage above we know that ____________.</a:t>
            </a:r>
          </a:p>
          <a:p>
            <a:pPr eaLnBrk="1" hangingPunct="1"/>
            <a:r>
              <a:rPr lang="en-US" altLang="zh-CN" sz="3200" dirty="0">
                <a:latin typeface="宋体" panose="02010600030101010101" pitchFamily="2" charset="-122"/>
              </a:rPr>
              <a:t>	A. older kids don’t like singing and dancing</a:t>
            </a:r>
          </a:p>
          <a:p>
            <a:pPr eaLnBrk="1" hangingPunct="1"/>
            <a:r>
              <a:rPr lang="en-US" altLang="zh-CN" sz="3200" dirty="0">
                <a:latin typeface="宋体" panose="02010600030101010101" pitchFamily="2" charset="-122"/>
              </a:rPr>
              <a:t>	B. all kids need to get money for doing chores 	</a:t>
            </a:r>
          </a:p>
          <a:p>
            <a:pPr eaLnBrk="1" hangingPunct="1"/>
            <a:r>
              <a:rPr lang="en-US" altLang="zh-CN" sz="3200" dirty="0">
                <a:latin typeface="宋体" panose="02010600030101010101" pitchFamily="2" charset="-122"/>
              </a:rPr>
              <a:t>	C. we may use different ways for the kids of different ages	</a:t>
            </a:r>
          </a:p>
          <a:p>
            <a:pPr eaLnBrk="1" hangingPunct="1"/>
            <a:r>
              <a:rPr lang="en-US" altLang="zh-CN" sz="3200" dirty="0">
                <a:latin typeface="宋体" panose="02010600030101010101" pitchFamily="2" charset="-122"/>
              </a:rPr>
              <a:t>	D. there are three ways to get kids of different ages to do </a:t>
            </a:r>
            <a:r>
              <a:rPr lang="en-US" altLang="zh-CN" sz="3200" dirty="0" smtClean="0">
                <a:latin typeface="宋体" panose="02010600030101010101" pitchFamily="2" charset="-122"/>
              </a:rPr>
              <a:t>chores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203200" y="609600"/>
            <a:ext cx="501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10160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99"/>
          <p:cNvSpPr txBox="1">
            <a:spLocks noChangeArrowheads="1"/>
          </p:cNvSpPr>
          <p:nvPr/>
        </p:nvSpPr>
        <p:spPr bwMode="auto">
          <a:xfrm>
            <a:off x="330200" y="1362075"/>
            <a:ext cx="878046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9. all day/evening</a:t>
            </a:r>
            <a:r>
              <a:rPr lang="en-US" altLang="zh-CN" sz="3200" dirty="0" smtClean="0">
                <a:latin typeface="宋体" panose="02010600030101010101" pitchFamily="2" charset="-122"/>
              </a:rPr>
              <a:t>______________________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10. neither did I </a:t>
            </a:r>
            <a:r>
              <a:rPr lang="en-US" altLang="zh-CN" sz="3200" dirty="0" smtClean="0">
                <a:latin typeface="宋体" panose="02010600030101010101" pitchFamily="2" charset="-122"/>
              </a:rPr>
              <a:t>______________________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11. in surprise</a:t>
            </a:r>
            <a:r>
              <a:rPr lang="en-US" altLang="zh-CN" sz="3200" dirty="0" smtClean="0">
                <a:latin typeface="宋体" panose="02010600030101010101" pitchFamily="2" charset="-122"/>
              </a:rPr>
              <a:t>_________________________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12. neither of us</a:t>
            </a:r>
            <a:r>
              <a:rPr lang="en-US" altLang="zh-CN" sz="3200" dirty="0" smtClean="0">
                <a:latin typeface="宋体" panose="02010600030101010101" pitchFamily="2" charset="-122"/>
              </a:rPr>
              <a:t>_______________________</a:t>
            </a:r>
          </a:p>
          <a:p>
            <a:pPr eaLnBrk="1" hangingPunct="1"/>
            <a:r>
              <a:rPr lang="en-US" altLang="zh-CN" sz="3200" dirty="0" smtClean="0">
                <a:latin typeface="宋体" panose="02010600030101010101" pitchFamily="2" charset="-122"/>
              </a:rPr>
              <a:t>13</a:t>
            </a:r>
            <a:r>
              <a:rPr lang="en-US" altLang="zh-CN" sz="3200" dirty="0">
                <a:latin typeface="宋体" panose="02010600030101010101" pitchFamily="2" charset="-122"/>
              </a:rPr>
              <a:t>. as soon as_________________________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4827588" y="1335088"/>
            <a:ext cx="25400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整天/晚上</a:t>
            </a:r>
          </a:p>
        </p:txBody>
      </p:sp>
      <p:sp>
        <p:nvSpPr>
          <p:cNvPr id="3" name="文本框 2"/>
          <p:cNvSpPr txBox="1">
            <a:spLocks noChangeArrowheads="1"/>
          </p:cNvSpPr>
          <p:nvPr/>
        </p:nvSpPr>
        <p:spPr bwMode="auto">
          <a:xfrm>
            <a:off x="4686300" y="1816100"/>
            <a:ext cx="25876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我也没有</a:t>
            </a:r>
          </a:p>
        </p:txBody>
      </p:sp>
      <p:sp>
        <p:nvSpPr>
          <p:cNvPr id="4" name="文本框 3"/>
          <p:cNvSpPr txBox="1">
            <a:spLocks noChangeArrowheads="1"/>
          </p:cNvSpPr>
          <p:nvPr/>
        </p:nvSpPr>
        <p:spPr bwMode="auto">
          <a:xfrm>
            <a:off x="4851400" y="2317750"/>
            <a:ext cx="25606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惊奇地</a:t>
            </a:r>
          </a:p>
        </p:txBody>
      </p:sp>
      <p:sp>
        <p:nvSpPr>
          <p:cNvPr id="5" name="文本框 4"/>
          <p:cNvSpPr txBox="1">
            <a:spLocks noChangeArrowheads="1"/>
          </p:cNvSpPr>
          <p:nvPr/>
        </p:nvSpPr>
        <p:spPr bwMode="auto">
          <a:xfrm>
            <a:off x="4295775" y="2832100"/>
            <a:ext cx="2336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我们都没有</a:t>
            </a:r>
          </a:p>
        </p:txBody>
      </p:sp>
      <p:sp>
        <p:nvSpPr>
          <p:cNvPr id="6" name="文本框 5"/>
          <p:cNvSpPr txBox="1">
            <a:spLocks noChangeArrowheads="1"/>
          </p:cNvSpPr>
          <p:nvPr/>
        </p:nvSpPr>
        <p:spPr bwMode="auto">
          <a:xfrm>
            <a:off x="3976688" y="3333750"/>
            <a:ext cx="1612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一…就…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99"/>
          <p:cNvSpPr txBox="1">
            <a:spLocks noChangeArrowheads="1"/>
          </p:cNvSpPr>
          <p:nvPr/>
        </p:nvSpPr>
        <p:spPr bwMode="auto">
          <a:xfrm>
            <a:off x="-26988" y="612775"/>
            <a:ext cx="9142413"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【句型】</a:t>
            </a:r>
          </a:p>
          <a:p>
            <a:pPr eaLnBrk="1" hangingPunct="1"/>
            <a:r>
              <a:rPr lang="en-US" altLang="zh-CN" sz="3200" dirty="0">
                <a:latin typeface="宋体" panose="02010600030101010101" pitchFamily="2" charset="-122"/>
              </a:rPr>
              <a:t>14. You watch TV all the time and never help out around the house.   </a:t>
            </a:r>
          </a:p>
          <a:p>
            <a:pPr eaLnBrk="1" hangingPunct="1"/>
            <a:r>
              <a:rPr lang="en-US" altLang="zh-CN" sz="3200" dirty="0">
                <a:latin typeface="宋体" panose="02010600030101010101" pitchFamily="2" charset="-122"/>
              </a:rPr>
              <a:t>________________________</a:t>
            </a:r>
            <a:r>
              <a:rPr lang="en-US" altLang="zh-CN" sz="3200" dirty="0">
                <a:latin typeface="宋体" panose="02010600030101010101" pitchFamily="2" charset="-122"/>
                <a:sym typeface="宋体" panose="02010600030101010101" pitchFamily="2" charset="-122"/>
              </a:rPr>
              <a:t>_____________________________________________________</a:t>
            </a:r>
            <a:r>
              <a:rPr lang="en-US" altLang="zh-CN" sz="3200" dirty="0">
                <a:latin typeface="宋体" panose="02010600030101010101" pitchFamily="2" charset="-122"/>
              </a:rPr>
              <a:t>_</a:t>
            </a:r>
          </a:p>
          <a:p>
            <a:pPr eaLnBrk="1" hangingPunct="1"/>
            <a:r>
              <a:rPr lang="en-US" altLang="zh-CN" sz="3200" dirty="0">
                <a:latin typeface="宋体" panose="02010600030101010101" pitchFamily="2" charset="-122"/>
              </a:rPr>
              <a:t>15. I am just as tired as you are!</a:t>
            </a:r>
          </a:p>
          <a:p>
            <a:pPr eaLnBrk="1" hangingPunct="1"/>
            <a:r>
              <a:rPr lang="en-US" altLang="zh-CN" sz="3200" dirty="0">
                <a:latin typeface="宋体" panose="02010600030101010101" pitchFamily="2" charset="-122"/>
              </a:rPr>
              <a:t>______________________________________________________________________________</a:t>
            </a:r>
          </a:p>
          <a:p>
            <a:pPr eaLnBrk="1" hangingPunct="1"/>
            <a:r>
              <a:rPr lang="en-US" altLang="zh-CN" sz="3200" dirty="0">
                <a:latin typeface="宋体" panose="02010600030101010101" pitchFamily="2" charset="-122"/>
              </a:rPr>
              <a:t>16. For one week, she did not do any housework and neither did I.   </a:t>
            </a:r>
          </a:p>
          <a:p>
            <a:pPr eaLnBrk="1" hangingPunct="1"/>
            <a:r>
              <a:rPr lang="en-US" altLang="zh-CN" sz="3200" dirty="0">
                <a:latin typeface="宋体" panose="02010600030101010101" pitchFamily="2" charset="-122"/>
              </a:rPr>
              <a:t>_____________________________________________________________________________</a:t>
            </a:r>
          </a:p>
          <a:p>
            <a:pPr eaLnBrk="1" hangingPunct="1"/>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536575" y="2028825"/>
            <a:ext cx="6845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你看电视,从不在家里帮忙。</a:t>
            </a:r>
          </a:p>
        </p:txBody>
      </p:sp>
      <p:sp>
        <p:nvSpPr>
          <p:cNvPr id="3" name="文本框 2"/>
          <p:cNvSpPr txBox="1">
            <a:spLocks noChangeArrowheads="1"/>
          </p:cNvSpPr>
          <p:nvPr/>
        </p:nvSpPr>
        <p:spPr bwMode="auto">
          <a:xfrm>
            <a:off x="523875" y="3546475"/>
            <a:ext cx="48672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我和你一样累!</a:t>
            </a:r>
          </a:p>
        </p:txBody>
      </p:sp>
      <p:sp>
        <p:nvSpPr>
          <p:cNvPr id="4" name="文本框 3"/>
          <p:cNvSpPr txBox="1">
            <a:spLocks noChangeArrowheads="1"/>
          </p:cNvSpPr>
          <p:nvPr/>
        </p:nvSpPr>
        <p:spPr bwMode="auto">
          <a:xfrm>
            <a:off x="509588" y="5494338"/>
            <a:ext cx="735806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一个星期,她没有做任何家务,我也没有。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6147" name="文本框 99"/>
          <p:cNvSpPr txBox="1">
            <a:spLocks noChangeArrowheads="1"/>
          </p:cNvSpPr>
          <p:nvPr/>
        </p:nvSpPr>
        <p:spPr bwMode="auto">
          <a:xfrm>
            <a:off x="-26988" y="968375"/>
            <a:ext cx="9142413" cy="204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t>17. My mom came over as soon as I sat down in front of the TV. </a:t>
            </a:r>
          </a:p>
          <a:p>
            <a:pPr eaLnBrk="1" hangingPunct="1"/>
            <a:r>
              <a:rPr lang="zh-CN" altLang="en-US" sz="3200"/>
              <a:t>_____________________________________________________________________________</a:t>
            </a:r>
          </a:p>
        </p:txBody>
      </p:sp>
      <p:sp>
        <p:nvSpPr>
          <p:cNvPr id="2" name="文本框 1"/>
          <p:cNvSpPr txBox="1">
            <a:spLocks noChangeArrowheads="1"/>
          </p:cNvSpPr>
          <p:nvPr/>
        </p:nvSpPr>
        <p:spPr bwMode="auto">
          <a:xfrm>
            <a:off x="511175" y="1898650"/>
            <a:ext cx="8137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我一在电视机前坐了下来</a:t>
            </a:r>
            <a:r>
              <a:rPr lang="zh-CN" altLang="en-US" sz="3200">
                <a:solidFill>
                  <a:srgbClr val="FF0000"/>
                </a:solidFill>
                <a:sym typeface="宋体" panose="02010600030101010101" pitchFamily="2" charset="-122"/>
              </a:rPr>
              <a:t>我妈妈就过来了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文本框 99"/>
          <p:cNvSpPr txBox="1">
            <a:spLocks noChangeArrowheads="1"/>
          </p:cNvSpPr>
          <p:nvPr/>
        </p:nvSpPr>
        <p:spPr bwMode="auto">
          <a:xfrm>
            <a:off x="3175" y="612775"/>
            <a:ext cx="9126538"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200" dirty="0">
                <a:solidFill>
                  <a:srgbClr val="000000"/>
                </a:solidFill>
                <a:latin typeface="宋体" panose="02010600030101010101" pitchFamily="2" charset="-122"/>
              </a:rPr>
              <a:t>1. You should </a:t>
            </a:r>
            <a:r>
              <a:rPr lang="en-US" altLang="zh-CN" sz="3200" dirty="0" smtClean="0">
                <a:solidFill>
                  <a:srgbClr val="000000"/>
                </a:solidFill>
                <a:latin typeface="宋体" panose="02010600030101010101" pitchFamily="2" charset="-122"/>
              </a:rPr>
              <a:t>________ </a:t>
            </a:r>
            <a:r>
              <a:rPr lang="en-US" altLang="zh-CN" sz="3200" dirty="0">
                <a:solidFill>
                  <a:srgbClr val="000000"/>
                </a:solidFill>
                <a:latin typeface="宋体" panose="02010600030101010101" pitchFamily="2" charset="-122"/>
              </a:rPr>
              <a:t>(</a:t>
            </a:r>
            <a:r>
              <a:rPr lang="zh-CN" altLang="en-US" sz="3200" dirty="0">
                <a:latin typeface="宋体" panose="02010600030101010101" pitchFamily="2" charset="-122"/>
              </a:rPr>
              <a:t>扔</a:t>
            </a:r>
            <a:r>
              <a:rPr lang="en-US" altLang="zh-CN" sz="3200" dirty="0">
                <a:latin typeface="宋体" panose="02010600030101010101" pitchFamily="2" charset="-122"/>
              </a:rPr>
              <a:t>) away the rubbish into the dustbin. </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2. </a:t>
            </a:r>
            <a:r>
              <a:rPr lang="en-US" altLang="zh-CN" sz="3200" dirty="0" smtClean="0">
                <a:solidFill>
                  <a:srgbClr val="000000"/>
                </a:solidFill>
                <a:latin typeface="宋体" panose="02010600030101010101" pitchFamily="2" charset="-122"/>
              </a:rPr>
              <a:t>__________ </a:t>
            </a:r>
            <a:r>
              <a:rPr lang="en-US" altLang="zh-CN" sz="3200" dirty="0">
                <a:solidFill>
                  <a:srgbClr val="000000"/>
                </a:solidFill>
                <a:latin typeface="宋体" panose="02010600030101010101" pitchFamily="2" charset="-122"/>
              </a:rPr>
              <a:t>(</a:t>
            </a:r>
            <a:r>
              <a:rPr lang="zh-CN" altLang="en-US" sz="3200" dirty="0">
                <a:latin typeface="宋体" panose="02010600030101010101" pitchFamily="2" charset="-122"/>
              </a:rPr>
              <a:t>两者都不</a:t>
            </a:r>
            <a:r>
              <a:rPr lang="en-US" altLang="zh-CN" sz="3200" dirty="0">
                <a:solidFill>
                  <a:srgbClr val="000000"/>
                </a:solidFill>
                <a:latin typeface="宋体" panose="02010600030101010101" pitchFamily="2" charset="-122"/>
              </a:rPr>
              <a:t>) of them did any housework for a week.</a:t>
            </a:r>
          </a:p>
          <a:p>
            <a:pPr eaLnBrk="1" hangingPunct="1"/>
            <a:r>
              <a:rPr lang="en-US" altLang="zh-CN" sz="3200" dirty="0">
                <a:solidFill>
                  <a:srgbClr val="000000"/>
                </a:solidFill>
                <a:latin typeface="宋体" panose="02010600030101010101" pitchFamily="2" charset="-122"/>
              </a:rPr>
              <a:t>3. You could wear a </a:t>
            </a:r>
            <a:r>
              <a:rPr lang="en-US" altLang="zh-CN" sz="3200" dirty="0" smtClean="0">
                <a:solidFill>
                  <a:srgbClr val="000000"/>
                </a:solidFill>
                <a:latin typeface="宋体" panose="02010600030101010101" pitchFamily="2" charset="-122"/>
              </a:rPr>
              <a:t>_______(</a:t>
            </a:r>
            <a:r>
              <a:rPr lang="zh-CN" altLang="en-US" sz="3200" dirty="0">
                <a:latin typeface="宋体" panose="02010600030101010101" pitchFamily="2" charset="-122"/>
              </a:rPr>
              <a:t>衬衫</a:t>
            </a:r>
            <a:r>
              <a:rPr lang="en-US" altLang="zh-CN" sz="3200" dirty="0">
                <a:solidFill>
                  <a:srgbClr val="000000"/>
                </a:solidFill>
                <a:latin typeface="宋体" panose="02010600030101010101" pitchFamily="2" charset="-122"/>
              </a:rPr>
              <a:t>) and tie to her party.  </a:t>
            </a:r>
          </a:p>
          <a:p>
            <a:pPr eaLnBrk="1" hangingPunct="1"/>
            <a:r>
              <a:rPr lang="en-US" altLang="zh-CN" sz="3200" dirty="0">
                <a:solidFill>
                  <a:srgbClr val="000000"/>
                </a:solidFill>
                <a:latin typeface="宋体" panose="02010600030101010101" pitchFamily="2" charset="-122"/>
              </a:rPr>
              <a:t>4. “What happened?” she asked in </a:t>
            </a:r>
            <a:r>
              <a:rPr lang="en-US" altLang="zh-CN" sz="3200" dirty="0" smtClean="0">
                <a:solidFill>
                  <a:srgbClr val="000000"/>
                </a:solidFill>
                <a:latin typeface="宋体" panose="02010600030101010101" pitchFamily="2" charset="-122"/>
              </a:rPr>
              <a:t>___________ </a:t>
            </a:r>
            <a:r>
              <a:rPr lang="en-US" altLang="zh-CN" sz="3200" dirty="0">
                <a:solidFill>
                  <a:srgbClr val="000000"/>
                </a:solidFill>
                <a:latin typeface="宋体" panose="02010600030101010101" pitchFamily="2" charset="-122"/>
              </a:rPr>
              <a:t>(</a:t>
            </a:r>
            <a:r>
              <a:rPr lang="zh-CN" altLang="en-US" sz="3200" dirty="0">
                <a:solidFill>
                  <a:srgbClr val="000000"/>
                </a:solidFill>
                <a:latin typeface="宋体" panose="02010600030101010101" pitchFamily="2" charset="-122"/>
              </a:rPr>
              <a:t>惊讶地</a:t>
            </a:r>
            <a:r>
              <a:rPr lang="en-US" altLang="zh-CN" sz="3200" dirty="0">
                <a:solidFill>
                  <a:srgbClr val="000000"/>
                </a:solidFill>
                <a:latin typeface="宋体" panose="02010600030101010101" pitchFamily="2" charset="-122"/>
              </a:rPr>
              <a:t>).</a:t>
            </a:r>
          </a:p>
          <a:p>
            <a:pPr eaLnBrk="1" hangingPunct="1"/>
            <a:r>
              <a:rPr lang="en-US" altLang="zh-CN" sz="3200" dirty="0">
                <a:solidFill>
                  <a:srgbClr val="000000"/>
                </a:solidFill>
                <a:latin typeface="宋体" panose="02010600030101010101" pitchFamily="2" charset="-122"/>
              </a:rPr>
              <a:t>5. “No, you watch TV all the time.” she replied </a:t>
            </a:r>
            <a:r>
              <a:rPr lang="en-US" altLang="zh-CN" sz="3200" dirty="0" smtClean="0">
                <a:solidFill>
                  <a:srgbClr val="000000"/>
                </a:solidFill>
                <a:latin typeface="宋体" panose="02010600030101010101" pitchFamily="2" charset="-122"/>
              </a:rPr>
              <a:t>_________ </a:t>
            </a:r>
            <a:r>
              <a:rPr lang="en-US" altLang="zh-CN" sz="3200" dirty="0">
                <a:solidFill>
                  <a:srgbClr val="000000"/>
                </a:solidFill>
                <a:latin typeface="宋体" panose="02010600030101010101" pitchFamily="2" charset="-122"/>
              </a:rPr>
              <a:t>(</a:t>
            </a:r>
            <a:r>
              <a:rPr lang="zh-CN" altLang="en-US" sz="3200" dirty="0">
                <a:solidFill>
                  <a:srgbClr val="000000"/>
                </a:solidFill>
                <a:latin typeface="宋体" panose="02010600030101010101" pitchFamily="2" charset="-122"/>
              </a:rPr>
              <a:t>生气地</a:t>
            </a:r>
            <a:r>
              <a:rPr lang="en-US" altLang="zh-CN" sz="3200" dirty="0">
                <a:solidFill>
                  <a:srgbClr val="000000"/>
                </a:solidFill>
                <a:latin typeface="宋体" panose="02010600030101010101" pitchFamily="2" charset="-122"/>
              </a:rPr>
              <a:t>). </a:t>
            </a:r>
            <a:endParaRPr lang="zh-CN" altLang="en-US" sz="3200" dirty="0">
              <a:latin typeface="宋体" panose="02010600030101010101" pitchFamily="2" charset="-122"/>
            </a:endParaRPr>
          </a:p>
        </p:txBody>
      </p:sp>
      <p:sp>
        <p:nvSpPr>
          <p:cNvPr id="7171"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2" name="文本框 1"/>
          <p:cNvSpPr txBox="1">
            <a:spLocks noChangeArrowheads="1"/>
          </p:cNvSpPr>
          <p:nvPr/>
        </p:nvSpPr>
        <p:spPr bwMode="auto">
          <a:xfrm>
            <a:off x="3257550" y="1570038"/>
            <a:ext cx="1377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throw</a:t>
            </a:r>
          </a:p>
        </p:txBody>
      </p:sp>
      <p:sp>
        <p:nvSpPr>
          <p:cNvPr id="3" name="文本框 2"/>
          <p:cNvSpPr txBox="1">
            <a:spLocks noChangeArrowheads="1"/>
          </p:cNvSpPr>
          <p:nvPr/>
        </p:nvSpPr>
        <p:spPr bwMode="auto">
          <a:xfrm>
            <a:off x="842963" y="2516188"/>
            <a:ext cx="17938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Neither </a:t>
            </a:r>
          </a:p>
        </p:txBody>
      </p:sp>
      <p:sp>
        <p:nvSpPr>
          <p:cNvPr id="5" name="文本框 4"/>
          <p:cNvSpPr txBox="1">
            <a:spLocks noChangeArrowheads="1"/>
          </p:cNvSpPr>
          <p:nvPr/>
        </p:nvSpPr>
        <p:spPr bwMode="auto">
          <a:xfrm>
            <a:off x="4391026" y="3517900"/>
            <a:ext cx="1015206"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shirt</a:t>
            </a:r>
          </a:p>
        </p:txBody>
      </p:sp>
      <p:sp>
        <p:nvSpPr>
          <p:cNvPr id="6" name="文本框 5"/>
          <p:cNvSpPr txBox="1">
            <a:spLocks noChangeArrowheads="1"/>
          </p:cNvSpPr>
          <p:nvPr/>
        </p:nvSpPr>
        <p:spPr bwMode="auto">
          <a:xfrm>
            <a:off x="550863" y="4978400"/>
            <a:ext cx="21415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surprise </a:t>
            </a:r>
          </a:p>
        </p:txBody>
      </p:sp>
      <p:sp>
        <p:nvSpPr>
          <p:cNvPr id="7" name="文本框 6"/>
          <p:cNvSpPr txBox="1">
            <a:spLocks noChangeArrowheads="1"/>
          </p:cNvSpPr>
          <p:nvPr/>
        </p:nvSpPr>
        <p:spPr bwMode="auto">
          <a:xfrm>
            <a:off x="1712119" y="5910263"/>
            <a:ext cx="21828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angrily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文本框 99"/>
          <p:cNvSpPr txBox="1">
            <a:spLocks noChangeArrowheads="1"/>
          </p:cNvSpPr>
          <p:nvPr/>
        </p:nvSpPr>
        <p:spPr bwMode="auto">
          <a:xfrm>
            <a:off x="71438" y="612775"/>
            <a:ext cx="9017000"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二、根据中文提示完成句子，词数不限。</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你成天看电视，在家从不帮忙。</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You watch TV ____________________ and never ___________________ around the house. </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我和你一样累。</a:t>
            </a:r>
          </a:p>
          <a:p>
            <a:pPr eaLnBrk="1" hangingPunct="1"/>
            <a:r>
              <a:rPr lang="en-US" altLang="zh-CN" sz="3200" dirty="0">
                <a:latin typeface="宋体" panose="02010600030101010101" pitchFamily="2" charset="-122"/>
              </a:rPr>
              <a:t>     I am just ____________________ you are!</a:t>
            </a:r>
          </a:p>
          <a:p>
            <a:pPr eaLnBrk="1" hangingPunct="1"/>
            <a:r>
              <a:rPr lang="en-US" altLang="zh-CN" sz="3200" dirty="0">
                <a:latin typeface="宋体" panose="02010600030101010101" pitchFamily="2" charset="-122"/>
              </a:rPr>
              <a:t>8. </a:t>
            </a:r>
            <a:r>
              <a:rPr lang="zh-CN" altLang="en-US" sz="3200" dirty="0">
                <a:latin typeface="宋体" panose="02010600030101010101" pitchFamily="2" charset="-122"/>
              </a:rPr>
              <a:t>整整一周，他没干任何家务，我也不干。</a:t>
            </a:r>
          </a:p>
          <a:p>
            <a:pPr eaLnBrk="1" hangingPunct="1"/>
            <a:r>
              <a:rPr lang="en-US" altLang="zh-CN" sz="3200" dirty="0">
                <a:latin typeface="宋体" panose="02010600030101010101" pitchFamily="2" charset="-122"/>
              </a:rPr>
              <a:t>     For one week, she did not do ____________ and ___________________ I.</a:t>
            </a:r>
            <a:endParaRPr lang="zh-CN" altLang="en-US" sz="3200" dirty="0">
              <a:latin typeface="宋体" panose="02010600030101010101" pitchFamily="2" charset="-122"/>
            </a:endParaRPr>
          </a:p>
        </p:txBody>
      </p:sp>
      <p:sp>
        <p:nvSpPr>
          <p:cNvPr id="8195"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3" name="文本框 2"/>
          <p:cNvSpPr txBox="1">
            <a:spLocks noChangeArrowheads="1"/>
          </p:cNvSpPr>
          <p:nvPr/>
        </p:nvSpPr>
        <p:spPr bwMode="auto">
          <a:xfrm>
            <a:off x="4117975" y="1528763"/>
            <a:ext cx="30464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all the time</a:t>
            </a:r>
          </a:p>
        </p:txBody>
      </p:sp>
      <p:sp>
        <p:nvSpPr>
          <p:cNvPr id="4" name="文本框 3"/>
          <p:cNvSpPr txBox="1">
            <a:spLocks noChangeArrowheads="1"/>
          </p:cNvSpPr>
          <p:nvPr/>
        </p:nvSpPr>
        <p:spPr bwMode="auto">
          <a:xfrm>
            <a:off x="2254250" y="2028825"/>
            <a:ext cx="23923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help out  </a:t>
            </a:r>
          </a:p>
        </p:txBody>
      </p:sp>
      <p:sp>
        <p:nvSpPr>
          <p:cNvPr id="5" name="文本框 4"/>
          <p:cNvSpPr txBox="1">
            <a:spLocks noChangeArrowheads="1"/>
          </p:cNvSpPr>
          <p:nvPr/>
        </p:nvSpPr>
        <p:spPr bwMode="auto">
          <a:xfrm>
            <a:off x="3644900" y="2974975"/>
            <a:ext cx="233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as tired as </a:t>
            </a:r>
          </a:p>
        </p:txBody>
      </p:sp>
      <p:sp>
        <p:nvSpPr>
          <p:cNvPr id="6" name="文本框 5"/>
          <p:cNvSpPr txBox="1">
            <a:spLocks noChangeArrowheads="1"/>
          </p:cNvSpPr>
          <p:nvPr/>
        </p:nvSpPr>
        <p:spPr bwMode="auto">
          <a:xfrm>
            <a:off x="3929062" y="4510088"/>
            <a:ext cx="27828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neither/nor did</a:t>
            </a:r>
          </a:p>
        </p:txBody>
      </p:sp>
      <p:sp>
        <p:nvSpPr>
          <p:cNvPr id="7" name="文本框 6"/>
          <p:cNvSpPr txBox="1">
            <a:spLocks noChangeArrowheads="1"/>
          </p:cNvSpPr>
          <p:nvPr/>
        </p:nvSpPr>
        <p:spPr bwMode="auto">
          <a:xfrm>
            <a:off x="71438" y="4565651"/>
            <a:ext cx="27400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any housework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99"/>
          <p:cNvSpPr txBox="1">
            <a:spLocks noChangeArrowheads="1"/>
          </p:cNvSpPr>
          <p:nvPr/>
        </p:nvSpPr>
        <p:spPr bwMode="auto">
          <a:xfrm>
            <a:off x="15875" y="587375"/>
            <a:ext cx="9099550"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9. </a:t>
            </a:r>
            <a:r>
              <a:rPr lang="zh-CN" altLang="en-US" sz="3200" dirty="0">
                <a:latin typeface="宋体" panose="02010600030101010101" pitchFamily="2" charset="-122"/>
              </a:rPr>
              <a:t>我刚一坐到电视机前面，我妈就走了过来。</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My mom ___________________ as soon as I sat down___________________ the TV.</a:t>
            </a:r>
          </a:p>
          <a:p>
            <a:pPr eaLnBrk="1" hangingPunct="1"/>
            <a:r>
              <a:rPr lang="en-US" altLang="zh-CN" sz="3200" dirty="0">
                <a:latin typeface="宋体" panose="02010600030101010101" pitchFamily="2" charset="-122"/>
              </a:rPr>
              <a:t>10. </a:t>
            </a:r>
            <a:r>
              <a:rPr lang="zh-CN" altLang="en-US" sz="3200" dirty="0">
                <a:latin typeface="宋体" panose="02010600030101010101" pitchFamily="2" charset="-122"/>
              </a:rPr>
              <a:t>在家里，他俩都不做家务。</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Neither of them ________________________ at home.</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2984500" y="1028700"/>
            <a:ext cx="2657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came over</a:t>
            </a:r>
          </a:p>
        </p:txBody>
      </p:sp>
      <p:sp>
        <p:nvSpPr>
          <p:cNvPr id="3" name="文本框 2"/>
          <p:cNvSpPr txBox="1">
            <a:spLocks noChangeArrowheads="1"/>
          </p:cNvSpPr>
          <p:nvPr/>
        </p:nvSpPr>
        <p:spPr bwMode="auto">
          <a:xfrm>
            <a:off x="2486025" y="1597025"/>
            <a:ext cx="2628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in front of  </a:t>
            </a:r>
          </a:p>
        </p:txBody>
      </p:sp>
      <p:sp>
        <p:nvSpPr>
          <p:cNvPr id="5" name="文本框 4"/>
          <p:cNvSpPr txBox="1">
            <a:spLocks noChangeArrowheads="1"/>
          </p:cNvSpPr>
          <p:nvPr/>
        </p:nvSpPr>
        <p:spPr bwMode="auto">
          <a:xfrm>
            <a:off x="3694113" y="2460625"/>
            <a:ext cx="4868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does housework/the chores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10243" name="文本框 99"/>
          <p:cNvSpPr txBox="1">
            <a:spLocks noChangeArrowheads="1"/>
          </p:cNvSpPr>
          <p:nvPr/>
        </p:nvSpPr>
        <p:spPr bwMode="auto">
          <a:xfrm>
            <a:off x="15875" y="612775"/>
            <a:ext cx="909955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三、单项选择。</a:t>
            </a:r>
          </a:p>
          <a:p>
            <a:pPr eaLnBrk="1" hangingPunct="1"/>
            <a:r>
              <a:rPr lang="en-US" altLang="zh-CN" sz="3200" dirty="0">
                <a:latin typeface="宋体" panose="02010600030101010101" pitchFamily="2" charset="-122"/>
              </a:rPr>
              <a:t>(    )11. For one week, she didn’t say a word to me and </a:t>
            </a:r>
            <a:r>
              <a:rPr lang="en-US" altLang="zh-CN" sz="3200" dirty="0" smtClean="0">
                <a:latin typeface="宋体" panose="02010600030101010101" pitchFamily="2" charset="-122"/>
              </a:rPr>
              <a:t>_____ </a:t>
            </a:r>
            <a:r>
              <a:rPr lang="en-US" altLang="zh-CN" sz="3200" dirty="0">
                <a:latin typeface="宋体" panose="02010600030101010101" pitchFamily="2" charset="-122"/>
              </a:rPr>
              <a:t>to her.</a:t>
            </a:r>
          </a:p>
          <a:p>
            <a:pPr eaLnBrk="1" hangingPunct="1"/>
            <a:r>
              <a:rPr lang="en-US" altLang="zh-CN" sz="3200" dirty="0">
                <a:latin typeface="宋体" panose="02010600030101010101" pitchFamily="2" charset="-122"/>
              </a:rPr>
              <a:t>	A. neither did I   B. neither I do     	C. neither am I  	 D. neither I did </a:t>
            </a:r>
          </a:p>
          <a:p>
            <a:pPr eaLnBrk="1" hangingPunct="1"/>
            <a:r>
              <a:rPr lang="en-US" altLang="zh-CN" sz="3200" dirty="0">
                <a:latin typeface="宋体" panose="02010600030101010101" pitchFamily="2" charset="-122"/>
              </a:rPr>
              <a:t>(    )12. Neither of them </a:t>
            </a:r>
            <a:r>
              <a:rPr lang="en-US" altLang="zh-CN" sz="3200" dirty="0" smtClean="0">
                <a:latin typeface="宋体" panose="02010600030101010101" pitchFamily="2" charset="-122"/>
              </a:rPr>
              <a:t>_____ </a:t>
            </a:r>
            <a:r>
              <a:rPr lang="en-US" altLang="zh-CN" sz="3200" dirty="0">
                <a:latin typeface="宋体" panose="02010600030101010101" pitchFamily="2" charset="-122"/>
              </a:rPr>
              <a:t>drinking coffee. They think it is terrible. </a:t>
            </a:r>
          </a:p>
          <a:p>
            <a:pPr eaLnBrk="1" hangingPunct="1"/>
            <a:r>
              <a:rPr lang="en-US" altLang="zh-CN" sz="3200" dirty="0">
                <a:latin typeface="宋体" panose="02010600030101010101" pitchFamily="2" charset="-122"/>
              </a:rPr>
              <a:t>	A. enjoy	   </a:t>
            </a:r>
            <a:r>
              <a:rPr lang="en-US" altLang="zh-CN" sz="3200" dirty="0" smtClean="0">
                <a:latin typeface="宋体" panose="02010600030101010101" pitchFamily="2" charset="-122"/>
              </a:rPr>
              <a:t>B</a:t>
            </a:r>
            <a:r>
              <a:rPr lang="en-US" altLang="zh-CN" sz="3200" dirty="0">
                <a:latin typeface="宋体" panose="02010600030101010101" pitchFamily="2" charset="-122"/>
              </a:rPr>
              <a:t>. enjoys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enjoying	</a:t>
            </a:r>
            <a:r>
              <a:rPr lang="en-US" altLang="zh-CN" sz="3200" dirty="0" smtClean="0">
                <a:latin typeface="宋体" panose="02010600030101010101" pitchFamily="2" charset="-122"/>
              </a:rPr>
              <a:t>D</a:t>
            </a:r>
            <a:r>
              <a:rPr lang="en-US" altLang="zh-CN" sz="3200" dirty="0">
                <a:latin typeface="宋体" panose="02010600030101010101" pitchFamily="2" charset="-122"/>
              </a:rPr>
              <a:t>. to enjoy</a:t>
            </a:r>
          </a:p>
          <a:p>
            <a:pPr eaLnBrk="1" hangingPunct="1"/>
            <a:r>
              <a:rPr lang="en-US" altLang="zh-CN" sz="3200" dirty="0">
                <a:latin typeface="宋体" panose="02010600030101010101" pitchFamily="2" charset="-122"/>
              </a:rPr>
              <a:t>(    )13.“What should I do?” he asked me _________ surprise. </a:t>
            </a:r>
          </a:p>
          <a:p>
            <a:pPr eaLnBrk="1" hangingPunct="1"/>
            <a:r>
              <a:rPr lang="en-US" altLang="zh-CN" sz="3200" dirty="0">
                <a:latin typeface="宋体" panose="02010600030101010101" pitchFamily="2" charset="-122"/>
              </a:rPr>
              <a:t>A. </a:t>
            </a:r>
            <a:r>
              <a:rPr lang="en-US" altLang="zh-CN" sz="3200" dirty="0" smtClean="0">
                <a:latin typeface="宋体" panose="02010600030101010101" pitchFamily="2" charset="-122"/>
              </a:rPr>
              <a:t>To    B</a:t>
            </a:r>
            <a:r>
              <a:rPr lang="en-US" altLang="zh-CN" sz="3200" dirty="0">
                <a:latin typeface="宋体" panose="02010600030101010101" pitchFamily="2" charset="-122"/>
              </a:rPr>
              <a:t>. </a:t>
            </a:r>
            <a:r>
              <a:rPr lang="en-US" altLang="zh-CN" sz="3200" dirty="0" smtClean="0">
                <a:latin typeface="宋体" panose="02010600030101010101" pitchFamily="2" charset="-122"/>
              </a:rPr>
              <a:t>on    C</a:t>
            </a:r>
            <a:r>
              <a:rPr lang="en-US" altLang="zh-CN" sz="3200" dirty="0">
                <a:latin typeface="宋体" panose="02010600030101010101" pitchFamily="2" charset="-122"/>
              </a:rPr>
              <a:t>. </a:t>
            </a:r>
            <a:r>
              <a:rPr lang="en-US" altLang="zh-CN" sz="3200" dirty="0" smtClean="0">
                <a:latin typeface="宋体" panose="02010600030101010101" pitchFamily="2" charset="-122"/>
              </a:rPr>
              <a:t>in    D</a:t>
            </a:r>
            <a:r>
              <a:rPr lang="en-US" altLang="zh-CN" sz="3200" dirty="0">
                <a:latin typeface="宋体" panose="02010600030101010101" pitchFamily="2" charset="-122"/>
              </a:rPr>
              <a:t>. of</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60350" y="1069975"/>
            <a:ext cx="612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260350" y="3003550"/>
            <a:ext cx="6127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5" name="文本框 4"/>
          <p:cNvSpPr txBox="1">
            <a:spLocks noChangeArrowheads="1"/>
          </p:cNvSpPr>
          <p:nvPr/>
        </p:nvSpPr>
        <p:spPr bwMode="auto">
          <a:xfrm>
            <a:off x="233363" y="4992688"/>
            <a:ext cx="6111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1381</Words>
  <Application>Microsoft Office PowerPoint</Application>
  <PresentationFormat>全屏显示(4:3)</PresentationFormat>
  <Paragraphs>217</Paragraphs>
  <Slides>23</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宋体</vt:lpstr>
      <vt:lpstr>微软雅黑</vt:lpstr>
      <vt:lpstr>Arial</vt:lpstr>
      <vt:lpstr>Calibri</vt:lpstr>
      <vt:lpstr>Calibri Light</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2022-01-21T01:21:08Z</dcterms:created>
  <dcterms:modified xsi:type="dcterms:W3CDTF">2023-01-16T20:45:52Z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E82C05F036C34694890620BFCE441AF7</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