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9" r:id="rId3"/>
    <p:sldId id="301" r:id="rId4"/>
    <p:sldId id="397" r:id="rId5"/>
    <p:sldId id="303" r:id="rId6"/>
    <p:sldId id="339" r:id="rId7"/>
    <p:sldId id="340" r:id="rId8"/>
    <p:sldId id="341" r:id="rId9"/>
    <p:sldId id="371" r:id="rId10"/>
    <p:sldId id="338" r:id="rId11"/>
    <p:sldId id="373" r:id="rId12"/>
    <p:sldId id="374" r:id="rId13"/>
    <p:sldId id="276" r:id="rId14"/>
    <p:sldId id="277" r:id="rId15"/>
    <p:sldId id="278" r:id="rId16"/>
    <p:sldId id="279" r:id="rId17"/>
    <p:sldId id="281" r:id="rId18"/>
    <p:sldId id="392" r:id="rId19"/>
    <p:sldId id="263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2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0066CC"/>
    <a:srgbClr val="FFFF00"/>
    <a:srgbClr val="CC99FF"/>
    <a:srgbClr val="FF0000"/>
    <a:srgbClr val="0000FF"/>
    <a:srgbClr val="00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52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FFCC7-A2B5-4D42-BA2F-BAB0BB9B342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73007-0BF2-41EB-BA3A-63E6ED4739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73007-0BF2-41EB-BA3A-63E6ED4739E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1C36-A381-43A5-B6CD-50E5C3AAC01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66830-2232-48FD-81C6-1A9D0FD63C5D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05EE3-BE9E-4C35-9E67-A8FC4BBD916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9CEBB-A397-4B61-AB98-DB535A262B13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2737F-03E8-4650-8D0C-9A6EFCA95F41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28486-6770-46E7-9EAC-B5CFAE784193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491D9-25C0-482B-8C79-D182A7176EB5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76BD-D8F8-4A70-8D25-D0BDE8E38900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3EA74-86EA-4C2D-AFF5-2A1B88E772CF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C3B9B-CBFE-4314-A9DF-465132ECD9CD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615F-9AE7-45F1-BC73-0EDF6F0E442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4905EE3-BE9E-4C35-9E67-A8FC4BBD916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7%20Topic3\&#35838;&#20214;\Unit7%20Topic3%20SectionD%20&#21442;&#32771;&#35838;&#20214;\SectionD&#35838;&#25991;&#24405;&#38899;2.mp3" TargetMode="External"/><Relationship Id="rId1" Type="http://schemas.microsoft.com/office/2007/relationships/media" Target="file:///C:\Documents%20and%20Settings\Administrator\&#26700;&#38754;\Unit7%20Topic3\&#35838;&#20214;\Unit7%20Topic3%20SectionD%20&#21442;&#32771;&#35838;&#20214;\SectionD&#35838;&#25991;&#24405;&#38899;2.mp3" TargetMode="Externa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7%20Topic3\&#35838;&#20214;\Unit7%20Topic3%20SectionD%20&#21442;&#32771;&#35838;&#20214;\SectionD&#35838;&#25991;&#24405;&#38899;1.mp3" TargetMode="External"/><Relationship Id="rId1" Type="http://schemas.microsoft.com/office/2007/relationships/media" Target="file:///C:\Documents%20and%20Settings\Administrator\&#26700;&#38754;\Unit7%20Topic3\&#35838;&#20214;\Unit7%20Topic3%20SectionD%20&#21442;&#32771;&#35838;&#20214;\SectionD&#35838;&#25991;&#24405;&#38899;1.mp3" TargetMode="Externa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WordArt 3"/>
          <p:cNvSpPr>
            <a:spLocks noChangeArrowheads="1" noChangeShapeType="1" noTextEdit="1"/>
          </p:cNvSpPr>
          <p:nvPr/>
        </p:nvSpPr>
        <p:spPr bwMode="auto">
          <a:xfrm>
            <a:off x="3208021" y="3717032"/>
            <a:ext cx="2727958" cy="57606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6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Section D</a:t>
            </a:r>
            <a:endParaRPr lang="zh-CN" altLang="en-US" sz="6000" b="1" kern="1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51" name="TextBox 8"/>
          <p:cNvSpPr txBox="1">
            <a:spLocks noChangeArrowheads="1"/>
          </p:cNvSpPr>
          <p:nvPr/>
        </p:nvSpPr>
        <p:spPr bwMode="auto">
          <a:xfrm>
            <a:off x="0" y="764704"/>
            <a:ext cx="9144000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Unit7  Topic3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zh-CN" sz="5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Everyone </a:t>
            </a:r>
            <a:r>
              <a:rPr lang="en-US" altLang="zh-CN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a good time.</a:t>
            </a:r>
            <a:endParaRPr lang="zh-CN" altLang="en-US" sz="5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67544" y="1562100"/>
            <a:ext cx="8280400" cy="4281488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zh-CN" altLang="en-US" sz="2800" b="0" dirty="0">
                <a:latin typeface="Times New Roman" panose="02020603050405020304" pitchFamily="18" charset="0"/>
              </a:rPr>
              <a:t>-- ____ you sing a song at the party?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zh-CN" altLang="en-US" sz="2800" b="0" dirty="0">
                <a:latin typeface="Times New Roman" panose="02020603050405020304" pitchFamily="18" charset="0"/>
              </a:rPr>
              <a:t>--Yes, I did./No, I didn't.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zh-CN" altLang="en-US" sz="2800" b="0" dirty="0">
                <a:latin typeface="Times New Roman" panose="02020603050405020304" pitchFamily="18" charset="0"/>
              </a:rPr>
              <a:t>--What _____ Sally do?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zh-CN" altLang="en-US" sz="2800" b="0" dirty="0">
                <a:latin typeface="Times New Roman" panose="02020603050405020304" pitchFamily="18" charset="0"/>
              </a:rPr>
              <a:t>--She danced.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zh-CN" altLang="en-US" sz="2800" b="0" dirty="0">
                <a:latin typeface="Times New Roman" panose="02020603050405020304" pitchFamily="18" charset="0"/>
              </a:rPr>
              <a:t>--What time_____ you come home last night?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zh-CN" altLang="en-US" sz="2800" b="0" dirty="0">
                <a:latin typeface="Times New Roman" panose="02020603050405020304" pitchFamily="18" charset="0"/>
              </a:rPr>
              <a:t>--At about half past ten.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1125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63713" y="2924175"/>
            <a:ext cx="1125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411413" y="4221163"/>
            <a:ext cx="11255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539750" y="500063"/>
            <a:ext cx="4391025" cy="481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Fill in the blanks.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  <p:bldP spid="30723" grpId="0" bldLvl="0"/>
      <p:bldP spid="30724" grpId="0" bldLvl="0"/>
      <p:bldP spid="30725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 flipH="1">
            <a:off x="0" y="1473200"/>
            <a:ext cx="3130550" cy="3168650"/>
          </a:xfrm>
          <a:prstGeom prst="parallelogram">
            <a:avLst>
              <a:gd name="adj" fmla="val 25000"/>
            </a:avLst>
          </a:prstGeom>
          <a:solidFill>
            <a:srgbClr val="FFCC99"/>
          </a:solidFill>
          <a:ln w="9525">
            <a:solidFill>
              <a:srgbClr val="00FF00"/>
            </a:solidFill>
            <a:prstDash val="sysDot"/>
            <a:miter lim="800000"/>
          </a:ln>
        </p:spPr>
        <p:txBody>
          <a:bodyPr wrap="none" anchor="ctr"/>
          <a:lstStyle/>
          <a:p>
            <a:pPr algn="ctr"/>
            <a:endParaRPr lang="zh-CN" altLang="en-US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7475"/>
            <a:ext cx="8424863" cy="577850"/>
          </a:xfrm>
          <a:gradFill rotWithShape="0">
            <a:gsLst>
              <a:gs pos="0">
                <a:srgbClr val="0099FF"/>
              </a:gs>
              <a:gs pos="50000">
                <a:schemeClr val="bg1"/>
              </a:gs>
              <a:gs pos="100000">
                <a:srgbClr val="0099FF"/>
              </a:gs>
            </a:gsLst>
            <a:lin ang="5400000" scaled="1"/>
          </a:gradFill>
        </p:spPr>
        <p:txBody>
          <a:bodyPr>
            <a:spAutoFit/>
          </a:bodyPr>
          <a:lstStyle/>
          <a:p>
            <a:r>
              <a:rPr lang="zh-CN" altLang="en-US" sz="3200" b="1" dirty="0"/>
              <a:t>Listen to the passage and fill in the blanks.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987675" y="4641850"/>
            <a:ext cx="3594100" cy="371475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5942013" y="1546225"/>
            <a:ext cx="3201987" cy="2952750"/>
          </a:xfrm>
          <a:prstGeom prst="parallelogram">
            <a:avLst>
              <a:gd name="adj" fmla="val 27110"/>
            </a:avLst>
          </a:prstGeom>
          <a:solidFill>
            <a:srgbClr val="00FF00">
              <a:alpha val="43921"/>
            </a:srgbClr>
          </a:solidFill>
          <a:ln w="9525">
            <a:solidFill>
              <a:srgbClr val="FF6600"/>
            </a:solidFill>
            <a:prstDash val="lgDashDotDot"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828675" y="1762125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Mary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96875" y="2409825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Date:_______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55650" y="3057525"/>
            <a:ext cx="18002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Activity:</a:t>
            </a:r>
          </a:p>
          <a:p>
            <a:pPr eaLnBrk="1" hangingPunct="1"/>
            <a:r>
              <a:rPr lang="zh-CN" altLang="en-US" sz="2400" b="1"/>
              <a:t>__________________</a:t>
            </a:r>
            <a:endParaRPr lang="zh-CN" alt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164388" y="16891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Wu Jun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516688" y="2336800"/>
            <a:ext cx="2519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Date:______</a:t>
            </a:r>
            <a:endParaRPr lang="zh-CN" alt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372225" y="2984500"/>
            <a:ext cx="22383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Activity:</a:t>
            </a:r>
          </a:p>
          <a:p>
            <a:pPr eaLnBrk="1" hangingPunct="1"/>
            <a:r>
              <a:rPr lang="en-US" altLang="zh-CN" sz="2400" b="1"/>
              <a:t>___________________________</a:t>
            </a:r>
            <a:endParaRPr lang="en-US" altLang="zh-CN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187450" y="2409825"/>
            <a:ext cx="14398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May 22nd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828675" y="3489325"/>
            <a:ext cx="201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cooked a big dinner</a:t>
            </a:r>
            <a:endParaRPr lang="zh-CN" altLang="en-US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 rot="-60000">
            <a:off x="3276600" y="1543050"/>
            <a:ext cx="2517775" cy="3022600"/>
          </a:xfrm>
          <a:prstGeom prst="parallelogram">
            <a:avLst>
              <a:gd name="adj" fmla="val 0"/>
            </a:avLst>
          </a:prstGeom>
          <a:solidFill>
            <a:srgbClr val="FFFF99"/>
          </a:solidFill>
          <a:ln w="9525">
            <a:solidFill>
              <a:srgbClr val="FF00FF"/>
            </a:solidFill>
            <a:prstDash val="dashDot"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995738" y="1831975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Tom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349625" y="2409825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Date:________</a:t>
            </a:r>
            <a:endParaRPr lang="zh-CN" alt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419475" y="3057525"/>
            <a:ext cx="22320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Activity:</a:t>
            </a:r>
          </a:p>
          <a:p>
            <a:pPr eaLnBrk="1" hangingPunct="1"/>
            <a:r>
              <a:rPr lang="zh-CN" altLang="en-US" sz="2400" b="1"/>
              <a:t>________________________</a:t>
            </a:r>
            <a:endParaRPr lang="zh-CN" alt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4140200" y="2409825"/>
            <a:ext cx="16557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March 15th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563938" y="3489325"/>
            <a:ext cx="19224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went to climb hills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7308850" y="2336800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June 1st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6324600" y="3416300"/>
            <a:ext cx="24955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bought a present,</a:t>
            </a:r>
          </a:p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watched a soccer game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900113" y="4803775"/>
            <a:ext cx="7561262" cy="2009775"/>
          </a:xfrm>
          <a:prstGeom prst="rect">
            <a:avLst/>
          </a:prstGeom>
          <a:noFill/>
          <a:ln w="28575" cap="rnd">
            <a:solidFill>
              <a:srgbClr val="FF3399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For e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xample: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S1</a:t>
            </a:r>
            <a:r>
              <a:rPr lang="zh-CN" altLang="en-US" sz="2400" b="1">
                <a:latin typeface="Times New Roman" panose="02020603050405020304" pitchFamily="18" charset="0"/>
              </a:rPr>
              <a:t>:</a:t>
            </a:r>
            <a:r>
              <a:rPr lang="zh-CN" altLang="en-US" b="1"/>
              <a:t> 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date?</a:t>
            </a:r>
          </a:p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S2:  ...</a:t>
            </a:r>
          </a:p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S1:  What did Tom do?</a:t>
            </a:r>
          </a:p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S2:  ...</a:t>
            </a:r>
          </a:p>
        </p:txBody>
      </p:sp>
      <p:pic>
        <p:nvPicPr>
          <p:cNvPr id="27" name="SectionD课文录音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642938"/>
            <a:ext cx="571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52927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12291" grpId="0" bldLvl="0" animBg="1"/>
      <p:bldP spid="12291" grpId="1" bldLvl="0" animBg="1"/>
      <p:bldP spid="31756" grpId="0" bldLvl="0"/>
      <p:bldP spid="31757" grpId="0" bldLvl="0"/>
      <p:bldP spid="31762" grpId="0" bldLvl="0"/>
      <p:bldP spid="31763" grpId="0" bldLvl="0"/>
      <p:bldP spid="31764" grpId="0" bldLvl="0"/>
      <p:bldP spid="31765" grpId="0" bldLvl="0"/>
      <p:bldP spid="3176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285750" y="1643063"/>
            <a:ext cx="8137525" cy="4752975"/>
          </a:xfrm>
          <a:prstGeom prst="roundRect">
            <a:avLst>
              <a:gd name="adj" fmla="val 2773"/>
            </a:avLst>
          </a:prstGeom>
          <a:noFill/>
          <a:ln w="57150" cmpd="thinThick">
            <a:solidFill>
              <a:srgbClr val="66CC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5" name="Rectangle 4"/>
          <p:cNvSpPr>
            <a:spLocks noGrp="1"/>
          </p:cNvSpPr>
          <p:nvPr>
            <p:ph type="title" idx="4294967295"/>
          </p:nvPr>
        </p:nvSpPr>
        <p:spPr>
          <a:xfrm>
            <a:off x="1619672" y="620688"/>
            <a:ext cx="2597150" cy="708025"/>
          </a:xfrm>
        </p:spPr>
        <p:txBody>
          <a:bodyPr/>
          <a:lstStyle/>
          <a:p>
            <a:r>
              <a:rPr lang="en-US" altLang="zh-CN" sz="4000" noProof="1"/>
              <a:t>Summary</a:t>
            </a:r>
          </a:p>
        </p:txBody>
      </p:sp>
      <p:pic>
        <p:nvPicPr>
          <p:cNvPr id="13316" name="Picture 3" descr="u=2593170505,2448394380&amp;fm=0&amp;gp=4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191500" y="3414713"/>
            <a:ext cx="952500" cy="952500"/>
          </a:xfrm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00063" y="1857375"/>
            <a:ext cx="8142287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1.一般过去时的概念 </a:t>
            </a:r>
          </a:p>
          <a:p>
            <a:pPr eaLnBrk="1" hangingPunct="1"/>
            <a:r>
              <a:rPr lang="zh-CN" altLang="en-US" sz="2800" b="1" dirty="0"/>
              <a:t>　　一般过去时表示过去某个时间发生的动作或存在的状态,常和表示过去的时间状语连用, 如：last year, yesterday等； 也可表示过去经常反复发生的动作，常和often, always等频度副词连用。 </a:t>
            </a:r>
          </a:p>
          <a:p>
            <a:pPr eaLnBrk="1" hangingPunct="1"/>
            <a:r>
              <a:rPr lang="zh-CN" altLang="en-US" sz="2400" b="1" dirty="0"/>
              <a:t>Example:</a:t>
            </a:r>
            <a:r>
              <a:rPr lang="zh-CN" altLang="en-US" sz="2800" b="1" dirty="0"/>
              <a:t>①I saw him in the street yesterday. </a:t>
            </a:r>
          </a:p>
          <a:p>
            <a:pPr eaLnBrk="1" hangingPunct="1"/>
            <a:r>
              <a:rPr lang="zh-CN" altLang="en-US" sz="2800" b="1" dirty="0"/>
              <a:t>               昨天我在街上看见他了。 </a:t>
            </a:r>
          </a:p>
          <a:p>
            <a:pPr eaLnBrk="1" hangingPunct="1"/>
            <a:r>
              <a:rPr lang="zh-CN" altLang="en-US" sz="2800" b="1" dirty="0"/>
              <a:t>　　      ②Li Mei always went to school on foot  </a:t>
            </a:r>
          </a:p>
          <a:p>
            <a:pPr eaLnBrk="1" hangingPunct="1"/>
            <a:r>
              <a:rPr lang="zh-CN" altLang="en-US" sz="2800" b="1" dirty="0"/>
              <a:t>               last year. </a:t>
            </a:r>
          </a:p>
          <a:p>
            <a:pPr eaLnBrk="1" hangingPunct="1"/>
            <a:r>
              <a:rPr lang="zh-CN" altLang="en-US" sz="2800" b="1" dirty="0"/>
              <a:t>               去年李梅总是步行上学。 </a:t>
            </a:r>
          </a:p>
          <a:p>
            <a:pPr eaLnBrk="1" hangingPunct="1"/>
            <a:r>
              <a:rPr lang="zh-CN" altLang="en-US" b="1" dirty="0"/>
              <a:t>　　</a:t>
            </a:r>
            <a:endParaRPr lang="zh-CN" altLang="en-US" dirty="0"/>
          </a:p>
        </p:txBody>
      </p:sp>
    </p:spTree>
  </p:cSld>
  <p:clrMapOvr>
    <a:masterClrMapping/>
  </p:clrMapOvr>
  <p:transition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u=2593170505,2448394380&amp;fm=0&amp;gp=4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191500" y="3414713"/>
            <a:ext cx="952500" cy="952500"/>
          </a:xfrm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57188" y="214313"/>
            <a:ext cx="828675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</a:rPr>
              <a:t>2. 一般过去时的构成 </a:t>
            </a:r>
          </a:p>
          <a:p>
            <a:pPr eaLnBrk="1" hangingPunct="1"/>
            <a:r>
              <a:rPr lang="zh-CN" altLang="en-US" sz="2400" b="1" dirty="0"/>
              <a:t>动词过去式的构成： </a:t>
            </a:r>
          </a:p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</a:rPr>
              <a:t>(1)规则动词过去则式的构成有四条规： </a:t>
            </a:r>
          </a:p>
          <a:p>
            <a:pPr eaLnBrk="1" hangingPunct="1"/>
            <a:r>
              <a:rPr lang="zh-CN" altLang="en-US" sz="2400" b="1" dirty="0"/>
              <a:t>　　①一般在动词原形末尾直接加上-ed。如：look-looked。 </a:t>
            </a:r>
          </a:p>
          <a:p>
            <a:pPr eaLnBrk="1" hangingPunct="1"/>
            <a:r>
              <a:rPr lang="zh-CN" altLang="en-US" sz="2400" b="1" dirty="0"/>
              <a:t>　　②以不发音的字母e结尾的动词，去e再加-ed。如：live-lived。 </a:t>
            </a:r>
          </a:p>
          <a:p>
            <a:pPr eaLnBrk="1" hangingPunct="1"/>
            <a:r>
              <a:rPr lang="zh-CN" altLang="en-US" sz="2400" b="1" dirty="0"/>
              <a:t>　　③末尾只有一个辅音字母的重读闭音节，先双写这个辅音字母，再加-ed。如：stop-stopped。 </a:t>
            </a:r>
          </a:p>
          <a:p>
            <a:pPr eaLnBrk="1" hangingPunct="1"/>
            <a:r>
              <a:rPr lang="zh-CN" altLang="en-US" sz="2400" b="1" dirty="0"/>
              <a:t>　　④末尾是辅音字母+y结尾的动词，先变y为i，然后再加-ed。</a:t>
            </a:r>
          </a:p>
          <a:p>
            <a:pPr eaLnBrk="1" hangingPunct="1"/>
            <a:r>
              <a:rPr lang="zh-CN" altLang="en-US" sz="2400" b="1" dirty="0"/>
              <a:t>       如：study-studied。</a:t>
            </a:r>
          </a:p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</a:rPr>
              <a:t> (2)不规则动词的过去式需特殊记忆。</a:t>
            </a:r>
            <a:r>
              <a:rPr lang="zh-CN" altLang="en-US" sz="2400" b="1" dirty="0"/>
              <a:t>如：am(is)-was, are-were,  go-went, come-came, take-took, have (has)-had等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</p:txBody>
      </p:sp>
    </p:spTree>
  </p:cSld>
  <p:clrMapOvr>
    <a:masterClrMapping/>
  </p:clrMapOvr>
  <p:transition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u=2593170505,2448394380&amp;fm=0&amp;gp=4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191500" y="3414713"/>
            <a:ext cx="952500" cy="952500"/>
          </a:xfrm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500063" y="785813"/>
            <a:ext cx="8218487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3. 一般过去时的几种句型 </a:t>
            </a:r>
          </a:p>
          <a:p>
            <a:pPr eaLnBrk="1" hangingPunct="1"/>
            <a:r>
              <a:rPr lang="zh-CN" altLang="en-US" sz="2400" b="1" dirty="0"/>
              <a:t>肯定句：主语+动词的过去式+其他.</a:t>
            </a:r>
          </a:p>
          <a:p>
            <a:pPr eaLnBrk="1" hangingPunct="1"/>
            <a:r>
              <a:rPr lang="zh-CN" altLang="en-US" sz="2400" b="1" dirty="0"/>
              <a:t>Example：He went to the toy store yesterday. </a:t>
            </a:r>
          </a:p>
          <a:p>
            <a:pPr eaLnBrk="1" hangingPunct="1"/>
            <a:r>
              <a:rPr lang="zh-CN" altLang="en-US" sz="2400" b="1" dirty="0"/>
              <a:t>否定句：主语+did not (didn’t)+动词原形+其他.</a:t>
            </a:r>
          </a:p>
          <a:p>
            <a:pPr eaLnBrk="1" hangingPunct="1"/>
            <a:r>
              <a:rPr lang="zh-CN" altLang="en-US" sz="2400" b="1" dirty="0">
                <a:cs typeface="Arial" panose="020B0604020202020204" pitchFamily="34" charset="0"/>
              </a:rPr>
              <a:t>Example：</a:t>
            </a:r>
            <a:r>
              <a:rPr lang="zh-CN" altLang="en-US" sz="2400" b="1" dirty="0"/>
              <a:t>He didn’t go to the toy store yesterday.　　一般疑问句：Did</a:t>
            </a:r>
            <a:r>
              <a:rPr lang="zh-CN" altLang="en-US" b="1" dirty="0"/>
              <a:t>＋</a:t>
            </a:r>
            <a:r>
              <a:rPr lang="zh-CN" altLang="en-US" dirty="0"/>
              <a:t> </a:t>
            </a:r>
            <a:r>
              <a:rPr lang="zh-CN" altLang="en-US" sz="2400" b="1" dirty="0"/>
              <a:t>主语 </a:t>
            </a:r>
            <a:r>
              <a:rPr lang="zh-CN" altLang="en-US" b="1" dirty="0"/>
              <a:t>＋</a:t>
            </a:r>
            <a:r>
              <a:rPr lang="zh-CN" altLang="en-US" dirty="0"/>
              <a:t> </a:t>
            </a:r>
            <a:r>
              <a:rPr lang="zh-CN" altLang="en-US" sz="2400" b="1" dirty="0"/>
              <a:t>动词原形 </a:t>
            </a:r>
            <a:r>
              <a:rPr lang="zh-CN" altLang="en-US" b="1" dirty="0"/>
              <a:t>＋</a:t>
            </a:r>
            <a:r>
              <a:rPr lang="zh-CN" altLang="en-US" dirty="0"/>
              <a:t> </a:t>
            </a:r>
            <a:r>
              <a:rPr lang="zh-CN" altLang="en-US" sz="2400" b="1" dirty="0"/>
              <a:t>其他？</a:t>
            </a:r>
          </a:p>
          <a:p>
            <a:pPr eaLnBrk="1" hangingPunct="1"/>
            <a:r>
              <a:rPr lang="zh-CN" altLang="en-US" sz="2400" b="1" dirty="0">
                <a:cs typeface="Arial" panose="020B0604020202020204" pitchFamily="34" charset="0"/>
              </a:rPr>
              <a:t>Example: </a:t>
            </a:r>
            <a:r>
              <a:rPr lang="zh-CN" altLang="en-US" sz="2400" b="1" dirty="0"/>
              <a:t>-Did you go to Beijing last week? </a:t>
            </a:r>
          </a:p>
          <a:p>
            <a:pPr eaLnBrk="1" hangingPunct="1"/>
            <a:r>
              <a:rPr lang="zh-CN" altLang="en-US" sz="2400" b="1" dirty="0"/>
              <a:t>                 -Yes, we did. (No, we didn’t.)  </a:t>
            </a:r>
          </a:p>
          <a:p>
            <a:pPr eaLnBrk="1" hangingPunct="1"/>
            <a:r>
              <a:rPr lang="zh-CN" altLang="en-US" sz="2400" b="1" dirty="0"/>
              <a:t>特殊疑问句：疑问词＋did </a:t>
            </a:r>
            <a:r>
              <a:rPr lang="zh-CN" altLang="en-US" b="1" dirty="0"/>
              <a:t>＋</a:t>
            </a:r>
            <a:r>
              <a:rPr lang="zh-CN" altLang="en-US" dirty="0"/>
              <a:t> </a:t>
            </a:r>
            <a:r>
              <a:rPr lang="zh-CN" altLang="en-US" sz="2400" b="1" dirty="0"/>
              <a:t>主语＋动词原形＋其他？</a:t>
            </a:r>
          </a:p>
          <a:p>
            <a:pPr eaLnBrk="1" hangingPunct="1"/>
            <a:r>
              <a:rPr lang="zh-CN" altLang="en-US" sz="2400" b="1" dirty="0"/>
              <a:t> Example: What did you do last night? </a:t>
            </a:r>
          </a:p>
        </p:txBody>
      </p:sp>
    </p:spTree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u=2593170505,2448394380&amp;fm=0&amp;gp=4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191500" y="3414713"/>
            <a:ext cx="952500" cy="952500"/>
          </a:xfrm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00063" y="714375"/>
            <a:ext cx="8153400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FF"/>
                </a:solidFill>
              </a:rPr>
              <a:t>一般过去时口诀</a:t>
            </a:r>
            <a:r>
              <a:rPr lang="zh-CN" altLang="en-US" sz="2800" b="1">
                <a:solidFill>
                  <a:srgbClr val="FF00FF"/>
                </a:solidFill>
              </a:rPr>
              <a:t> </a:t>
            </a:r>
          </a:p>
          <a:p>
            <a:pPr eaLnBrk="1" hangingPunct="1"/>
            <a:r>
              <a:rPr lang="zh-CN" altLang="en-US" sz="2800" b="1"/>
              <a:t>一般过去时并不难，表示过去动作、状态记心间。 </a:t>
            </a:r>
          </a:p>
          <a:p>
            <a:pPr eaLnBrk="1" hangingPunct="1"/>
            <a:r>
              <a:rPr lang="zh-CN" altLang="en-US" sz="2800" b="1"/>
              <a:t>动词要用过去式，时间状语句末站。 </a:t>
            </a:r>
          </a:p>
          <a:p>
            <a:pPr eaLnBrk="1" hangingPunct="1"/>
            <a:r>
              <a:rPr lang="zh-CN" altLang="en-US" sz="2800" b="1"/>
              <a:t>否定句很简单，</a:t>
            </a:r>
            <a:r>
              <a:rPr lang="en-US" altLang="zh-CN" sz="2800" b="1"/>
              <a:t>didn’t </a:t>
            </a:r>
            <a:r>
              <a:rPr lang="zh-CN" altLang="en-US" sz="2800" b="1"/>
              <a:t>站在动词原形前，其他部分不要变。 </a:t>
            </a:r>
          </a:p>
          <a:p>
            <a:pPr eaLnBrk="1" hangingPunct="1"/>
            <a:r>
              <a:rPr lang="zh-CN" altLang="en-US" sz="2800" b="1"/>
              <a:t>一般疑问句也好变，</a:t>
            </a:r>
            <a:r>
              <a:rPr lang="en-US" altLang="zh-CN" sz="2800" b="1"/>
              <a:t>did</a:t>
            </a:r>
            <a:r>
              <a:rPr lang="zh-CN" altLang="en-US" sz="2800" b="1"/>
              <a:t>放在句子前，主语、动词原形、其他部分依次站。 </a:t>
            </a:r>
          </a:p>
          <a:p>
            <a:pPr eaLnBrk="1" hangingPunct="1"/>
            <a:r>
              <a:rPr lang="zh-CN" altLang="en-US" sz="2800" b="1"/>
              <a:t>特殊疑问句也简单，疑问词加一般疑问句记心间。 </a:t>
            </a:r>
          </a:p>
          <a:p>
            <a:pPr eaLnBrk="1" hangingPunct="1"/>
            <a:r>
              <a:rPr lang="zh-CN" altLang="en-US" sz="2800" b="1"/>
              <a:t>　　</a:t>
            </a:r>
            <a:r>
              <a:rPr lang="zh-CN" altLang="en-US" sz="2400" b="1">
                <a:solidFill>
                  <a:srgbClr val="FF00FF"/>
                </a:solidFill>
              </a:rPr>
              <a:t>最后一条请注意，动词过去式要牢记。</a:t>
            </a:r>
            <a:r>
              <a:rPr lang="zh-CN" altLang="en-US" sz="2800" b="1"/>
              <a:t> </a:t>
            </a:r>
            <a:endParaRPr lang="zh-CN" altLang="en-US" sz="2800"/>
          </a:p>
        </p:txBody>
      </p:sp>
    </p:spTree>
  </p:cSld>
  <p:clrMapOvr>
    <a:masterClrMapping/>
  </p:clrMapOvr>
  <p:transition>
    <p:cover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70397" y="332656"/>
            <a:ext cx="2668588" cy="641350"/>
          </a:xfrm>
          <a:solidFill>
            <a:srgbClr val="19194D"/>
          </a:solidFill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Exercises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42875" y="1285875"/>
            <a:ext cx="87868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children had a good time in the park.  （句型转换）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否定句：__________________________________________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一般疑问句：________________________________________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2.--What time _______ you _______ (get) to Beijing yesterday?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--We __________ (get) to Beijing at 9:00 in the evening.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3.My mother ________________ (not do) housework yesterday. </a:t>
            </a:r>
          </a:p>
          <a:p>
            <a:pPr eaLnBrk="1" hangingPunct="1"/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4.写出下列动词的第三人称单数、过去式和现在分词形式。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______ _______ _______  enjoy _______ _______ _______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buy ______ ______ _______  eat______ _______ _______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_______ _______ _______   walk ________ _______ ________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take______ ______ ______ dance_______ ________ _______</a:t>
            </a:r>
          </a:p>
        </p:txBody>
      </p:sp>
    </p:spTree>
  </p:cSld>
  <p:clrMapOvr>
    <a:masterClrMapping/>
  </p:clrMapOvr>
  <p:transition>
    <p:cover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500063" y="1214438"/>
            <a:ext cx="7273925" cy="2857500"/>
          </a:xfrm>
          <a:prstGeom prst="roundRect">
            <a:avLst>
              <a:gd name="adj" fmla="val 2773"/>
            </a:avLst>
          </a:prstGeom>
          <a:solidFill>
            <a:schemeClr val="accent1"/>
          </a:solidFill>
          <a:ln w="57150" cmpd="thinThick">
            <a:solidFill>
              <a:srgbClr val="66CC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8435" name="Picture 3" descr="u=2593170505,2448394380&amp;fm=0&amp;gp=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3675" y="5589588"/>
            <a:ext cx="95885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14688" y="357188"/>
            <a:ext cx="24384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Project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1650" y="4497388"/>
            <a:ext cx="3505200" cy="231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71500" y="1500188"/>
            <a:ext cx="74644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latin typeface="Times New Roman" panose="02020603050405020304" pitchFamily="18" charset="0"/>
              </a:rPr>
              <a:t>Did you have a big dinner? </a:t>
            </a:r>
          </a:p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2. What special food did you eat?</a:t>
            </a:r>
          </a:p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3. What presents did you get ?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4.  Did you sing the song, 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Happy birthday</a:t>
            </a:r>
            <a:r>
              <a:rPr lang="zh-CN" altLang="en-US" sz="2800" b="1" dirty="0">
                <a:latin typeface="Times New Roman" panose="02020603050405020304" pitchFamily="18" charset="0"/>
              </a:rPr>
              <a:t>?</a:t>
            </a:r>
          </a:p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5.  What else did you do at the party?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72282" y="5002213"/>
            <a:ext cx="5724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Write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 diary passage about your birthday party.</a:t>
            </a:r>
          </a:p>
        </p:txBody>
      </p:sp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3000375" y="714375"/>
            <a:ext cx="33147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9459" name="内容占位符 2"/>
          <p:cNvSpPr>
            <a:spLocks noGrp="1" noChangeArrowheads="1"/>
          </p:cNvSpPr>
          <p:nvPr/>
        </p:nvSpPr>
        <p:spPr bwMode="auto">
          <a:xfrm>
            <a:off x="468313" y="1773238"/>
            <a:ext cx="8135937" cy="3671887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65125" indent="-365125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.Remember the past forms of irregular verbs in this topic.</a:t>
            </a:r>
          </a:p>
          <a:p>
            <a:pPr marL="365125" indent="-365125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2.Write a diary passage about your birthday party.</a:t>
            </a:r>
          </a:p>
          <a:p>
            <a:pPr marL="365125" indent="-365125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3.Review Unit 7.</a:t>
            </a:r>
          </a:p>
          <a:p>
            <a:pPr marL="365125" indent="-365125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4.Finish Section D in your workbook</a:t>
            </a:r>
            <a:r>
              <a:rPr lang="zh-CN" altLang="en-US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. </a:t>
            </a:r>
            <a:endParaRPr lang="en-US" altLang="zh-CN" sz="2400" dirty="0">
              <a:latin typeface="Comic Sans MS" panose="030F0702030302020204" pitchFamily="66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ish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1628775"/>
            <a:ext cx="3683000" cy="2185988"/>
          </a:xfrm>
        </p:spPr>
      </p:pic>
      <p:pic>
        <p:nvPicPr>
          <p:cNvPr id="3075" name="Picture 3" descr="lll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2571750"/>
            <a:ext cx="2571750" cy="2532063"/>
          </a:xfrm>
        </p:spPr>
      </p:pic>
      <p:pic>
        <p:nvPicPr>
          <p:cNvPr id="3076" name="Picture 4" descr="图片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0" y="2600325"/>
            <a:ext cx="3017838" cy="2459038"/>
          </a:xfrm>
        </p:spPr>
      </p:pic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428625" y="714375"/>
            <a:ext cx="7859713" cy="525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Say out the phrases  as quickly as possible.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500313" y="5214938"/>
            <a:ext cx="32146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/>
              <a:t>wash hands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5929313" y="1857375"/>
            <a:ext cx="3214687" cy="7016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4000" b="1" dirty="0"/>
              <a:t>make a wish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0" y="5214938"/>
            <a:ext cx="2500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</a:rPr>
              <a:t>blow out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1" grpId="0" bldLvl="0"/>
      <p:bldP spid="23581" grpId="1" bldLvl="0"/>
      <p:bldP spid="23584" grpId="0" bldLvl="0" animBg="1"/>
      <p:bldP spid="23584" grpId="1" bldLvl="0" animBg="1"/>
      <p:bldP spid="23585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musice11.gif (13451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95338"/>
            <a:ext cx="2259012" cy="294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75" y="857250"/>
            <a:ext cx="2354263" cy="287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4357688" y="4071938"/>
            <a:ext cx="495935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/>
              <a:t>sing English songs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0" y="4286250"/>
            <a:ext cx="43894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/>
              <a:t>play the guitar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5" grpId="1" bldLvl="0"/>
      <p:bldP spid="6" grpId="0" bldLvl="0"/>
      <p:bldP spid="6" grpId="1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395288" y="3070225"/>
            <a:ext cx="6983412" cy="3670300"/>
            <a:chOff x="0" y="0"/>
            <a:chExt cx="10997" cy="5782"/>
          </a:xfrm>
        </p:grpSpPr>
        <p:sp>
          <p:nvSpPr>
            <p:cNvPr id="5135" name="AutoShape 3"/>
            <p:cNvSpPr>
              <a:spLocks noChangeArrowheads="1"/>
            </p:cNvSpPr>
            <p:nvPr/>
          </p:nvSpPr>
          <p:spPr bwMode="auto">
            <a:xfrm>
              <a:off x="0" y="2"/>
              <a:ext cx="3402" cy="5780"/>
            </a:xfrm>
            <a:prstGeom prst="flowChartAlternateProcess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36" name="AutoShape 4"/>
            <p:cNvSpPr>
              <a:spLocks noChangeArrowheads="1"/>
            </p:cNvSpPr>
            <p:nvPr/>
          </p:nvSpPr>
          <p:spPr bwMode="auto">
            <a:xfrm>
              <a:off x="4877" y="0"/>
              <a:ext cx="6120" cy="5782"/>
            </a:xfrm>
            <a:prstGeom prst="flowChartAlternateProcess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3" name="Group 5"/>
          <p:cNvGrpSpPr/>
          <p:nvPr/>
        </p:nvGrpSpPr>
        <p:grpSpPr bwMode="auto">
          <a:xfrm>
            <a:off x="2268538" y="0"/>
            <a:ext cx="6708775" cy="2997200"/>
            <a:chOff x="0" y="0"/>
            <a:chExt cx="10565" cy="4719"/>
          </a:xfrm>
        </p:grpSpPr>
        <p:pic>
          <p:nvPicPr>
            <p:cNvPr id="5133" name="图片 1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091"/>
              <a:ext cx="9752" cy="3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740000" flipV="1">
              <a:off x="4309" y="0"/>
              <a:ext cx="6256" cy="1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" name="WordArt 8"/>
          <p:cNvSpPr>
            <a:spLocks noChangeArrowheads="1" noChangeShapeType="1" noTextEdit="1"/>
          </p:cNvSpPr>
          <p:nvPr/>
        </p:nvSpPr>
        <p:spPr bwMode="auto">
          <a:xfrm>
            <a:off x="0" y="214313"/>
            <a:ext cx="3640138" cy="477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Match and read.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38163" y="2997200"/>
            <a:ext cx="233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play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sing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perform</a:t>
            </a:r>
            <a:endParaRPr lang="zh-CN" altLang="en-US" sz="32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make</a:t>
            </a:r>
            <a:endParaRPr lang="zh-CN" altLang="en-US" sz="32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have </a:t>
            </a:r>
            <a:r>
              <a:rPr lang="zh-CN" altLang="en-US" sz="3600" b="1"/>
              <a:t> 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779838" y="2997200"/>
            <a:ext cx="4392612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the guitar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a wish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a good time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Chinese kung fu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English songs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492500" y="938213"/>
            <a:ext cx="39592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Some words such as"sing a song", usually go together. It is important to remember them in that form.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1762125" y="4365625"/>
            <a:ext cx="2089150" cy="19431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1547813" y="3573463"/>
            <a:ext cx="2230437" cy="1587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2268538" y="5013325"/>
            <a:ext cx="1655762" cy="57626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V="1">
            <a:off x="1692275" y="4292600"/>
            <a:ext cx="2087563" cy="136842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V="1">
            <a:off x="1547813" y="4941888"/>
            <a:ext cx="2232025" cy="1439862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39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bldLvl="0"/>
      <p:bldP spid="24585" grpId="1" bldLvl="0"/>
      <p:bldP spid="24585" grpId="2" bldLvl="0"/>
      <p:bldP spid="24585" grpId="3" bldLvl="0"/>
      <p:bldP spid="24585" grpId="4" bldLvl="0"/>
      <p:bldP spid="24585" grpId="5" bldLvl="0"/>
      <p:bldP spid="24585" grpId="6" bldLvl="0"/>
      <p:bldP spid="24586" grpId="0" bldLvl="0"/>
      <p:bldP spid="24587" grpId="0" bldLvl="0"/>
      <p:bldP spid="24588" grpId="0" animBg="1"/>
      <p:bldP spid="24589" grpId="0" animBg="1"/>
      <p:bldP spid="24590" grpId="0" animBg="1"/>
      <p:bldP spid="24591" grpId="0" animBg="1"/>
      <p:bldP spid="245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91847" y="2636912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3162300" y="5857875"/>
            <a:ext cx="3594100" cy="371475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931988" y="1377950"/>
            <a:ext cx="214471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600" b="1"/>
              <a:t>look</a:t>
            </a:r>
          </a:p>
          <a:p>
            <a:pPr eaLnBrk="1" hangingPunct="1"/>
            <a:r>
              <a:rPr lang="zh-CN" altLang="zh-CN" sz="3600" b="1"/>
              <a:t>miss</a:t>
            </a:r>
          </a:p>
          <a:p>
            <a:pPr eaLnBrk="1" hangingPunct="1"/>
            <a:r>
              <a:rPr lang="zh-CN" altLang="zh-CN" sz="3600" b="1"/>
              <a:t>help</a:t>
            </a:r>
          </a:p>
          <a:p>
            <a:pPr eaLnBrk="1" hangingPunct="1"/>
            <a:r>
              <a:rPr lang="zh-CN" altLang="zh-CN" sz="3600" b="1"/>
              <a:t>like</a:t>
            </a:r>
          </a:p>
          <a:p>
            <a:pPr eaLnBrk="1" hangingPunct="1"/>
            <a:r>
              <a:rPr lang="zh-CN" altLang="zh-CN" sz="3600" b="1"/>
              <a:t>play</a:t>
            </a:r>
          </a:p>
          <a:p>
            <a:pPr eaLnBrk="1" hangingPunct="1"/>
            <a:r>
              <a:rPr lang="zh-CN" altLang="zh-CN" sz="3600" b="1"/>
              <a:t>plan</a:t>
            </a:r>
          </a:p>
          <a:p>
            <a:pPr eaLnBrk="1" hangingPunct="1"/>
            <a:r>
              <a:rPr lang="zh-CN" altLang="zh-CN" sz="3600" b="1"/>
              <a:t>plant</a:t>
            </a:r>
          </a:p>
          <a:p>
            <a:pPr eaLnBrk="1" hangingPunct="1"/>
            <a:r>
              <a:rPr lang="zh-CN" altLang="zh-CN" sz="3600" b="1"/>
              <a:t>need</a:t>
            </a:r>
          </a:p>
          <a:p>
            <a:pPr eaLnBrk="1" hangingPunct="1"/>
            <a:r>
              <a:rPr lang="zh-CN" altLang="zh-CN" sz="3600" b="1"/>
              <a:t>recite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427538" y="1339850"/>
            <a:ext cx="214153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FF"/>
                </a:solidFill>
              </a:rPr>
              <a:t>look</a:t>
            </a:r>
            <a:r>
              <a:rPr lang="zh-CN" altLang="en-US" sz="3600" b="1" dirty="0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en-US" sz="3600" b="1" dirty="0">
                <a:solidFill>
                  <a:srgbClr val="FF00FF"/>
                </a:solidFill>
              </a:rPr>
              <a:t>miss</a:t>
            </a:r>
            <a:r>
              <a:rPr lang="zh-CN" altLang="en-US" sz="3600" b="1" dirty="0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en-US" sz="3600" b="1" dirty="0">
                <a:solidFill>
                  <a:srgbClr val="FF00FF"/>
                </a:solidFill>
              </a:rPr>
              <a:t>help</a:t>
            </a:r>
            <a:r>
              <a:rPr lang="zh-CN" altLang="en-US" sz="3600" b="1" dirty="0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en-US" sz="3600" b="1" dirty="0">
                <a:solidFill>
                  <a:srgbClr val="FF00FF"/>
                </a:solidFill>
              </a:rPr>
              <a:t>like</a:t>
            </a:r>
            <a:r>
              <a:rPr lang="zh-CN" altLang="en-US" sz="3600" b="1" dirty="0">
                <a:solidFill>
                  <a:srgbClr val="3366FF"/>
                </a:solidFill>
              </a:rPr>
              <a:t>d</a:t>
            </a: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</a:rPr>
              <a:t>play</a:t>
            </a:r>
            <a:r>
              <a:rPr lang="zh-CN" altLang="en-US" sz="3600" b="1" dirty="0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</a:rPr>
              <a:t>plann</a:t>
            </a:r>
            <a:r>
              <a:rPr lang="zh-CN" altLang="en-US" sz="3600" b="1" dirty="0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en-US" sz="3600" b="1" dirty="0">
                <a:solidFill>
                  <a:srgbClr val="990099"/>
                </a:solidFill>
              </a:rPr>
              <a:t>plant</a:t>
            </a:r>
            <a:r>
              <a:rPr lang="zh-CN" altLang="en-US" sz="3600" b="1" dirty="0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en-US" sz="3600" b="1" dirty="0">
                <a:solidFill>
                  <a:srgbClr val="990099"/>
                </a:solidFill>
              </a:rPr>
              <a:t>need</a:t>
            </a:r>
            <a:r>
              <a:rPr lang="zh-CN" altLang="en-US" sz="3600" b="1" dirty="0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en-US" sz="3600" b="1" dirty="0">
                <a:solidFill>
                  <a:srgbClr val="990099"/>
                </a:solidFill>
              </a:rPr>
              <a:t>recite</a:t>
            </a:r>
            <a:r>
              <a:rPr lang="zh-CN" altLang="en-US" sz="3600" b="1" dirty="0">
                <a:solidFill>
                  <a:srgbClr val="0066CC"/>
                </a:solidFill>
              </a:rPr>
              <a:t>d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6513" y="357188"/>
            <a:ext cx="9107487" cy="623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Write down the past forms of following verbs.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11163"/>
            <a:ext cx="8928100" cy="827087"/>
          </a:xfrm>
          <a:ln w="76200" cmpd="tri">
            <a:solidFill>
              <a:srgbClr val="FF33CC"/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Read and find out the pronunciation rules of </a:t>
            </a:r>
            <a:r>
              <a:rPr lang="zh-CN" altLang="en-US" sz="3600" b="1" i="1">
                <a:latin typeface="Times New Roman" panose="02020603050405020304" pitchFamily="18" charset="0"/>
              </a:rPr>
              <a:t>ed.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2849563" y="5964238"/>
            <a:ext cx="3594100" cy="371475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16013" y="1557338"/>
            <a:ext cx="2141537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b="1">
                <a:solidFill>
                  <a:srgbClr val="FF00FF"/>
                </a:solidFill>
              </a:rPr>
              <a:t>look</a:t>
            </a:r>
            <a:r>
              <a:rPr lang="zh-CN" altLang="zh-CN" sz="3200" b="1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zh-CN" sz="3200" b="1">
                <a:solidFill>
                  <a:srgbClr val="FF00FF"/>
                </a:solidFill>
              </a:rPr>
              <a:t>miss</a:t>
            </a:r>
            <a:r>
              <a:rPr lang="zh-CN" altLang="zh-CN" sz="3200" b="1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zh-CN" sz="3200" b="1">
                <a:solidFill>
                  <a:srgbClr val="FF00FF"/>
                </a:solidFill>
              </a:rPr>
              <a:t>help</a:t>
            </a:r>
            <a:r>
              <a:rPr lang="zh-CN" altLang="zh-CN" sz="3200" b="1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zh-CN" sz="3200" b="1">
                <a:solidFill>
                  <a:srgbClr val="FF00FF"/>
                </a:solidFill>
              </a:rPr>
              <a:t>lik</a:t>
            </a:r>
            <a:r>
              <a:rPr lang="zh-CN" altLang="zh-CN" sz="3200" b="1">
                <a:solidFill>
                  <a:srgbClr val="0066CC"/>
                </a:solidFill>
              </a:rPr>
              <a:t>e</a:t>
            </a:r>
            <a:r>
              <a:rPr lang="zh-CN" altLang="zh-CN" sz="3200" b="1">
                <a:solidFill>
                  <a:srgbClr val="3366FF"/>
                </a:solidFill>
              </a:rPr>
              <a:t>d</a:t>
            </a:r>
          </a:p>
          <a:p>
            <a:pPr eaLnBrk="1" hangingPunct="1"/>
            <a:r>
              <a:rPr lang="zh-CN" altLang="zh-CN" sz="3200" b="1">
                <a:solidFill>
                  <a:srgbClr val="FFFF00"/>
                </a:solidFill>
              </a:rPr>
              <a:t>play</a:t>
            </a:r>
            <a:r>
              <a:rPr lang="zh-CN" altLang="zh-CN" sz="3200" b="1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zh-CN" sz="3200" b="1">
                <a:solidFill>
                  <a:srgbClr val="FFFF00"/>
                </a:solidFill>
              </a:rPr>
              <a:t>plann</a:t>
            </a:r>
            <a:r>
              <a:rPr lang="zh-CN" altLang="zh-CN" sz="3200" b="1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zh-CN" sz="3200" b="1">
                <a:solidFill>
                  <a:srgbClr val="990099"/>
                </a:solidFill>
              </a:rPr>
              <a:t>plant</a:t>
            </a:r>
            <a:r>
              <a:rPr lang="zh-CN" altLang="zh-CN" sz="3200" b="1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zh-CN" sz="3200" b="1">
                <a:solidFill>
                  <a:srgbClr val="990099"/>
                </a:solidFill>
              </a:rPr>
              <a:t>need</a:t>
            </a:r>
            <a:r>
              <a:rPr lang="zh-CN" altLang="zh-CN" sz="3200" b="1">
                <a:solidFill>
                  <a:srgbClr val="3366FF"/>
                </a:solidFill>
              </a:rPr>
              <a:t>ed</a:t>
            </a:r>
          </a:p>
          <a:p>
            <a:pPr eaLnBrk="1" hangingPunct="1"/>
            <a:r>
              <a:rPr lang="zh-CN" altLang="zh-CN" sz="3200" b="1">
                <a:solidFill>
                  <a:srgbClr val="990099"/>
                </a:solidFill>
              </a:rPr>
              <a:t>recit</a:t>
            </a:r>
            <a:r>
              <a:rPr lang="zh-CN" altLang="zh-CN" sz="3200" b="1">
                <a:solidFill>
                  <a:srgbClr val="0066CC"/>
                </a:solidFill>
              </a:rPr>
              <a:t>e</a:t>
            </a:r>
            <a:r>
              <a:rPr lang="zh-CN" altLang="zh-CN" sz="3200" b="1">
                <a:solidFill>
                  <a:srgbClr val="3366FF"/>
                </a:solidFill>
              </a:rPr>
              <a:t>d</a:t>
            </a:r>
          </a:p>
        </p:txBody>
      </p:sp>
      <p:sp>
        <p:nvSpPr>
          <p:cNvPr id="26629" name="AutoShape 5"/>
          <p:cNvSpPr/>
          <p:nvPr/>
        </p:nvSpPr>
        <p:spPr bwMode="auto">
          <a:xfrm>
            <a:off x="2987675" y="1773238"/>
            <a:ext cx="360363" cy="1512887"/>
          </a:xfrm>
          <a:prstGeom prst="rightBrace">
            <a:avLst>
              <a:gd name="adj1" fmla="val 3496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 sz="4000" b="1"/>
          </a:p>
        </p:txBody>
      </p:sp>
      <p:sp>
        <p:nvSpPr>
          <p:cNvPr id="26630" name="AutoShape 6"/>
          <p:cNvSpPr/>
          <p:nvPr/>
        </p:nvSpPr>
        <p:spPr bwMode="auto">
          <a:xfrm>
            <a:off x="2987675" y="3716338"/>
            <a:ext cx="360363" cy="649287"/>
          </a:xfrm>
          <a:prstGeom prst="rightBrace">
            <a:avLst>
              <a:gd name="adj1" fmla="val 1500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 sz="4000" b="1"/>
          </a:p>
        </p:txBody>
      </p:sp>
      <p:sp>
        <p:nvSpPr>
          <p:cNvPr id="26631" name="AutoShape 7"/>
          <p:cNvSpPr/>
          <p:nvPr/>
        </p:nvSpPr>
        <p:spPr bwMode="auto">
          <a:xfrm>
            <a:off x="2987675" y="4797425"/>
            <a:ext cx="360363" cy="1079500"/>
          </a:xfrm>
          <a:prstGeom prst="rightBrace">
            <a:avLst>
              <a:gd name="adj1" fmla="val 24949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 sz="4000" b="1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563938" y="5013325"/>
            <a:ext cx="952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333333"/>
                </a:solidFill>
                <a:cs typeface="Arial" panose="020B0604020202020204" pitchFamily="34" charset="0"/>
                <a:sym typeface="Lucida Sans Unicode" panose="020B0602030504020204" pitchFamily="34" charset="0"/>
              </a:rPr>
              <a:t>/</a:t>
            </a:r>
            <a:r>
              <a:rPr lang="zh-CN" altLang="en-US" sz="3600" b="1">
                <a:solidFill>
                  <a:srgbClr val="333333"/>
                </a:solidFill>
                <a:latin typeface="Times New Roman" panose="02020603050405020304" pitchFamily="18" charset="0"/>
                <a:sym typeface="Lucida Sans Unicode" panose="020B0602030504020204" pitchFamily="34" charset="0"/>
              </a:rPr>
              <a:t>I</a:t>
            </a:r>
            <a:r>
              <a:rPr lang="zh-CN" altLang="en-US" sz="4000" b="1">
                <a:solidFill>
                  <a:srgbClr val="333333"/>
                </a:solidFill>
                <a:cs typeface="Arial" panose="020B0604020202020204" pitchFamily="34" charset="0"/>
                <a:sym typeface="Lucida Sans Unicode" panose="020B0602030504020204" pitchFamily="34" charset="0"/>
              </a:rPr>
              <a:t>d/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492500" y="3736975"/>
            <a:ext cx="7747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000" b="1">
                <a:solidFill>
                  <a:srgbClr val="333333"/>
                </a:solidFill>
                <a:sym typeface="Lucida Sans Unicode" panose="020B0602030504020204" pitchFamily="34" charset="0"/>
              </a:rPr>
              <a:t>/d/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492500" y="2205038"/>
            <a:ext cx="6794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400" b="1">
                <a:solidFill>
                  <a:srgbClr val="333333"/>
                </a:solidFill>
                <a:sym typeface="Lucida Sans Unicode" panose="020B0602030504020204" pitchFamily="34" charset="0"/>
              </a:rPr>
              <a:t>/t/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429125" y="1773238"/>
            <a:ext cx="4533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清辅音后发清辅音</a:t>
            </a:r>
            <a:r>
              <a:rPr lang="zh-CN" altLang="zh-CN" sz="2800" b="1"/>
              <a:t>/t/</a:t>
            </a:r>
          </a:p>
          <a:p>
            <a:pPr eaLnBrk="1" hangingPunct="1"/>
            <a:r>
              <a:rPr lang="zh-CN" altLang="en-US" sz="2800" b="1"/>
              <a:t>浊辅音、元音后发浊辅音</a:t>
            </a:r>
            <a:r>
              <a:rPr lang="zh-CN" altLang="zh-CN" sz="2800" b="1"/>
              <a:t>/d/</a:t>
            </a:r>
          </a:p>
          <a:p>
            <a:pPr eaLnBrk="1" hangingPunct="1"/>
            <a:r>
              <a:rPr lang="zh-CN" altLang="zh-CN" sz="2800" b="1"/>
              <a:t>/t//d/</a:t>
            </a:r>
            <a:r>
              <a:rPr lang="zh-CN" altLang="en-US" sz="2800" b="1"/>
              <a:t>后面发</a:t>
            </a:r>
            <a:r>
              <a:rPr lang="zh-CN" altLang="zh-CN" sz="2800" b="1"/>
              <a:t>/</a:t>
            </a:r>
            <a:r>
              <a:rPr lang="zh-CN" altLang="zh-CN" sz="2800" b="1">
                <a:latin typeface="Times New Roman" panose="02020603050405020304" pitchFamily="18" charset="0"/>
              </a:rPr>
              <a:t>I</a:t>
            </a:r>
            <a:r>
              <a:rPr lang="zh-CN" altLang="zh-CN" sz="2800" b="1"/>
              <a:t>d/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6229350" y="3429000"/>
            <a:ext cx="0" cy="8636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003800" y="4365625"/>
            <a:ext cx="28098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00"/>
                </a:solidFill>
              </a:rPr>
              <a:t>清清</a:t>
            </a:r>
            <a:r>
              <a:rPr lang="zh-CN" altLang="zh-CN" sz="2800" b="1">
                <a:solidFill>
                  <a:srgbClr val="FF3300"/>
                </a:solidFill>
              </a:rPr>
              <a:t>/t/,</a:t>
            </a:r>
            <a:r>
              <a:rPr lang="zh-CN" altLang="en-US" sz="2800" b="1">
                <a:solidFill>
                  <a:srgbClr val="FF3300"/>
                </a:solidFill>
              </a:rPr>
              <a:t>浊浊</a:t>
            </a:r>
            <a:r>
              <a:rPr lang="zh-CN" altLang="zh-CN" sz="2800" b="1">
                <a:solidFill>
                  <a:srgbClr val="FF3300"/>
                </a:solidFill>
              </a:rPr>
              <a:t>/d/,</a:t>
            </a:r>
            <a:r>
              <a:rPr lang="zh-CN" altLang="en-US" sz="2800" b="1">
                <a:solidFill>
                  <a:srgbClr val="FF3300"/>
                </a:solidFill>
              </a:rPr>
              <a:t>元也浊</a:t>
            </a:r>
            <a:r>
              <a:rPr lang="zh-CN" altLang="zh-CN" sz="2800" b="1">
                <a:solidFill>
                  <a:srgbClr val="FF3300"/>
                </a:solidFill>
              </a:rPr>
              <a:t>/d/</a:t>
            </a:r>
            <a:r>
              <a:rPr lang="zh-CN" altLang="en-US" sz="2800" b="1">
                <a:solidFill>
                  <a:srgbClr val="FF3300"/>
                </a:solidFill>
              </a:rPr>
              <a:t>，</a:t>
            </a:r>
          </a:p>
          <a:p>
            <a:pPr eaLnBrk="1" hangingPunct="1"/>
            <a:r>
              <a:rPr lang="zh-CN" altLang="zh-CN" sz="2800" b="1">
                <a:solidFill>
                  <a:srgbClr val="FF3300"/>
                </a:solidFill>
              </a:rPr>
              <a:t>/t/,/d/</a:t>
            </a:r>
            <a:r>
              <a:rPr lang="zh-CN" altLang="en-US" sz="2800" b="1">
                <a:solidFill>
                  <a:srgbClr val="FF3300"/>
                </a:solidFill>
              </a:rPr>
              <a:t>后面发</a:t>
            </a:r>
            <a:r>
              <a:rPr lang="zh-CN" altLang="zh-CN" sz="2800" b="1">
                <a:solidFill>
                  <a:srgbClr val="FF3300"/>
                </a:solidFill>
              </a:rPr>
              <a:t>/</a:t>
            </a:r>
            <a:r>
              <a:rPr lang="zh-CN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zh-CN" sz="2800" b="1">
                <a:solidFill>
                  <a:srgbClr val="FF3300"/>
                </a:solidFill>
              </a:rPr>
              <a:t>d/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8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8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8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8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9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9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9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1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1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1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1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1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1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1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1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1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1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1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980">
                                      <p:cBhvr>
                                        <p:cTn id="1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  <p:bldP spid="26629" grpId="0" bldLvl="0" animBg="1"/>
      <p:bldP spid="26630" grpId="0" bldLvl="0" animBg="1"/>
      <p:bldP spid="26631" grpId="0" bldLvl="0" animBg="1"/>
      <p:bldP spid="26632" grpId="0" bldLvl="0"/>
      <p:bldP spid="26634" grpId="0" bldLvl="0"/>
      <p:bldP spid="26635" grpId="0" bldLvl="0"/>
      <p:bldP spid="26636" grpId="0" animBg="1"/>
      <p:bldP spid="26637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u=2593170505,2448394380&amp;fm=0&amp;gp=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26035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469900" y="1557338"/>
            <a:ext cx="8137525" cy="3170237"/>
          </a:xfrm>
          <a:prstGeom prst="roundRect">
            <a:avLst>
              <a:gd name="adj" fmla="val 2773"/>
            </a:avLst>
          </a:prstGeom>
          <a:noFill/>
          <a:ln w="57150" cmpd="thinThick">
            <a:solidFill>
              <a:srgbClr val="66CC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8313" y="1628775"/>
            <a:ext cx="813752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800" b="1" dirty="0">
              <a:solidFill>
                <a:srgbClr val="FF3300"/>
              </a:solidFill>
            </a:endParaRPr>
          </a:p>
          <a:p>
            <a:pPr eaLnBrk="1" hangingPunct="1"/>
            <a:r>
              <a:rPr lang="zh-CN" altLang="zh-CN" sz="2800" b="1" dirty="0">
                <a:solidFill>
                  <a:srgbClr val="FF3300"/>
                </a:solidFill>
              </a:rPr>
              <a:t>-ed </a:t>
            </a:r>
            <a:r>
              <a:rPr lang="zh-CN" altLang="zh-CN" sz="2800" b="1" dirty="0"/>
              <a:t>/</a:t>
            </a:r>
            <a:r>
              <a:rPr lang="zh-CN" altLang="zh-CN" sz="2800" b="1" dirty="0">
                <a:solidFill>
                  <a:srgbClr val="FF3300"/>
                </a:solidFill>
              </a:rPr>
              <a:t>t</a:t>
            </a:r>
            <a:r>
              <a:rPr lang="zh-CN" altLang="zh-CN" sz="2800" b="1" dirty="0"/>
              <a:t>/    look</a:t>
            </a:r>
            <a:r>
              <a:rPr lang="zh-CN" altLang="zh-CN" sz="2800" b="1" dirty="0">
                <a:solidFill>
                  <a:srgbClr val="FF3300"/>
                </a:solidFill>
              </a:rPr>
              <a:t>ed</a:t>
            </a:r>
            <a:r>
              <a:rPr lang="zh-CN" altLang="zh-CN" sz="2800" b="1" dirty="0"/>
              <a:t>    miss</a:t>
            </a:r>
            <a:r>
              <a:rPr lang="zh-CN" altLang="zh-CN" sz="2800" b="1" dirty="0">
                <a:solidFill>
                  <a:srgbClr val="FF3300"/>
                </a:solidFill>
              </a:rPr>
              <a:t>ed </a:t>
            </a:r>
            <a:r>
              <a:rPr lang="zh-CN" altLang="zh-CN" sz="2800" b="1" dirty="0"/>
              <a:t>   help</a:t>
            </a:r>
            <a:r>
              <a:rPr lang="zh-CN" altLang="zh-CN" sz="2800" b="1" dirty="0">
                <a:solidFill>
                  <a:srgbClr val="FF3300"/>
                </a:solidFill>
              </a:rPr>
              <a:t>ed </a:t>
            </a:r>
            <a:r>
              <a:rPr lang="zh-CN" altLang="zh-CN" sz="2800" b="1" dirty="0"/>
              <a:t>   watch</a:t>
            </a:r>
            <a:r>
              <a:rPr lang="zh-CN" altLang="zh-CN" sz="2800" b="1" dirty="0">
                <a:solidFill>
                  <a:srgbClr val="FF3300"/>
                </a:solidFill>
              </a:rPr>
              <a:t>ed</a:t>
            </a:r>
          </a:p>
          <a:p>
            <a:pPr eaLnBrk="1" hangingPunct="1"/>
            <a:endParaRPr lang="zh-CN" altLang="zh-CN" sz="2800" b="1" dirty="0"/>
          </a:p>
          <a:p>
            <a:pPr eaLnBrk="1" hangingPunct="1"/>
            <a:r>
              <a:rPr lang="zh-CN" altLang="zh-CN" sz="2800" b="1" dirty="0">
                <a:solidFill>
                  <a:srgbClr val="FF3300"/>
                </a:solidFill>
              </a:rPr>
              <a:t>-ed </a:t>
            </a:r>
            <a:r>
              <a:rPr lang="zh-CN" altLang="zh-CN" sz="2800" b="1" dirty="0"/>
              <a:t>/</a:t>
            </a:r>
            <a:r>
              <a:rPr lang="zh-CN" altLang="zh-CN" sz="2800" b="1" dirty="0">
                <a:solidFill>
                  <a:srgbClr val="FF3300"/>
                </a:solidFill>
              </a:rPr>
              <a:t>d</a:t>
            </a:r>
            <a:r>
              <a:rPr lang="zh-CN" altLang="zh-CN" sz="2800" b="1" dirty="0"/>
              <a:t>/   play</a:t>
            </a:r>
            <a:r>
              <a:rPr lang="zh-CN" altLang="zh-CN" sz="2800" b="1" dirty="0">
                <a:solidFill>
                  <a:srgbClr val="FF3300"/>
                </a:solidFill>
              </a:rPr>
              <a:t>ed</a:t>
            </a:r>
            <a:r>
              <a:rPr lang="zh-CN" altLang="zh-CN" sz="2800" b="1" dirty="0"/>
              <a:t>    mov</a:t>
            </a:r>
            <a:r>
              <a:rPr lang="zh-CN" altLang="zh-CN" sz="2800" b="1" dirty="0">
                <a:solidFill>
                  <a:srgbClr val="FF3300"/>
                </a:solidFill>
              </a:rPr>
              <a:t>ed</a:t>
            </a:r>
            <a:r>
              <a:rPr lang="zh-CN" altLang="zh-CN" sz="2800" b="1" dirty="0"/>
              <a:t>     plann</a:t>
            </a:r>
            <a:r>
              <a:rPr lang="zh-CN" altLang="zh-CN" sz="2800" b="1" dirty="0">
                <a:solidFill>
                  <a:srgbClr val="FF3300"/>
                </a:solidFill>
              </a:rPr>
              <a:t>ed</a:t>
            </a:r>
            <a:r>
              <a:rPr lang="zh-CN" altLang="zh-CN" sz="2800" b="1" dirty="0"/>
              <a:t>   perform</a:t>
            </a:r>
            <a:r>
              <a:rPr lang="zh-CN" altLang="zh-CN" sz="2800" b="1" dirty="0">
                <a:solidFill>
                  <a:srgbClr val="FF3300"/>
                </a:solidFill>
              </a:rPr>
              <a:t>ed</a:t>
            </a:r>
          </a:p>
          <a:p>
            <a:pPr eaLnBrk="1" hangingPunct="1"/>
            <a:endParaRPr lang="zh-CN" altLang="zh-CN" sz="2800" b="1" dirty="0"/>
          </a:p>
          <a:p>
            <a:pPr eaLnBrk="1" hangingPunct="1"/>
            <a:r>
              <a:rPr lang="zh-CN" altLang="zh-CN" sz="2800" b="1" dirty="0">
                <a:solidFill>
                  <a:srgbClr val="FF3300"/>
                </a:solidFill>
              </a:rPr>
              <a:t>-ed </a:t>
            </a:r>
            <a:r>
              <a:rPr lang="zh-CN" altLang="zh-CN" sz="2800" b="1" dirty="0"/>
              <a:t>/</a:t>
            </a:r>
            <a:r>
              <a:rPr lang="zh-CN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zh-CN" sz="2800" b="1" dirty="0">
                <a:solidFill>
                  <a:srgbClr val="FF3300"/>
                </a:solidFill>
              </a:rPr>
              <a:t>d</a:t>
            </a:r>
            <a:r>
              <a:rPr lang="zh-CN" altLang="zh-CN" sz="2800" b="1" dirty="0"/>
              <a:t>/  plant</a:t>
            </a:r>
            <a:r>
              <a:rPr lang="zh-CN" altLang="zh-CN" sz="2800" b="1" dirty="0">
                <a:solidFill>
                  <a:srgbClr val="FF3300"/>
                </a:solidFill>
              </a:rPr>
              <a:t>ed</a:t>
            </a:r>
            <a:r>
              <a:rPr lang="zh-CN" altLang="zh-CN" sz="2800" b="1" dirty="0"/>
              <a:t>   want</a:t>
            </a:r>
            <a:r>
              <a:rPr lang="zh-CN" altLang="zh-CN" sz="2800" b="1" dirty="0">
                <a:solidFill>
                  <a:srgbClr val="FF3300"/>
                </a:solidFill>
              </a:rPr>
              <a:t>ed</a:t>
            </a:r>
            <a:r>
              <a:rPr lang="zh-CN" altLang="zh-CN" sz="2800" b="1" dirty="0"/>
              <a:t>    end</a:t>
            </a:r>
            <a:r>
              <a:rPr lang="zh-CN" altLang="zh-CN" sz="2800" b="1" dirty="0">
                <a:solidFill>
                  <a:srgbClr val="FF0000"/>
                </a:solidFill>
              </a:rPr>
              <a:t>ed</a:t>
            </a:r>
            <a:r>
              <a:rPr lang="zh-CN" altLang="zh-CN" sz="2800" b="1" dirty="0">
                <a:solidFill>
                  <a:srgbClr val="FF3300"/>
                </a:solidFill>
              </a:rPr>
              <a:t>     </a:t>
            </a:r>
            <a:r>
              <a:rPr lang="zh-CN" altLang="zh-CN" sz="2800" b="1" dirty="0"/>
              <a:t>need</a:t>
            </a:r>
            <a:r>
              <a:rPr lang="zh-CN" altLang="zh-CN" sz="2800" b="1" dirty="0">
                <a:solidFill>
                  <a:srgbClr val="FF3300"/>
                </a:solidFill>
              </a:rPr>
              <a:t>ed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12775" y="4941888"/>
            <a:ext cx="7416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3300"/>
                </a:solidFill>
              </a:rPr>
              <a:t>清清</a:t>
            </a:r>
            <a:r>
              <a:rPr lang="zh-CN" altLang="zh-CN" sz="2800" b="1" dirty="0">
                <a:solidFill>
                  <a:srgbClr val="FF3300"/>
                </a:solidFill>
              </a:rPr>
              <a:t>/t/,</a:t>
            </a:r>
            <a:r>
              <a:rPr lang="zh-CN" altLang="en-US" sz="2800" b="1" dirty="0">
                <a:solidFill>
                  <a:srgbClr val="FF3300"/>
                </a:solidFill>
              </a:rPr>
              <a:t>浊浊</a:t>
            </a:r>
            <a:r>
              <a:rPr lang="zh-CN" altLang="zh-CN" sz="2800" b="1" dirty="0">
                <a:solidFill>
                  <a:srgbClr val="FF3300"/>
                </a:solidFill>
              </a:rPr>
              <a:t>/d/,</a:t>
            </a:r>
            <a:r>
              <a:rPr lang="zh-CN" altLang="en-US" sz="2800" b="1" dirty="0">
                <a:solidFill>
                  <a:srgbClr val="FF3300"/>
                </a:solidFill>
              </a:rPr>
              <a:t>元也浊</a:t>
            </a:r>
            <a:r>
              <a:rPr lang="zh-CN" altLang="zh-CN" sz="2800" b="1" dirty="0">
                <a:solidFill>
                  <a:srgbClr val="FF3300"/>
                </a:solidFill>
              </a:rPr>
              <a:t>/d/</a:t>
            </a:r>
            <a:r>
              <a:rPr lang="zh-CN" altLang="en-US" sz="2800" b="1" dirty="0">
                <a:solidFill>
                  <a:srgbClr val="FF3300"/>
                </a:solidFill>
              </a:rPr>
              <a:t>，</a:t>
            </a:r>
            <a:r>
              <a:rPr lang="zh-CN" altLang="zh-CN" sz="2800" b="1" dirty="0">
                <a:solidFill>
                  <a:srgbClr val="FF3300"/>
                </a:solidFill>
              </a:rPr>
              <a:t>/t//d/</a:t>
            </a:r>
            <a:r>
              <a:rPr lang="zh-CN" altLang="en-US" sz="2800" b="1" dirty="0">
                <a:solidFill>
                  <a:srgbClr val="FF3300"/>
                </a:solidFill>
              </a:rPr>
              <a:t>后面发</a:t>
            </a:r>
            <a:r>
              <a:rPr lang="zh-CN" altLang="zh-CN" sz="2800" b="1" dirty="0">
                <a:solidFill>
                  <a:srgbClr val="FF3300"/>
                </a:solidFill>
              </a:rPr>
              <a:t>/</a:t>
            </a:r>
            <a:r>
              <a:rPr lang="zh-CN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zh-CN" sz="2800" b="1" dirty="0">
                <a:solidFill>
                  <a:srgbClr val="FF3300"/>
                </a:solidFill>
              </a:rPr>
              <a:t>d/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1763713" y="357188"/>
            <a:ext cx="2881312" cy="479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Read aloud.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07950" y="620713"/>
            <a:ext cx="8929688" cy="1066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200" b="1" dirty="0">
                <a:latin typeface="Times New Roman" panose="02020603050405020304" pitchFamily="18" charset="0"/>
              </a:rPr>
              <a:t>Listen and pay attention to the pronunciation of  the past form of each verb ending with </a:t>
            </a: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-ed/-d</a:t>
            </a:r>
            <a:r>
              <a:rPr lang="zh-CN" altLang="en-US" sz="3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5750" y="3000375"/>
            <a:ext cx="8713788" cy="3054350"/>
          </a:xfrm>
          <a:prstGeom prst="rect">
            <a:avLst/>
          </a:prstGeom>
          <a:noFill/>
          <a:ln w="38100" cmpd="dbl">
            <a:solidFill>
              <a:srgbClr val="FF33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1. He miss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zh-CN" altLang="en-US" sz="2400" b="1" dirty="0">
                <a:latin typeface="Times New Roman" panose="02020603050405020304" pitchFamily="18" charset="0"/>
              </a:rPr>
              <a:t> the bus this morning.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2. Maria perform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zh-CN" altLang="en-US" sz="2400" b="1" dirty="0">
                <a:latin typeface="Times New Roman" panose="02020603050405020304" pitchFamily="18" charset="0"/>
              </a:rPr>
              <a:t> ballet and play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zh-CN" altLang="en-US" sz="2400" b="1" dirty="0">
                <a:latin typeface="Times New Roman" panose="02020603050405020304" pitchFamily="18" charset="0"/>
              </a:rPr>
              <a:t> the piano at Kangkang's 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    birthday party.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3. They danc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zh-CN" altLang="en-US" sz="2400" b="1" dirty="0">
                <a:latin typeface="Times New Roman" panose="02020603050405020304" pitchFamily="18" charset="0"/>
              </a:rPr>
              <a:t> and play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zh-CN" altLang="en-US" sz="2400" b="1" dirty="0">
                <a:latin typeface="Times New Roman" panose="02020603050405020304" pitchFamily="18" charset="0"/>
              </a:rPr>
              <a:t> the game at the party.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4. The boy want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zh-CN" altLang="en-US" sz="2400" b="1" dirty="0">
                <a:latin typeface="Times New Roman" panose="02020603050405020304" pitchFamily="18" charset="0"/>
              </a:rPr>
              <a:t> to play it again, but the game end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zh-CN" altLang="en-US" sz="24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7" name="SectionD课文录音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857375"/>
            <a:ext cx="652462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45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Group 2"/>
          <p:cNvGraphicFramePr>
            <a:graphicFrameLocks noGrp="1"/>
          </p:cNvGraphicFramePr>
          <p:nvPr/>
        </p:nvGraphicFramePr>
        <p:xfrm>
          <a:off x="323850" y="1844675"/>
          <a:ext cx="8569325" cy="3379789"/>
        </p:xfrm>
        <a:graphic>
          <a:graphicData uri="http://schemas.openxmlformats.org/drawingml/2006/table">
            <a:tbl>
              <a:tblPr/>
              <a:tblGrid>
                <a:gridCol w="91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is/am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begin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fall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forget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come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have/has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tell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make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give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bring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blow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say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宋体" panose="02010600030101010101" pitchFamily="2" charset="-122"/>
                        </a:rPr>
                        <a:t>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楷体_GB2312" pitchFamily="49" charset="-122"/>
                        <a:cs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94" name="WordArt 124"/>
          <p:cNvSpPr>
            <a:spLocks noChangeArrowheads="1" noChangeShapeType="1" noTextEdit="1"/>
          </p:cNvSpPr>
          <p:nvPr/>
        </p:nvSpPr>
        <p:spPr bwMode="auto">
          <a:xfrm>
            <a:off x="107950" y="571500"/>
            <a:ext cx="8929688" cy="625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FF0066"/>
                  </a:solidFill>
                  <a:round/>
                </a:ln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Write down the past forms of following verbs.</a:t>
            </a:r>
            <a:endParaRPr lang="zh-CN" altLang="en-US" sz="3600" kern="10">
              <a:ln w="9525">
                <a:solidFill>
                  <a:srgbClr val="FF0066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9821" name="Text Box 125"/>
          <p:cNvSpPr txBox="1">
            <a:spLocks noChangeArrowheads="1"/>
          </p:cNvSpPr>
          <p:nvPr/>
        </p:nvSpPr>
        <p:spPr bwMode="auto">
          <a:xfrm>
            <a:off x="395288" y="2708275"/>
            <a:ext cx="842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</a:p>
        </p:txBody>
      </p:sp>
      <p:sp>
        <p:nvSpPr>
          <p:cNvPr id="29822" name="Text Box 126"/>
          <p:cNvSpPr txBox="1">
            <a:spLocks noChangeArrowheads="1"/>
          </p:cNvSpPr>
          <p:nvPr/>
        </p:nvSpPr>
        <p:spPr bwMode="auto">
          <a:xfrm>
            <a:off x="1187450" y="2708275"/>
            <a:ext cx="985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were</a:t>
            </a:r>
          </a:p>
        </p:txBody>
      </p:sp>
      <p:sp>
        <p:nvSpPr>
          <p:cNvPr id="29823" name="Text Box 127"/>
          <p:cNvSpPr txBox="1">
            <a:spLocks noChangeArrowheads="1"/>
          </p:cNvSpPr>
          <p:nvPr/>
        </p:nvSpPr>
        <p:spPr bwMode="auto">
          <a:xfrm>
            <a:off x="2122488" y="2708275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began</a:t>
            </a:r>
            <a:endParaRPr lang="zh-CN" altLang="en-US"/>
          </a:p>
        </p:txBody>
      </p:sp>
      <p:sp>
        <p:nvSpPr>
          <p:cNvPr id="29824" name="Text Box 128"/>
          <p:cNvSpPr txBox="1">
            <a:spLocks noChangeArrowheads="1"/>
          </p:cNvSpPr>
          <p:nvPr/>
        </p:nvSpPr>
        <p:spPr bwMode="auto">
          <a:xfrm>
            <a:off x="3200400" y="2708275"/>
            <a:ext cx="793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zh-CN" altLang="en-US"/>
          </a:p>
        </p:txBody>
      </p:sp>
      <p:sp>
        <p:nvSpPr>
          <p:cNvPr id="29825" name="Text Box 129"/>
          <p:cNvSpPr txBox="1">
            <a:spLocks noChangeArrowheads="1"/>
          </p:cNvSpPr>
          <p:nvPr/>
        </p:nvSpPr>
        <p:spPr bwMode="auto">
          <a:xfrm>
            <a:off x="4210050" y="2708275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sang</a:t>
            </a:r>
            <a:endParaRPr lang="zh-CN" altLang="en-US"/>
          </a:p>
        </p:txBody>
      </p:sp>
      <p:sp>
        <p:nvSpPr>
          <p:cNvPr id="29826" name="Text Box 130"/>
          <p:cNvSpPr txBox="1">
            <a:spLocks noChangeArrowheads="1"/>
          </p:cNvSpPr>
          <p:nvPr/>
        </p:nvSpPr>
        <p:spPr bwMode="auto">
          <a:xfrm>
            <a:off x="5362575" y="2708275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fell</a:t>
            </a:r>
            <a:endParaRPr lang="zh-CN" altLang="en-US"/>
          </a:p>
        </p:txBody>
      </p:sp>
      <p:sp>
        <p:nvSpPr>
          <p:cNvPr id="29827" name="Text Box 131"/>
          <p:cNvSpPr txBox="1">
            <a:spLocks noChangeArrowheads="1"/>
          </p:cNvSpPr>
          <p:nvPr/>
        </p:nvSpPr>
        <p:spPr bwMode="auto">
          <a:xfrm>
            <a:off x="6010275" y="2708275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  <a:endParaRPr lang="zh-CN" altLang="en-US"/>
          </a:p>
        </p:txBody>
      </p:sp>
      <p:sp>
        <p:nvSpPr>
          <p:cNvPr id="29828" name="Text Box 132"/>
          <p:cNvSpPr txBox="1">
            <a:spLocks noChangeArrowheads="1"/>
          </p:cNvSpPr>
          <p:nvPr/>
        </p:nvSpPr>
        <p:spPr bwMode="auto">
          <a:xfrm>
            <a:off x="6875463" y="2708275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forgot</a:t>
            </a:r>
            <a:endParaRPr lang="zh-CN" altLang="en-US"/>
          </a:p>
        </p:txBody>
      </p:sp>
      <p:sp>
        <p:nvSpPr>
          <p:cNvPr id="29829" name="Text Box 133"/>
          <p:cNvSpPr txBox="1">
            <a:spLocks noChangeArrowheads="1"/>
          </p:cNvSpPr>
          <p:nvPr/>
        </p:nvSpPr>
        <p:spPr bwMode="auto">
          <a:xfrm>
            <a:off x="7954963" y="2708275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came</a:t>
            </a:r>
            <a:endParaRPr lang="zh-CN" altLang="en-US"/>
          </a:p>
        </p:txBody>
      </p:sp>
      <p:sp>
        <p:nvSpPr>
          <p:cNvPr id="29830" name="Text Box 134"/>
          <p:cNvSpPr txBox="1">
            <a:spLocks noChangeArrowheads="1"/>
          </p:cNvSpPr>
          <p:nvPr/>
        </p:nvSpPr>
        <p:spPr bwMode="auto">
          <a:xfrm>
            <a:off x="393700" y="4567238"/>
            <a:ext cx="842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had</a:t>
            </a:r>
          </a:p>
        </p:txBody>
      </p:sp>
      <p:sp>
        <p:nvSpPr>
          <p:cNvPr id="29831" name="Text Box 135"/>
          <p:cNvSpPr txBox="1">
            <a:spLocks noChangeArrowheads="1"/>
          </p:cNvSpPr>
          <p:nvPr/>
        </p:nvSpPr>
        <p:spPr bwMode="auto">
          <a:xfrm>
            <a:off x="1330325" y="4567238"/>
            <a:ext cx="842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told</a:t>
            </a:r>
            <a:endParaRPr lang="zh-CN" altLang="en-US"/>
          </a:p>
        </p:txBody>
      </p:sp>
      <p:sp>
        <p:nvSpPr>
          <p:cNvPr id="29832" name="Text Box 136"/>
          <p:cNvSpPr txBox="1">
            <a:spLocks noChangeArrowheads="1"/>
          </p:cNvSpPr>
          <p:nvPr/>
        </p:nvSpPr>
        <p:spPr bwMode="auto">
          <a:xfrm>
            <a:off x="2122488" y="4581525"/>
            <a:ext cx="1131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made</a:t>
            </a:r>
            <a:endParaRPr lang="zh-CN" altLang="en-US"/>
          </a:p>
        </p:txBody>
      </p:sp>
      <p:sp>
        <p:nvSpPr>
          <p:cNvPr id="29833" name="Text Box 137"/>
          <p:cNvSpPr txBox="1">
            <a:spLocks noChangeArrowheads="1"/>
          </p:cNvSpPr>
          <p:nvPr/>
        </p:nvSpPr>
        <p:spPr bwMode="auto">
          <a:xfrm>
            <a:off x="3132138" y="4581525"/>
            <a:ext cx="1079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gave</a:t>
            </a:r>
            <a:endParaRPr lang="zh-CN" altLang="en-US"/>
          </a:p>
        </p:txBody>
      </p:sp>
      <p:sp>
        <p:nvSpPr>
          <p:cNvPr id="29834" name="Text Box 138"/>
          <p:cNvSpPr txBox="1">
            <a:spLocks noChangeArrowheads="1"/>
          </p:cNvSpPr>
          <p:nvPr/>
        </p:nvSpPr>
        <p:spPr bwMode="auto">
          <a:xfrm>
            <a:off x="3924300" y="4581525"/>
            <a:ext cx="14398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brought</a:t>
            </a:r>
            <a:endParaRPr lang="zh-CN" altLang="en-US"/>
          </a:p>
        </p:txBody>
      </p:sp>
      <p:sp>
        <p:nvSpPr>
          <p:cNvPr id="29835" name="Text Box 139"/>
          <p:cNvSpPr txBox="1">
            <a:spLocks noChangeArrowheads="1"/>
          </p:cNvSpPr>
          <p:nvPr/>
        </p:nvSpPr>
        <p:spPr bwMode="auto">
          <a:xfrm>
            <a:off x="5362575" y="4581525"/>
            <a:ext cx="792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sat</a:t>
            </a:r>
            <a:endParaRPr lang="zh-CN" altLang="en-US"/>
          </a:p>
        </p:txBody>
      </p:sp>
      <p:sp>
        <p:nvSpPr>
          <p:cNvPr id="29836" name="Text Box 140"/>
          <p:cNvSpPr txBox="1">
            <a:spLocks noChangeArrowheads="1"/>
          </p:cNvSpPr>
          <p:nvPr/>
        </p:nvSpPr>
        <p:spPr bwMode="auto">
          <a:xfrm>
            <a:off x="6010275" y="458152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blew</a:t>
            </a:r>
            <a:endParaRPr lang="zh-CN" altLang="en-US"/>
          </a:p>
        </p:txBody>
      </p:sp>
      <p:sp>
        <p:nvSpPr>
          <p:cNvPr id="29837" name="Text Box 141"/>
          <p:cNvSpPr txBox="1">
            <a:spLocks noChangeArrowheads="1"/>
          </p:cNvSpPr>
          <p:nvPr/>
        </p:nvSpPr>
        <p:spPr bwMode="auto">
          <a:xfrm>
            <a:off x="7018338" y="458152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said</a:t>
            </a:r>
            <a:endParaRPr lang="zh-CN" altLang="en-US"/>
          </a:p>
        </p:txBody>
      </p:sp>
      <p:sp>
        <p:nvSpPr>
          <p:cNvPr id="29838" name="Text Box 142"/>
          <p:cNvSpPr txBox="1">
            <a:spLocks noChangeArrowheads="1"/>
          </p:cNvSpPr>
          <p:nvPr/>
        </p:nvSpPr>
        <p:spPr bwMode="auto">
          <a:xfrm>
            <a:off x="8097838" y="4581525"/>
            <a:ext cx="938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got</a:t>
            </a:r>
            <a:endParaRPr lang="zh-CN" alt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21" grpId="0" bldLvl="0"/>
      <p:bldP spid="29822" grpId="0" bldLvl="0"/>
      <p:bldP spid="29823" grpId="0" bldLvl="0"/>
      <p:bldP spid="29824" grpId="0" bldLvl="0"/>
      <p:bldP spid="29825" grpId="0" bldLvl="0"/>
      <p:bldP spid="29826" grpId="0" bldLvl="0"/>
      <p:bldP spid="29827" grpId="0" bldLvl="0"/>
      <p:bldP spid="29828" grpId="0" bldLvl="0"/>
      <p:bldP spid="29829" grpId="0" bldLvl="0"/>
      <p:bldP spid="29830" grpId="0" bldLvl="0"/>
      <p:bldP spid="29831" grpId="0" bldLvl="0"/>
      <p:bldP spid="29832" grpId="0" bldLvl="0"/>
      <p:bldP spid="29833" grpId="0" bldLvl="0"/>
      <p:bldP spid="29834" grpId="0" bldLvl="0"/>
      <p:bldP spid="29835" grpId="0" bldLvl="0"/>
      <p:bldP spid="29836" grpId="0" bldLvl="0"/>
      <p:bldP spid="29837" grpId="0" bldLvl="0"/>
      <p:bldP spid="29838" grpId="0" bldLvl="0"/>
    </p:bldLst>
  </p:timing>
</p:sld>
</file>

<file path=ppt/theme/theme1.xml><?xml version="1.0" encoding="utf-8"?>
<a:theme xmlns:a="http://schemas.openxmlformats.org/drawingml/2006/main" name="WWW.2PPT.COM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1009</Words>
  <Application>Microsoft Office PowerPoint</Application>
  <PresentationFormat>全屏显示(4:3)</PresentationFormat>
  <Paragraphs>216</Paragraphs>
  <Slides>18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华文行楷</vt:lpstr>
      <vt:lpstr>楷体_GB2312</vt:lpstr>
      <vt:lpstr>宋体</vt:lpstr>
      <vt:lpstr>微软雅黑</vt:lpstr>
      <vt:lpstr>Arial</vt:lpstr>
      <vt:lpstr>Calibri</vt:lpstr>
      <vt:lpstr>Comic Sans MS</vt:lpstr>
      <vt:lpstr>Lucida Sans Unicode</vt:lpstr>
      <vt:lpstr>Times New Roman</vt:lpstr>
      <vt:lpstr>Wingdings</vt:lpstr>
      <vt:lpstr>WWW.2PPT.COM</vt:lpstr>
      <vt:lpstr>第一PPT模板网-WWW.1PPT.COM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Read and find out the pronunciation rules of ed.</vt:lpstr>
      <vt:lpstr>PowerPoint 演示文稿</vt:lpstr>
      <vt:lpstr>PowerPoint 演示文稿</vt:lpstr>
      <vt:lpstr>PowerPoint 演示文稿</vt:lpstr>
      <vt:lpstr>PowerPoint 演示文稿</vt:lpstr>
      <vt:lpstr>Listen to the passage and fill in the blanks.</vt:lpstr>
      <vt:lpstr>Summary</vt:lpstr>
      <vt:lpstr>PowerPoint 演示文稿</vt:lpstr>
      <vt:lpstr>PowerPoint 演示文稿</vt:lpstr>
      <vt:lpstr>PowerPoint 演示文稿</vt:lpstr>
      <vt:lpstr>Exercises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2011-09-13T11:12:00Z</dcterms:created>
  <dcterms:modified xsi:type="dcterms:W3CDTF">2023-01-16T20:46:08Z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3D411BB5AF5B4F1AAF5313A0A29C29EA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