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8" r:id="rId2"/>
    <p:sldId id="323" r:id="rId3"/>
    <p:sldId id="324" r:id="rId4"/>
    <p:sldId id="325" r:id="rId5"/>
    <p:sldId id="326" r:id="rId6"/>
    <p:sldId id="273" r:id="rId7"/>
    <p:sldId id="321" r:id="rId8"/>
    <p:sldId id="327" r:id="rId9"/>
    <p:sldId id="269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73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C3CC7B8-19BC-4FAA-B0F2-DB38CDD723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5DD1B6B-3928-4310-AEAD-40D9B5B4F04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D1B6B-3928-4310-AEAD-40D9B5B4F04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F0D78C4-A4E1-4A5A-962D-336AF23FAE9E}" type="slidenum">
              <a:rPr lang="zh-CN" altLang="en-US" sz="1200" smtClean="0"/>
              <a:t>6</a:t>
            </a:fld>
            <a:endParaRPr lang="en-US" altLang="zh-CN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3BCB56-0F63-4E50-87CA-AFC6A28CEA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940774-1B0A-42CD-BA14-EBF574AD1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 panose="05020102010507070707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hl=zh-CN&amp;biw=1280&amp;bih=521&amp;tbm=isch&amp;tbnid=rfHslfChzvF-NM:&amp;imgrefurl=http://dir.coolclips.com/Travel/Transportation/Road_Travel/Buses/Passengers/people_waiting_at_the_bus_stop_vc026677.html&amp;docid=L77GTaFj_2a29M&amp;imgurl=http://dir.coolclips.com/Travel/Transportation/Road_Travel/Buses/Passengers/people_waiting_at_the_bus_stop_CoolClips_vc026677.jpg&amp;w=283&amp;h=383&amp;ei=tapMUs6OC6mMyQGMwoCABw&amp;zoom=1&amp;iact=hc&amp;vpx=565&amp;vpy=142&amp;dur=1157&amp;hovh=261&amp;hovw=193&amp;tx=112&amp;ty=180&amp;page=1&amp;tbnh=143&amp;tbnw=106&amp;start=0&amp;ndsp=13&amp;ved=1t:429,r:9,s:0,i:11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4416" y="3829645"/>
            <a:ext cx="3273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Section A  1a—2d</a:t>
            </a:r>
            <a:endParaRPr lang="en-US" altLang="zh-CN" sz="32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461" y="1595933"/>
            <a:ext cx="8784976" cy="53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</a:rPr>
              <a:t>What were you doing when the </a:t>
            </a:r>
            <a:endParaRPr lang="en-US" altLang="zh-CN" sz="4000" b="1" dirty="0" smtClean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40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rainstorm </a:t>
            </a: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</a:rPr>
              <a:t>came?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235955" y="260648"/>
            <a:ext cx="263245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6600" dirty="0">
                <a:solidFill>
                  <a:srgbClr val="000099"/>
                </a:solidFill>
                <a:latin typeface="Arial" panose="020B0604020202020204" pitchFamily="34" charset="0"/>
              </a:rPr>
              <a:t>Unit 5</a:t>
            </a:r>
            <a:r>
              <a:rPr lang="en-US" altLang="zh-CN" sz="6600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endParaRPr lang="zh-CN" altLang="en-US" sz="6600" dirty="0"/>
          </a:p>
        </p:txBody>
      </p:sp>
      <p:sp>
        <p:nvSpPr>
          <p:cNvPr id="7" name="矩形 6"/>
          <p:cNvSpPr/>
          <p:nvPr/>
        </p:nvSpPr>
        <p:spPr>
          <a:xfrm>
            <a:off x="2665868" y="5349236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s://encrypted-tbn3.gstatic.com/images?q=tbn:ANd9GcQbyN33bIy16HDF1N6zc5JDg8EDgVfU71t63lcJaKlFVHYIS2Jm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57188"/>
            <a:ext cx="8266113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https://encrypted-tbn1.gstatic.com/images?q=tbn:ANd9GcQEa4TV181zyG4A8RtYuFQrJGEpDRBFH9_RvEmrmR0jHI77rGt9t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5" y="3929063"/>
            <a:ext cx="1214438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0.gstatic.com/images?q=tbn:ANd9GcQBHACddTbfl4VE6UzjF4tvPrr217eU9mLPtVDzKdXGi4DxRnmW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3030538" y="785813"/>
            <a:ext cx="38274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</a:rPr>
              <a:t>on the street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sp>
        <p:nvSpPr>
          <p:cNvPr id="4100" name="AutoShape 4" descr="data:image/jpeg;base64,/9j/4AAQSkZJRgABAQAAAQABAAD/2wCEAAkGBhQSERUUExQUFRUVFxkXFRgYGBgYFxcVFRcVFRYUHBwXGyYeFxwjHBUYIC8gJCcpLCwsFx4xNTAqNSYsLCkBCQoKDgwOGg8PGjAlHiQvKSwqLSwxLCwqLCwsLCwsLCwpLCwsLCwsLSksLCwsLCwpLCwsLCksLCwsLCwsLCwsLP/AABEIALwBDAMBIgACEQEDEQH/xAAcAAABBQEBAQAAAAAAAAAAAAAFAAEDBAYCBwj/xABNEAACAQIEAgYFBwkFBwMFAAABAhEAAwQSITEFQQYTIlFhcTJCgZGhFFJiscHR8AcVI1NygpKisiQzc5PhFzRDg7PC8WOjwxZE0tPi/8QAGwEAAQUBAQAAAAAAAAAAAAAABAABAgMFBgf/xAA1EQACAgEDAQUGBgEEAwAAAAABAgADEQQSITEFEyJBURQyYXGBkVKhscHR8CMzNOHxBhUk/9oADAMBAAIRAxEAPwDTTVnorxTqWZDuGYgHTMrGZHjNQLe70HsP+lc3rFtxDCfx8K6CxQ67TOQot7ttyzV4/pKirJKqPEyT4ADeq/DeIhzmBOVhpyj2cqzNrh9pdRv3nX/xRHh9+CRM8x4g7j7fbQbadUXiadetax8Gbmy8qDSuXQBrQHC47LsTFc4ziACkkhVAkk0D3RzNTvhjMuXeKGdI+qrOG4gCNaw17H3LxD2yUUEhQVkONizd3cKt4LG3F9PKvcVJj2g0SdKdsCXXLuxNffxQIgVmMdxIpqQzSYgAEjc8+WlWW4lI1Ye8RQy/iwT3+ynpp55EbU6kBcg8xxxCfUafGPsJqsbTEknnrXfXnkppusbuo9VC9JkWWl/eiGG7zXQsDunzqOH8abqTUvrKvkJNB71FcMv06jFvWJE9061Yw3D2ZgO80xIAzmTVWY4AmE6YDFtdNpOsNlwoXIIUyBmDvEA5uRIERWObQkSNCRoZBgxoeYr6Ow/BeyN/qHu514P0n4tbxF8tasrZUaRCh2ILDM0AQY0y6xGpJ25jXqrEvuOZpNR3aDME0xFPSrIg0iNqmFupqVSzJbjI+qrlkqaKVLJj5MittFP1tOUpmTSlxFwZ2DXNxoqPKRTqk70sCLAEaSa7RIrsCnpExi0anpqeoyMVKmpUop7Wbf0R76bJ9D402RhsafrG5iu+gnziy/R+NOF+iB+PKm6/vBpxfFLmOMR7hc7Pl8gD9YqpfwGbW7cZgNYMKojUnTSrfWjvoHj8R8qutYVsliyM+Mu9y8rQ+kY+HOCDTa61LuMKpR722AwXxXE4u4pxGGZlspKqogF1QS9wKR2lWNe7u0aoOGdP4AF+3m+mn1lSY9x9ldcdx7jEWXSbQtr+hQbWkUwAQdCSPSnfblUHHej9sE3ra5bZbLcRTPUXDqAJ3tt6SHuld1isqjVGy0jOJs6vQiqkHGcdZrMBx3D3YyOATsGGQ+zNv7CaJExXmtvDm0hM9Ym5HMePcRU+C6Q5B+jfJ3K4lPKDMfukVtFWHWc53qseBx/frPQetHePfTh6x+E/KAJy3rZQ8ynaXzg6+6a0OB4nbv8A93dVj3Aw38Jg/CoBgZYVceWYRFEsFhMxjYCgl+2yjMsllIMd8HUe6a0PR3Go5hWGpmOeg1BG4PhVOoyBkQ3RgE4PWWMTwLMsMAR4/WCNQfKosHh0smbjoixoWYAnbmx1rQXboUFmIAGpJMADvJ5V4L0l422Ou3LiDsliiEwMtpZCgeJksfFjQdW+47QYfqWr04DkT1fi/TfCJacW8XhxdyMLfazgPlOQkJJiYr5/SxcusxgsxMuSdSzaliTuSZNX24OyrmZlAHnyqPDcTyLCqO8kzqe+nfs1WI71pnX63v18A6fGc2uB3W5KPNvuFU7tmGIkGNJG1GcHjbl0kaKsakTOu0Sd6lTgqQT2oHjH2VaOydOR4QfqYB7SUOLMfSBMPhC7BRz+A5mjFno+k6lj7h9lDLmJyserJUbbyTHPWnt3bjkDO2pjc1OvRaZONmZZYbG5U4HynfE7NtDlQbbmST4Ctbjvydtb4ct/TOAXvDSUnVSveFBhhz3FDrdhRsB5xr7at/L7tmzdVbkW3UhkOqEHcr8w+WneDU9RoeM1gfESWk1tX+nbnnoZiKek29KuNdSpIMucYOIqVKmNRkYqU1GbmtM7zUguZMLOmfWmF2ucp10Omh02Pce6psNw67dV2tozC2JcgbCY/wBY7gTsKsFZPAEs7sgcichppG4KhBp48KjtzI7ZouL9Lb99wQzWlHoqjMOZOYmdT4+G1WuC9N71pgLpN1DAMntqBMlTzOvPeBWbpVcNXaH37uZVPUOG9NcPdgFjbYkAK43J2giR743o6RXiVXMJxm9afOtxp5ySwPmDvWnT2selg+0j3e44E9P4xi2GSzYGa/eOW2NNO+4e4Ac/byNQ3eHpYVMLaOYWmz33/W4ggGT3hd45djmDTcNsXcFhevuDrMfiVy2g0TatxOvIaEM3mq7nWh0b4kLgNtpW6szm3fWWOuuaSSw7zO1LUajvGxOo7O0ndLuPWC+lyw9v9h/hkNaVkjtBQwKlbiH0blsmSh7tdQ26nXvBz3TMdq34rc+paL8U4wti3GhuN6C+2Cx+iPjEeQKkKzH5TXYAjBgHi9r5KwIzPYuT1TwAwj0rTjk68x7RodM7jAuabZ0PLmD3eVavglnNbudfmuWLpBuDdiw2xNvuZeXzhI2y0A49wK5g7uRiGUjNauL6Ny2Yh19hEjl5a1taXWmxQr/ScprezBSxsr6HrKOGdZ7Y0PsI8aKLwaCGtsD4Nz8JpYK7bvCHUFhvynxqTFK1pAbeqjcHUjxHOK2FQbcnkTnrLW3bV4P5S/hekT2zlFxlI0yv21/m+xhUvEemTpBFm31m63QTp4wNZH7RFZjG44XYJWGHMHQjurgYZwBKkjfmQfdVDqGyF/L+ITWzJgt9j/Mt8S6RX8Sf7RfuuO4nsjyRYX2xUqcYRQAqtA22++o/zWrpmttB+addRynlVa/hRbCtIbNrEESN/ZTVqauBHuddRgsSfhCGJR76rsi9x3PcdKiPBIWS4AHPL/rUX58bkq/GrNtnvpDdlfo7mPPlROUf4mB4srHkFg/D8SZBCgRO5Bk/GruDvveDBoCc40JPdT3+EoiFiWjzGp5Dah9riLqMqkAeQqGShw3SW4W0Fqxz6wva4Ikx2vf91D+IRbeLcgjcyfdRnhuCL4drl/MQ/oQQpS2pIa/yDEsMqqTBCXNtCM/j+HtafK2sjMrCcrodnUncHx1BBBggihjqq3Y1oOYYNBdUgtsOQZwcVcPrN7zV/hWFzEs2oGgB1k+3uqXDpaddkVh3kAT79QaEs5k6xqdAdB5RVoO0jdByO8UheJpMXYQW2zgRFZVqLcKsrqzMO4SfedaKdbaHroPdUNTo69WMtx8fOUV29xlSC0ylcPPKi/FMMrMDaGaZzFZI/wDNCcRbZdGUidpG9crqdFZp25GR6+U0EIcAj/mQUb6HKwxllgrlcxDlR6uU5tdhuJrvhfQnE37XWooyESmolxJBjWBEHeK0vQ7i64RHssG1cszEN2TlC5WUa2yAvOZ8Kt09O2xTZwOohS0u6kqM4/vSV+KIPlFyJjrHGu/aDN9tS8Gx160vU2llyzODIIAIQTB0GoOrEDbeo+K4gPiWdSpVrimVMgzbUH4zRjodcBt3SyFj1urDcdlYHwPxqWnUtqmVTjr0m5qmVdGrMucY6+sGP+TZnz3Llxs7kt2crgFjJLGAW57QB3mtZwPD2sNYWyobszJIBLMTLMe7U7cqlBUHssynxH3fdUoxp5qGPfIrfr0tdfKjmcq1zMc/9TxGlSpVxcnFW9/Jt0SV5xuJAFiyZthtA9xfWM+qp18T5GsFWr6O4+/ibDYI3G6oEMoCl3IJA6kAepPaiOXdNXUkBuZodnqrW4PXymrxnF0u3muPctrOgDOohdwN/afE+AoFxlbDHrLd+0txdiLijNGwOuhHJvYdK7ToVrGXEk+GHcfXb+2pk6Eg7W8Sf4F+srRJ3t1E6oMqjGYB4hxY31tlhLJmDERDTAHkdDIGndXWEKXbrXMRcA11WGJPcnZGiDaOevLfSP0MFtQWtMoOgz4i0mvd/fb10vRS3zt4f24kN8FzVAU2E5MXeoPORHpJh1EDOfJG+0CucPxbD4u2cJdbINXwz3AF6u6JJtzMZWkkd2o5rFy10Ytk9m3hjqRIF5xKmD2lw5B1BG9V8dw9bYI6uyDAYFAf1hQg50UggoRtVw7xSDIMa7fBmZWUDFHAV1JGYRMjQ6jmO/nvzqpext1DGYMDsdCCK3d/BI0gopEn1R30OxHRqy3Jl8mP2zWunaBxhhMCzsE7sowPwP7TI4TCC4SMwVtwI0j30TtI9hSTDKDup1E+fKr7dEVBBS6wI1EgH+mK6ucIvCYNtxzGxI7u740TVrqfPgzP1HY+rzwARAXEcWlwBlMOvhEju0qrhsG1wnUafOnY93h99T4jgd5Cf0LEeHa0/dJqzwt7pYILTswJCrEEiCWHajYCfZUvaKnbcxlJ0d9S7FUylisB1YksNeQG/fUq8aIACooAHeav4ro1irjZjZYDkDlAA7pLAVBjujN7D2xeuIuQMFgvbkkzAARmJ2J8hUvaK92EaQ9jtKf5FM76lryKbhyjcAd3Imas4Do2jscxcIgzXGBEhJAyrpq7khFHeZ5Ghn5+bkq/GtBwTjpuWjbCBWUi4zTpccnJaBEdlEmY11M0+suC1EryfWP2bpns1AV+FHOJo+HcEOID5gFtpAIX0esgBLS/QtLl8zlPfVa3wwXcIjNAzMYc7WrpgZjO1t+yr9xyvyMkPl+Iw9oWxaUBdMwF1u0TLOf0USTJ9tUMBibvyc2bcujSWdbLELmRCwlyq7co56jlWQihCMdZt36nvAwI8I8uOnT1mS4tYWGS4VS4hIIMZlcaFTH42NC8DnXtBCwPhM93Lka1N/gXyps7uxKfop0DMqaIXMmWA0nuAmYqDE8KXDiBcck+ivYOvM+joBufvNHjWq5AYHPw9YB/6qyusupGzryfL6TImSSec6+dOtv3nQedaIcOQntAMTuTzPfQ/i6okKgAO8jcCjjUQu5pkrqFd9qwrg8LlQKOQ18TzNccRtqLZNwAr3d55RWczseZ95otwfByCzazoJ7uZ191Whw42Yg7Ums94Wmr6IdOVfJYvBUbRbbKAqNyVSo0RuQjQ+HPU8Q4LZvkG4gLDQOJVwO7MsGPDasJg8Cty4luYzHXIAzAKCxIXSYy7e7WK2PBukzWGWzjMsETaxAMo67AluY2GfcbOAdTm3qqHuzzNnSu9q94PD5ZmT6S8OFi7lXNlyo4zGT6TA6x9H40V6BN+lxFsD5riPMgn+cVf/KVhZ6lx6y3LfwW4n/dQLobxAW8daYmFuq1s90kZ1/mUCsFSKtV4Rxn9Z0rKbtJhjzj9JvLlrkR76gOBTu+Joo/ErX7R8Fmuflo5WXP7o+6ugFjDynNmqs+c+d6VNXJeOVcbBwJ3RvoncIuXI0PVt8Fc/ZQIOKO9Du1eYd6N/Sw+2rKx4hDtCMXD6/oZ67xDh9pCrLbRWLr2gqhpYwNYkakVJwnCp8nssFAJt250A3toeQqXiYnq/8AGsj/AN1BS4P/ALtY/wAO3/00rogPF9Jaxyn1/aUbU/KbajYm+T7LWDH21dxbMFaGMZTHuqvhU/tIPct72Zhg1+yrOPMIT3A/Uaknn9ZC3kL8hB/R9pw2hOjP8XY/bWY4w5Ny9PKY9t+4321rOALlsEaAG5cPds7L7tKyvG7cPePeCfc5n6qFu/0lmjof9031/WXs2UT4/bQ5+koCy1i8oiZKGI796IX1OXb8a1WxXSzDfIWtZma41gWwArwG6sDUsAN/OqVAIOTia11joVCrnJ5+En4djkv286giGK676Ry9tQ4viSWzBRmkGMqloiBJy7biqPQ95svoY6w8vopRGzxdcNdzOtxgyEAIpYkhlMHURUUw2MmWWlkUlRk+kgwHE7V5yizIEnssI27x4iqHFeHI99s4zQqRIB3z948K6wOKN7iFy6LVxEuAkZlIjs2xBO261b4ov9obT1Lf13aieZZWTxkTjolgrZa4rKoBjbsmQl5hqsH1e+hHHh14trmZerBzSWabjEye0dIAUe+ruD4oMPavXGE9pQojQ3OrxPVg+E6+ysmON3PAnmTJJPMkk6k71pdnohO5ugnN9tvYGKV9Tj7S03BAoku0DfQVZ6MXNLxHq5Cvee2WEn90bCq+He5fUhzC6bDc7x5f6UQ4chsh1RS2fKZLRGTN3L41oays2V/4xMbs28U3/wCdvX5dJ6BjuljKzZ7URMwbhiDt/c0FwXFrlq21u2uZWbMzBLrZSbaKUgWwBEfHYVU4r+VR8xU2hEHND6gnYAlDsJ5cx3UM4f8AlHeyjJbtLDNm1aTsBHoRsBQLVsCD6QwMLAynGD58/wAy5Z4gtmy7MT6bHmDMkZYIBnwishieMXXcvMToBoYA2En8E1dRjiSWuehmYqo72JLGee8VKvBkJiD7zRGk0jD/ACN1kO0O0k2jTp7qgZ+MF28XdYhQxk6cvuor+b0OrDMeZJMk++heMYW7kWtCNCd9e7Wo/wA4XfnmjwwXIbmZD1swBTj8jC2Nw9u1bzZFk7eZoBJ8aOYbC50Buyx3EnYctqsDhloCcq1Nqy/I4lKXrV4TkmVOjNjts2oIyhWGjKxbOWU8jltOJ+ke+tpcxwdCt0KQxlgewjtt1iN/9te8fQfYxNZ3gVsHMygAEkiOYACKf+pWouYEEaaGPYfMVzWoYm1iPL9p32hoU6VQ468/eBOJubIWwWLoHBtE6NbglHtOh1t6XBptIBUkHsiLF3q4YamzcVx+6QY9ulbdOGM2AvFUElbstJJPUs4Xdp0FsADlGlYwoC7gbOsj2j/Wg9ZkMrk9RJaPBV6wOASJ67b4uhANtGYEAiFgQRI+HhT/AC+7ytH4/dWc6B4h8RhQvWkGyerK67RKc+4x+7WlHB15sxPsrardGQN6zBsS5XKjy+QnzqaVWeEcFu4pnWzkLIhcguFkDks7seQ+qp06Ov1Fy8GB6vq+yoJJF0kZvACBP7VcwKzKF07su4DiDilaHoQpOJgAHsEwSQCJUHUbaGs3batN0DeMWPFGH9NSr98S7Qj/AOhQf7xN+/FL+YHq1MMGANwxmRgwPZsg7gc6gHEsQFChVEAKO0TAAgb2ddBVhjrXNaW9vWdL7LTjG0SAcSvaGBm1lg+4OTSDYgegK5u4y80yz66H9Io0PlhxVmnpb29Y/stP4RIPlVzkMupMC5egSSxAEjSSdKyfTXiN03EtjQugkLmzPLvAJJJJknzkVsqxHTQf2uzz7Ccif+I/Ianypsk8GaHZ9FYvyFGeZnnvxpnuMdNcxUfSEGSfA6eVRhkn14n5wnLy9Xfx28KiO9afjfQ/J8iXDh7lzFYcXSpg9ogEhdBoBO9SxOgdq0IDeefymfGJgb3Nj6+k8uW3ePqpfKd+1d2Hr8/W5e77au47otirNoXbti4lskDMwjU7SN1nxAqx0K4EmMxiWLpZUYOSVgHsIWG4PdSxEz1BDYDkD05gz5SJ9K7Gb5+uXu29Lx28K5+UDmbhMGe1z9XlsOfwitnhvyf2m4pcwzO4w6WuuDgjMbbKuTWI9Jo29WgnSToo9i9ieqV2sYe4EZzBjMEjNEblhypYlSamh2Cg8kA/f94Fa4seudokiM3M7bRtz8aUpOzxm71nL3ej6Xjt4VJiOF3bdu3ddCqXQTbY7OF0JHP/AM0XwvR5G4Zdxcv1iX1tAaZcrBSSREz2u+nGZZYaQAx8zj6wILi/T2M9ob+ry9/f4UjdHe8wPWHpc+W3d9tGsR0fReGW8XLdY99rRBjKFCsQYiZ076gudDsYtnrjhrot5c2bLsu+YicwHOYp8tK1Omb0645x1EGFknZ9xzWcvP1d/HbwpgU+nznUfu+r7/sqW5wy6tlb5Qi0zFVfTKWWZHfyPuq2vRbFG/1AsXOty58kCch2Y6wB5mmyZZigdSPy8usodYsaZ5gesIzcztt4b+NdG6s73IkesJy8xtv+IqxxPo/iMOypesujP6AInNrELlkEyRp4ipeJ9FcVh0D3rFy2hMZiNJOwME5T50+WjY05x056dOZRRFaAuYMZidZJjKNIgnYnX7urTjKwI7UjL4d8j2fGobI7Q8xynn3c/Kr3DMCtxnBkR3aczyO1E6UsbQB5zG/8hqqXQuxHTBH3Eb853PnH4fdV3h+e5OdiU5jaeZ9kV1iuGJbUsS2g01GvcNqg4ZimYrb0y6yBuQASRPjt+9Ww7d0CXPSeW1ILyBUOpAhb5cMPaUKBmYSJ2ABM8+12i0D8E/0ZxDPYzOxZizST5/DyqoMZasdaLoJdsMbVuFlszllYifR3EmR3a1Z6MWGSwA4ykktHMAnTyrl+rZM9DTgbAOBibfo1bzYYqdjcvqfJrtz7GryOySroDuOz8CD8QK9c6Kn9A3heu/1A/bXlvSC3kv3Y9TEXR7BdY/jyqOrHgUwPTHFriH/ybYvJjLtrlcQkDxRg6/yu1emV5B0bxAtcSsNyZsh/5itb/wC5fdXr80RomzXBdauLMwIbGFcZLuHtjUkg213YyxBABBJkzWJ6MXby4m7bsG3mdXtzc9EKjkZ4HpGF25zXp1y0G0IB86836O4dTxO4h9HPf+D3Y+qp6lU3pjjmVaUuEcHnjiW+M/kww/yMrZA+UIpZXBAN1wCchE5Qp2A5aann5x0ZvtaxBMEFbbkAyp2ETzA8a95/M9vuPvrNdPuHImHDAGc8TuY6u6Ynu0pX6dAN6npB9MHbUKxHnM3a41dYEi2TBI9bcb6gGmXjrkmLbGDBjNof4Kt8CTsHT1mP81U8Cf0l4fTP9RodQSes6W59gJAnX59ufqm/m8f/AE/on3Uvz9c/VP7m/wD11ftDX94f13B9tRYOwXc9yqpPkVWrlqBPJmbqNZYqZrUE8AZz5mVvz9c/VN/MP/jrPdKLmfE2D863bPM7uxjs6nflW6GETu+usB0m7NywxGgtrG+uRmkaa92x51FgoPhJ+s1+yW1BuIvCjjjbn94BO/tr1TCY638u4MesSEwkOcywp6s6HXQ+BrzFsIfV7Q7UEbkLuSPSXTXUCuThmAnKYgNtyOgPke+nBnQajTi8DnGM/mMTZ8M4hmwHFg9wFne2yhmEsesfMwBOp0G3cKpfkwvqnErTOyquW7JYgDW2w3OlZo4N5jI0yF2PpHUL5xyphhHPqtrMaH1fS93OlmR9lXY6Z978uMT1HD8bs/m7D3c6/KHOHwjywkW7OILFiJkAqDqdNRVS1jUu8Xx+FLqbWODWwwMqLgthrTiDrrmHmRXnBwzb5TsG29U6BvKjPR3jd7BMxt2LbXJCq9y2Wa2xDAZNRBIbbwFPmCN2eEVthyTnHljkY+2Jc/KLjFOKXDof0eEtrYXulQOsP8Wn7tFOjnSF8Lwa81m6qXvlKx6BbKVQHssDI8YrFXLVx2LEMzMWJMGSwMufHxqM4ZonKYjNMerMZvKedNmFnSqalqJ6YJ+Pr956BxHpOb/DMLcxNwXXTHBnXsBurQN6qAaR4a0aVynE7nEHxdpsEUJ0ugllNsKtkW5mc2sR8a8n+Rv8xpkLsd22HmaYYR59BpMgablfSHsp8wc9nryFbGc+Q6H09PnNvbwgxfB7dq09lGtYm49xXuKmS24eG7R1ADDbuPdR3iHEZ4rd6m5hXW5hEQpdaEvrBm2rjRW8+R27vKvkzROUxlzbertm8vGnOEfbKdwNubaqPbTZjtoASfFxzj64/iel4u7hMNiOH3GHUMt1jcw4v9fasoQwW6IJCdoqYEc9NK56TXupw+N7OEVcS2hGKuXnvHMWW4iSwUiZO3dsBXmy4R9AFO5A05r6Q8xzphhmicpiM0x6sxm8p50+Yw7PAKkv0/nPr+uY1odoeY5Tz7hvWj6HcPW7cuhrj24AjLae5PabQhVOX20BTDlTL9kAiZ311ELIY6d3fuK2n5LrJLYhsun6Me3M5j3VW9rVDevUSztNEt07K/IP8x8Vw7AXID8RAjkbbLr4ym9HOi/Q3DdYl2zdN9JzF8rKoCE5UUkAMWeCTyFsjnXl+OH6W5+2/wDUa2vRXGXhhUCYi8gBaFUjKO2SdCp8/bUU1llpw3M419FVQoNYxD/FcMt3FPdIkzCk8gIE+em9SJbgV0KRqXnNIcACHujLhcO5JAHXXZJIAHajc+Veb9LUHX4jxvuRG0EgzP71CelfGblx2w7MOqtXnZVA1LNJJYzrEmO6hmDv3CMq6qvLTmZ86E1F4YBfSYiaxKr3DQtiXIyXF0ZYIP0l1HxivbsDixetJdXa4quPDMAY9kxXiLk5cu+3h4TWv6LdNVwuHWzeR7hQnIVyiEOoXU8iW9kVHR6utCQx4ktVqqbQCp5noytt7PdXlPRHGTxC036x7v8AOb32kUH6OdM8bajLdz21AQI/aCqFhSBoRGnPWNa5w19rdxXT0lMgnlJzE8ieenjU79bWWX4dYPRqq1Vg3mJ6D0w/KFbwgZLRS7iAwUp2oSRJZiBEgR2QZ1rLcX/KEmKwYt3VKX8zFgqnq4CXFUyTInMNNYjesbxbMbrMz5muHMxgCTz0Gnuoewn6qZtY1hOOhgaapksDDynp/Az2D5t/V/rVTBJ+mvf4n/c331H0MxTPZJb5zAHaR2TMeZI9lSYF/wBLe/xPqY0VWc4nT2uLKt484UWwQfJh/W+vwofhbgF9QearHjCA0UOIkjTmOf07h+uffQZf97t+Q/6Yq2xyi5H9zxM1kDYB9R+s0A5UEv4BLtrK65gM0bgghmEgjUUboZa9E+b/ANbVSZtoSDkQXwnodh7rKCrQVtk9s+st4n+haK8U/J9hEa3kR9fS/SMZm7h007tLjfgVxw3FFEUqjMTbt5SHRIIVwZzo+kPyU1JnvvOZlhhBkNdMSrRNyLY1UGRbGwqxXULjHMGtfWNblXIX5ywOgfDgQGV55jrWn3b/AAoTc6I4O1HWqxJUEKLuVgc1yQVJzzl6vTKTRG3gTEMzkcxOVf4bYVPhVnD4VEGgA8AI+qpNZk5AxGrGoAw9zH6zOJ0Xw9x+zh7qrO5uNEQ8+mA0klPVjsnXWqvE+jNhHcKrQMsdon0pra9dGwAFZ3pA4619d1tn43J+qqWPEPqusBA3H6mVcJ0Sw7WbblWllUt2zuVBNWOi3QnD30ZnViQwHpsN7aMdj3sau4LEp1FoB0kImgZZ0Ucpoh0GANpoyntrvr/wbJqm1jgYifUWhfeMQ/Jlg/1bf5r11/sywX6t/wDMf7q0vU/RT8eymNj6Cfj92qd7esG9pu/EfvM0fyZ4P9U/+a//AONN/s0wf6p/85vurTdT9Bff/wDzS6kfMHv/ANKW9vWL2m78R+8zX+zTB/qrn+a1N/s1wf6m7/mmtN1A+YPfTG0PmfzD76W9vWL2m78R+8zX+zfBfqrv+afvonheGWrFsJatZFBBjQyZGpMksfE0SA+gf4h9hqteTwO49bxHjVdjMRzGN1j8MxM8Mx/97c/bf+o1suiY/s6ftN/UaxmMP6S5+239Rra9ER/Z0/ab+o1dpffMjqPdHzmmodxXjAtAhYZ+QOwP0iNh8ag41xjIMiE5jzEaRuN5HnWYvHNK7/OJ1A5+0+HvptRqdp2r1gmp1O3wp9/SAsZiWe67MQzMxLEaCTzGm1X+GXhEAKI3PfVy5wxGAldhodfs31NcYPh4RYMEncxWfZYrrMJqwxZs/wAywfx591RtYB3n2E074aeZ/wBAfjXQwo8feaGC485V3XHWU+HYmRyHLzq6x7/ZNcYfBBFy6abmPfTthQYmTHfz8KkwBbIkjUC3WVcbhA2gHa9U6x7e4VQwXDjckscoE+8Ann7B7aO28MJ0G+n47qlNr21NLdoxJ1hF94ZhfonhwlsqpJAZtd91Uzp4mu8Cv6W8P/Un+Y0DOFG4GvhofeNa6t3XRiVdgTvJzT3TnBrQr1yDGRNc66tk24xNOggr5j+p6Gn/AHq0e8D+happxq5pORoM6gj1i3I+J5Uw4mestuU9CNjuAIO4FEWaup1wD6SoWofOa6heF9H95/8AqPXKdJbZ3W4v7oP9JNV8Nxe1rLgdtzqGXQuzDcdxqfeo3QzYS1G6ES9whZtJ+wn9Iq6WrP2uMoltAMznKoOXbb5x0+uh2O6TOsTlSdoGdtPFoHPuqJvReMyu3U1V+801/wAoFUsRxu2m7Ce4HMfcu1ZBuIi5oXZz3MTHu0HPuroWwANBy201/HKhLNdt6CAW9qIvujMocS49cu3jdDOkaIoY9kAQdtp1nzqLDcUdjluMzBiq6kkgEkHfX1jU/EcLm7UgaaCDr7e+ouC8DfEOQumWJmBHie7l41GuwvzMui28271J68zbcS4Sqo2rmA3rHkDpvRzojbGW72RHW9w5WrVUsVgr1xWX9FqCJGeNfDKfrqXAYO9bDfpSstmhVVl2Vd3WZ7NH2VMw4E6V7kK9ZqQo+Z8F+w08KfVPuNZ5mvcr7D9y2fsqL+0csT77SfYRVXcWekH3r6zTADub+alp9L+es6t7ED/jKf8AlEfVdrsYzED17R/ccf8AyGm7mz0j719Yf0+l73piVHrEe1qBjieIHKyf3nH/AGGuxxe9zRPZcb7bdR7p/wAMfcvrCxup88/xGq2LPZOViTy158vjFUG4zeG1kH/mj7Vpk4pdPpWlUf4s/VbqJqsPG2SDKPOeacVw+FQejiOsYZgCV1JO5gGBv7qscO44i2BaEh9RBkiGY+sI11+FCOL9Z1p62ZHYG0BVJhQV0IE1QO9NvIziYmo7QsazA90TSLrou3Nhz7wPv/AkRQBArnBglFnmBqNttKtqkVmMcHEoZ8zkKSPqpdVXZanFV5lc5FsV2LR5CmmlTcxRRXHVa13SpRRlEbUitImucMyal2ae4SAAPZqakq7pZXWbDjOPnHimw7ZZLIGbkTBgdwkaU1q5J0DRHPv8PCpDTglDHVjU3hkJzMZKgb7b6ma6NqpIrmTTFiTIMxY5Mj6k0/VeNPcuwJjXkKguXCdDt5UsmQLAdYmccpP438qDcUBFySZn0fo+FFVOm0a90aVFe7QIUTMg9nT3xVlbFTKzl+IDtXyhJG50o9YuEqDG4BH+oNScI6IXWYNCshGhMRObKYGp0g71ssB0PUEF2zkbACF0IiZmfI6a0adM1uMD6wpNI2PFM3wngNy/BnshoJnuiYAHd3netxwzgqWpyKBm1O5+Jkmr2HwaoIAAHcNPqqwBWpRplqHxmgiKnSQ9RT9T41KTSomTkXUil8nH4FS0iaUUh+T/AIgUvk/4iphT0opX+TeXupfJfL3VOaQpRSv8l8BWT6W8RKMttQyTDFwSAwIYZBA8JOvsrZXLgUFiQABJJMAAczNee9IuNfKGyhQERmKkEyx9ENsIBH10FrbQlZGcEwfUPtTriByo002gjwio7eERnJZQSYjnt9tO5gb7kRAHfHvq1h8PBLHU7CufBI5zMtAesnWkTNKkKhLI2WnpUgaUUVKnJpqUUYUweWygEnw1iO+uzUaBlJKsRNSXHnJpt3ePpOrixuD3ctDEwe7SllG9RmySZZiT8O7yqUUjjPET7c+DpOctdUiapY3GdjsMpJIXeYnekqkmQlpbymYYGNDqN+6g/HMWc3V6gCCdd5GgqNeDagZtAO7WfbpFVHwbZmyy2UT4kSBp36fVRFaJngyvcWHEa3jnDAySByJO0RH47qMWsUGQN4bc/wAeNBLGGLMFMrPMjkN9/Ktv0c6OZozeihKkH0iw1IPzRrOh7quanvCABzLKqHfG4cQKtrMRI0PIGZnQaDzrS9H+jjMwd0AXUhSOfJiDtFajC8HtgegvL1Ry2PifGiKrFH06EIcsczRrpCSCxhAtTgCnpVoy+KnpqelFFSpU1KKPSrmK6pRRqU09KlFGpUqYUopn+mPH7WHslHRnN5XCKNjAGrGRAkrtr3V51wjEG4+VtoLMRrCiJ0POSANedFen3B7/AMoa6SHRyBbAaSBlHZCcgI1I01HfQjo6hD3JBEWyP/ctSKxda27IPlMy1i9wVhxNH+akOxueHo/dVm3whAB2n/l+6g+JuXmfJacrlt5mMqFQvc7LNm1ICW7hgb5h51d/+o5By2mY5iFAYHNC2mgGD2puhe7RjMCayjRYQCphworHQS7+a073/l+6n/NafOf+X7qr2OMBrb3ShW2iswbMpzZC4YQNR6GhO8iq2C4w6hLVxM1zVM2YQ9xLdp2Giaf3pn5uRt6h3NuD8P7+UXc1+kIfmtPnP/L91P8AmtO9/wCX7qHcUv3WvMlpyot20ZzKhFZ3LZmzbgW7baDfMNomul6RZh2LTMSzKAG3y9UMsx6U3Y7uw5mBT9xaQCpz+0Xcp6S83Cl5M08piPbAoYVgkd2ntFE+F8R67tBCqGCpzKcwzMNhqPRB15N3gih9/wBNv2m/qNQUMrFWg19arjEhv3rYAChzvzIO2mu2/hSSY13rqKVXs2fKVWWd4egHyiC0zmNyBTzVHOTJ8v8AxUJSTgZjcWxmW32SJJy+wzMUK4ZdVTzBOg8vGiN+0HAU6A90UCvrlJAnRiB7DRdQDJiVMc8zQtcETyH111Ysu7AIrHnEewHwGu5qrgbIFtTuSJMknUidO6vQ+j/CraIjBRmKjtaT2tSNPxpU9Ppu8fbnpDKNOD4jKnCei+Qh7kFxqPo8456g89K0uHw4FTqkU7Ct6utaxhZpAYGBFT0wp6siirk11SpRRqelSpRRiKQp6VKKKlSpUooxNIUqVKKKq3EbrLbZkUuygkKN2I2FWq4c6Ux5EU8qxGJNxmZiZJaZnTtHsgEmI29lWuEPDkaDMpH72ZGjzIBq30x4amHKtbBBuFiwJkSYOg5ak++gdi1mmSdSRy5eyuYvpZWIYzK7t0fd6TV28MupyCW0Y5RLcoOkkctaqXOBIbouRlK5YCjLGQzErEgmJBB25VSW8wEBmj9pvvp/lL/Pf+JvvoMB1PBhXtQ9IYTCKAQEUBiSwyiCTuTpqfOuUwYDTGgEIoUAJPpRA3POfvoT8pf57/xN99Lr2+e/8TffTbW9Yvah6Qx8kXtdgdr0uyO1y7Wna9tU24EnWi4BlIywFGWMmoHZIBBJkgg+cVT+UP8APf8Aib76Xyhvnv8AxN99SUOvQxe1D0hqxYVfRUKJkwoUTOrGBHtoLecFmOurEjbYkmuXusd2Y+ZJ+s1yKSqQckyi23vPKf/Z"/>
          <p:cNvSpPr>
            <a:spLocks noChangeAspect="1" noChangeArrowheads="1"/>
          </p:cNvSpPr>
          <p:nvPr/>
        </p:nvSpPr>
        <p:spPr bwMode="auto">
          <a:xfrm>
            <a:off x="0" y="-1092200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01" name="Picture 6" descr="http://3.bp.blogspot.com/_hU2PRDqesQ0/SzEFEGPbYaI/AAAAAAAAAKQ/Ph9C8Ffp8ps/s400/IN+MY+HO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2000250"/>
            <a:ext cx="3810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rg_hi" descr="ANd9GcTPr1FKANCGKw4yE00Dxh6-X12nlsdG7NoouFaV-iiFS7yMUjje6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3643313"/>
            <a:ext cx="2071687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矩形 8"/>
          <p:cNvSpPr>
            <a:spLocks noChangeArrowheads="1"/>
          </p:cNvSpPr>
          <p:nvPr/>
        </p:nvSpPr>
        <p:spPr bwMode="auto">
          <a:xfrm>
            <a:off x="2643188" y="5214938"/>
            <a:ext cx="4473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</a:rPr>
              <a:t>at the bus stop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"/>
          <p:cNvSpPr>
            <a:spLocks noChangeArrowheads="1"/>
          </p:cNvSpPr>
          <p:nvPr/>
        </p:nvSpPr>
        <p:spPr bwMode="auto">
          <a:xfrm>
            <a:off x="3030538" y="785813"/>
            <a:ext cx="5340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</a:rPr>
              <a:t>do my homework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pic>
        <p:nvPicPr>
          <p:cNvPr id="5123" name="Picture 8" descr="https://encrypted-tbn3.gstatic.com/images?q=tbn:ANd9GcRFjp3aUdRnn8L_0KlWyvytruc6U178Xy0bES81tvfpUlBh2GD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85750"/>
            <a:ext cx="24479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矩形 8"/>
          <p:cNvSpPr>
            <a:spLocks noChangeArrowheads="1"/>
          </p:cNvSpPr>
          <p:nvPr/>
        </p:nvSpPr>
        <p:spPr bwMode="auto">
          <a:xfrm>
            <a:off x="3000375" y="2428875"/>
            <a:ext cx="4808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</a:rPr>
              <a:t>wait for the bus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pic>
        <p:nvPicPr>
          <p:cNvPr id="5125" name="Picture 12" descr="https://encrypted-tbn3.gstatic.com/images?q=tbn:ANd9GcTjFzPn6dylXZiYRRvwq3dmyh_FI9jNJBsy9Z3cbbuFcuXY3nl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550" y="2254945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矩形 12"/>
          <p:cNvSpPr>
            <a:spLocks noChangeArrowheads="1"/>
          </p:cNvSpPr>
          <p:nvPr/>
        </p:nvSpPr>
        <p:spPr bwMode="auto">
          <a:xfrm>
            <a:off x="3071813" y="4286250"/>
            <a:ext cx="339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</a:rPr>
              <a:t>walk home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pic>
        <p:nvPicPr>
          <p:cNvPr id="5127" name="Picture 16" descr="https://encrypted-tbn1.gstatic.com/images?q=tbn:ANd9GcSvc99vVf9kv5ALLBVaeNCh3o8k8zkpUUF8-DDOzyjj2mw3jmc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4221088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/>
          <p:nvPr/>
        </p:nvGrpSpPr>
        <p:grpSpPr bwMode="auto">
          <a:xfrm>
            <a:off x="1835696" y="1857375"/>
            <a:ext cx="5618162" cy="2006600"/>
            <a:chOff x="1452" y="2334"/>
            <a:chExt cx="8848" cy="3162"/>
          </a:xfrm>
        </p:grpSpPr>
        <p:sp>
          <p:nvSpPr>
            <p:cNvPr id="6149" name="AutoShape 2"/>
            <p:cNvSpPr>
              <a:spLocks noChangeArrowheads="1"/>
            </p:cNvSpPr>
            <p:nvPr/>
          </p:nvSpPr>
          <p:spPr bwMode="auto">
            <a:xfrm>
              <a:off x="1452" y="2334"/>
              <a:ext cx="8848" cy="2843"/>
            </a:xfrm>
            <a:prstGeom prst="irregularSeal1">
              <a:avLst/>
            </a:prstGeom>
            <a:solidFill>
              <a:srgbClr val="FFFFFF"/>
            </a:solidFill>
            <a:ln w="28575">
              <a:solidFill>
                <a:srgbClr val="FF00FF"/>
              </a:solidFill>
              <a:miter lim="800000"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3107308" y="2420888"/>
            <a:ext cx="2838450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 dirty="0">
                <a:ln w="12700">
                  <a:solidFill>
                    <a:srgbClr val="C0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单词记忆风暴！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071192" y="3867150"/>
            <a:ext cx="5597152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3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Challenge</a:t>
            </a:r>
            <a:r>
              <a:rPr lang="zh-CN" altLang="en-US" sz="3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！</a:t>
            </a:r>
            <a:r>
              <a:rPr lang="en-US" altLang="zh-CN" sz="3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You’re the best!</a:t>
            </a:r>
            <a:endParaRPr lang="zh-CN" altLang="zh-CN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714625" y="428625"/>
            <a:ext cx="3671888" cy="1104900"/>
          </a:xfrm>
          <a:prstGeom prst="flowChartPunchedTap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kumimoji="0" lang="zh-CN" altLang="en-GB" sz="4400" dirty="0">
                <a:solidFill>
                  <a:srgbClr val="000099"/>
                </a:solidFill>
                <a:latin typeface="Arial" panose="020B0604020202020204" pitchFamily="34" charset="0"/>
              </a:rPr>
              <a:t>过去进行时</a:t>
            </a:r>
            <a:endParaRPr kumimoji="0" lang="zh-CN" altLang="en-US" sz="44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7200"/>
            <a:ext cx="1905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571500" y="2071688"/>
            <a:ext cx="7808913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468755"/>
            <a:r>
              <a:rPr lang="zh-CN" altLang="en-US" sz="2000" dirty="0">
                <a:latin typeface="宋体" panose="02010600030101010101" pitchFamily="2" charset="-122"/>
              </a:rPr>
              <a:t>构成</a:t>
            </a:r>
            <a:r>
              <a:rPr lang="en-US" altLang="zh-CN" sz="2000" dirty="0">
                <a:latin typeface="宋体" panose="02010600030101010101" pitchFamily="2" charset="-122"/>
              </a:rPr>
              <a:t>: </a:t>
            </a:r>
            <a:r>
              <a:rPr lang="en-US" altLang="zh-CN" sz="2000" dirty="0"/>
              <a:t>was / were + doing</a:t>
            </a:r>
            <a:r>
              <a:rPr lang="en-US" altLang="zh-CN" sz="2000" dirty="0">
                <a:latin typeface="宋体" panose="02010600030101010101" pitchFamily="2" charset="-122"/>
              </a:rPr>
              <a:t> </a:t>
            </a:r>
            <a:endParaRPr lang="en-US" altLang="zh-CN" sz="2000" dirty="0"/>
          </a:p>
          <a:p>
            <a:pPr indent="1468755" eaLnBrk="0" hangingPunct="0"/>
            <a:r>
              <a:rPr lang="zh-CN" altLang="en-US" sz="2000" dirty="0">
                <a:latin typeface="宋体" panose="02010600030101010101" pitchFamily="2" charset="-122"/>
                <a:cs typeface="Courier New" panose="02070309020205020404" pitchFamily="49" charset="0"/>
              </a:rPr>
              <a:t>用法</a:t>
            </a:r>
            <a:r>
              <a:rPr lang="en-US" altLang="zh-CN" sz="2000" dirty="0">
                <a:latin typeface="宋体" panose="02010600030101010101" pitchFamily="2" charset="-122"/>
                <a:cs typeface="Courier New" panose="02070309020205020404" pitchFamily="49" charset="0"/>
              </a:rPr>
              <a:t>:</a:t>
            </a:r>
            <a:r>
              <a:rPr lang="zh-CN" altLang="en-US" sz="2000" dirty="0">
                <a:latin typeface="宋体" panose="02010600030101010101" pitchFamily="2" charset="-122"/>
                <a:cs typeface="Courier New" panose="02070309020205020404" pitchFamily="49" charset="0"/>
              </a:rPr>
              <a:t>表示过去某一时刻或某一段时间正在进行的动作</a:t>
            </a:r>
            <a:r>
              <a:rPr lang="en-US" altLang="zh-CN" sz="2000" dirty="0">
                <a:latin typeface="宋体" panose="02010600030101010101" pitchFamily="2" charset="-122"/>
                <a:cs typeface="Courier New" panose="02070309020205020404" pitchFamily="49" charset="0"/>
              </a:rPr>
              <a:t>,</a:t>
            </a:r>
            <a:r>
              <a:rPr lang="zh-CN" altLang="en-US" sz="2000" dirty="0">
                <a:latin typeface="宋体" panose="02010600030101010101" pitchFamily="2" charset="-122"/>
                <a:cs typeface="Courier New" panose="02070309020205020404" pitchFamily="49" charset="0"/>
              </a:rPr>
              <a:t> 一般用时间状语来表示。</a:t>
            </a:r>
            <a:endParaRPr lang="zh-CN" altLang="en-US" sz="2000" dirty="0"/>
          </a:p>
          <a:p>
            <a:pPr indent="1468755" eaLnBrk="0" hangingPunct="0"/>
            <a:r>
              <a:rPr lang="en-US" altLang="zh-CN" sz="2000" dirty="0"/>
              <a:t>an exact time in the past              today      </a:t>
            </a:r>
          </a:p>
          <a:p>
            <a:pPr indent="1468755" eaLnBrk="0" hangingPunct="0"/>
            <a:r>
              <a:rPr lang="en-US" altLang="zh-CN" sz="2000" dirty="0"/>
              <a:t>_____|______|_________________|______________</a:t>
            </a:r>
          </a:p>
          <a:p>
            <a:pPr indent="1468755" eaLnBrk="0" hangingPunct="0"/>
            <a:r>
              <a:rPr lang="en-US" altLang="zh-CN" sz="2000" b="1" dirty="0"/>
              <a:t>             2012                                2014           </a:t>
            </a:r>
            <a:endParaRPr lang="en-US" altLang="zh-CN" sz="2000" dirty="0"/>
          </a:p>
          <a:p>
            <a:pPr indent="1468755" eaLnBrk="0" hangingPunct="0"/>
            <a:r>
              <a:rPr lang="en-US" altLang="zh-CN" sz="2000" dirty="0"/>
              <a:t>an exact period in the past            today      </a:t>
            </a:r>
          </a:p>
          <a:p>
            <a:pPr indent="1468755" eaLnBrk="0" hangingPunct="0"/>
            <a:r>
              <a:rPr lang="en-US" altLang="zh-CN" sz="2000" dirty="0"/>
              <a:t>_____|__|____|_________________|______________</a:t>
            </a:r>
          </a:p>
          <a:p>
            <a:pPr indent="1468755" eaLnBrk="0" hangingPunct="0"/>
            <a:r>
              <a:rPr lang="en-US" altLang="zh-CN" sz="2000" b="1" dirty="0"/>
              <a:t>                 2012                             2014           </a:t>
            </a:r>
            <a:endParaRPr lang="en-US" altLang="zh-CN" sz="2000" b="1" dirty="0">
              <a:latin typeface="宋体" panose="02010600030101010101" pitchFamily="2" charset="-122"/>
            </a:endParaRPr>
          </a:p>
          <a:p>
            <a:pPr indent="1468755" eaLnBrk="0" hangingPunct="0"/>
            <a:r>
              <a:rPr lang="zh-CN" altLang="en-US" sz="2000" dirty="0">
                <a:latin typeface="宋体" panose="02010600030101010101" pitchFamily="2" charset="-122"/>
              </a:rPr>
              <a:t>所搭配的时间状语：</a:t>
            </a:r>
            <a:r>
              <a:rPr lang="en-US" altLang="zh-CN" sz="2000" dirty="0"/>
              <a:t>when, while, at the time of, at eight last night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950" y="1571625"/>
            <a:ext cx="8991600" cy="4968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when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chemeClr val="accent2"/>
                </a:solidFill>
                <a:ea typeface="宋体" panose="02010600030101010101" pitchFamily="2" charset="-122"/>
              </a:rPr>
              <a:t>“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当</a:t>
            </a:r>
            <a:r>
              <a:rPr lang="en-US" altLang="zh-CN" b="1" dirty="0">
                <a:solidFill>
                  <a:schemeClr val="accent2"/>
                </a:solidFill>
                <a:latin typeface="+mn-ea"/>
                <a:ea typeface="+mn-ea"/>
              </a:rPr>
              <a:t>……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的时候”，是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at that time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的意思，表示做某种动作的时间或瞬间。常与一般现在时或一般过去时连用。                      </a:t>
            </a:r>
            <a:r>
              <a:rPr lang="en-US" altLang="zh-CN" sz="2800" b="1" dirty="0">
                <a:solidFill>
                  <a:srgbClr val="800000"/>
                </a:solidFill>
                <a:ea typeface="宋体" panose="02010600030101010101" pitchFamily="2" charset="-122"/>
              </a:rPr>
              <a:t>When winter comes, the weather gets colder and colder.</a:t>
            </a:r>
            <a:r>
              <a:rPr lang="en-US" altLang="zh-CN" b="1" dirty="0">
                <a:solidFill>
                  <a:schemeClr val="accent2"/>
                </a:solidFill>
                <a:ea typeface="宋体" panose="02010600030101010101" pitchFamily="2" charset="-122"/>
              </a:rPr>
              <a:t>                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当冬天来临时，天气变得越来越冷。                                              </a:t>
            </a:r>
            <a:r>
              <a:rPr lang="en-US" altLang="zh-CN" sz="2800" b="1" dirty="0">
                <a:solidFill>
                  <a:srgbClr val="800000"/>
                </a:solidFill>
                <a:ea typeface="宋体" panose="02010600030101010101" pitchFamily="2" charset="-122"/>
              </a:rPr>
              <a:t>When Linda saw Davy, he was jumping with another dog.</a:t>
            </a:r>
            <a:r>
              <a:rPr lang="en-US" altLang="zh-CN" b="1" dirty="0">
                <a:solidFill>
                  <a:schemeClr val="accent2"/>
                </a:solidFill>
                <a:ea typeface="宋体" panose="02010600030101010101" pitchFamily="2" charset="-122"/>
              </a:rPr>
              <a:t>                 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当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Linda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看到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Davy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时，他正和另一只狗一起蹦跳着。           </a:t>
            </a: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while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chemeClr val="accent2"/>
                </a:solidFill>
                <a:ea typeface="宋体" panose="02010600030101010101" pitchFamily="2" charset="-122"/>
              </a:rPr>
              <a:t>“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当</a:t>
            </a:r>
            <a:r>
              <a:rPr lang="en-US" altLang="zh-CN" b="1" dirty="0">
                <a:solidFill>
                  <a:schemeClr val="accent2"/>
                </a:solidFill>
                <a:latin typeface="+mn-ea"/>
                <a:ea typeface="+mn-ea"/>
              </a:rPr>
              <a:t>……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的时候”，是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during the time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的意思，表示略长的一段时间。常与现在进行时或过去进行时连用。                                  </a:t>
            </a:r>
            <a:r>
              <a:rPr lang="en-US" altLang="zh-CN" sz="2800" b="1" dirty="0">
                <a:solidFill>
                  <a:srgbClr val="800000"/>
                </a:solidFill>
                <a:ea typeface="宋体" panose="02010600030101010101" pitchFamily="2" charset="-122"/>
              </a:rPr>
              <a:t>Mr. White was reading a newspaper while he was waiting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800000"/>
                </a:solidFill>
                <a:ea typeface="宋体" panose="02010600030101010101" pitchFamily="2" charset="-122"/>
              </a:rPr>
              <a:t>for a bus.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  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怀特先生边等车边看报。                                                 </a:t>
            </a:r>
            <a:r>
              <a:rPr lang="en-US" altLang="zh-CN" sz="2800" b="1" dirty="0">
                <a:solidFill>
                  <a:srgbClr val="800000"/>
                </a:solidFill>
                <a:ea typeface="宋体" panose="02010600030101010101" pitchFamily="2" charset="-122"/>
              </a:rPr>
              <a:t>I am doing my homework while my mother is cooking.</a:t>
            </a:r>
            <a:r>
              <a:rPr lang="en-US" altLang="zh-CN" b="1" dirty="0">
                <a:solidFill>
                  <a:schemeClr val="accent2"/>
                </a:solidFill>
                <a:ea typeface="宋体" panose="02010600030101010101" pitchFamily="2" charset="-122"/>
              </a:rPr>
              <a:t>                    </a:t>
            </a:r>
            <a:r>
              <a:rPr lang="zh-CN" altLang="en-US" b="1" dirty="0">
                <a:solidFill>
                  <a:schemeClr val="accent2"/>
                </a:solidFill>
                <a:ea typeface="宋体" panose="02010600030101010101" pitchFamily="2" charset="-122"/>
              </a:rPr>
              <a:t>我做作业的时候，我妈妈在做饭。</a:t>
            </a:r>
          </a:p>
        </p:txBody>
      </p:sp>
      <p:sp>
        <p:nvSpPr>
          <p:cNvPr id="4" name="矩形 3"/>
          <p:cNvSpPr/>
          <p:nvPr/>
        </p:nvSpPr>
        <p:spPr>
          <a:xfrm>
            <a:off x="792094" y="285728"/>
            <a:ext cx="735810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when</a:t>
            </a:r>
            <a:r>
              <a:rPr lang="zh-CN" altLang="en-US" sz="48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与</a:t>
            </a:r>
            <a:r>
              <a:rPr lang="en-US" sz="48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while</a:t>
            </a:r>
            <a:r>
              <a:rPr lang="zh-CN" altLang="en-US" sz="48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的用法区别</a:t>
            </a:r>
            <a:endParaRPr lang="zh-CN" alt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428625" y="836712"/>
            <a:ext cx="8072438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(1) pick up </a:t>
            </a:r>
            <a:r>
              <a:rPr lang="zh-CN" altLang="en-US" sz="3600" dirty="0">
                <a:ea typeface="宋体" panose="02010600030101010101" pitchFamily="2" charset="-122"/>
              </a:rPr>
              <a:t>接电话</a:t>
            </a:r>
          </a:p>
          <a:p>
            <a:pPr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The telephone is ringing. Would you pick it up, Bob? </a:t>
            </a:r>
            <a:r>
              <a:rPr lang="zh-CN" altLang="en-US" sz="3600" dirty="0">
                <a:ea typeface="宋体" panose="02010600030101010101" pitchFamily="2" charset="-122"/>
              </a:rPr>
              <a:t>电话响了。</a:t>
            </a:r>
            <a:r>
              <a:rPr lang="en-US" altLang="zh-CN" sz="3600" dirty="0">
                <a:ea typeface="宋体" panose="02010600030101010101" pitchFamily="2" charset="-122"/>
              </a:rPr>
              <a:t>Bob</a:t>
            </a:r>
            <a:r>
              <a:rPr lang="zh-CN" altLang="en-US" sz="3600" dirty="0">
                <a:ea typeface="宋体" panose="02010600030101010101" pitchFamily="2" charset="-122"/>
              </a:rPr>
              <a:t>，你可以接一下电话吗？</a:t>
            </a:r>
          </a:p>
          <a:p>
            <a:pPr>
              <a:defRPr/>
            </a:pPr>
            <a:endParaRPr lang="en-US" altLang="zh-CN" sz="36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(2) help with </a:t>
            </a:r>
            <a:r>
              <a:rPr lang="zh-CN" altLang="en-US" sz="3600" dirty="0">
                <a:ea typeface="宋体" panose="02010600030101010101" pitchFamily="2" charset="-122"/>
              </a:rPr>
              <a:t>在</a:t>
            </a:r>
            <a:r>
              <a:rPr lang="en-US" altLang="zh-CN" sz="3600" dirty="0">
                <a:latin typeface="+mn-ea"/>
                <a:ea typeface="+mn-ea"/>
              </a:rPr>
              <a:t>……</a:t>
            </a:r>
            <a:r>
              <a:rPr lang="zh-CN" altLang="en-US" sz="3600" dirty="0">
                <a:ea typeface="宋体" panose="02010600030101010101" pitchFamily="2" charset="-122"/>
              </a:rPr>
              <a:t>方面帮助</a:t>
            </a:r>
          </a:p>
          <a:p>
            <a:pPr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Thank you for your help with my English. </a:t>
            </a:r>
            <a:r>
              <a:rPr lang="zh-CN" altLang="en-US" sz="3600" dirty="0">
                <a:ea typeface="宋体" panose="02010600030101010101" pitchFamily="2" charset="-122"/>
              </a:rPr>
              <a:t>谢谢你帮助我学英语。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27248" y="1019371"/>
            <a:ext cx="8077200" cy="16002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66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Homework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6666"/>
                </a:solidFill>
              </a:rPr>
              <a:t>    </a:t>
            </a:r>
            <a:r>
              <a:rPr lang="en-US" altLang="zh-CN" sz="2800" b="1" dirty="0">
                <a:solidFill>
                  <a:schemeClr val="bg1"/>
                </a:solidFill>
              </a:rPr>
              <a:t>What were you doing at these times last Sunday? Fill in the table. Then interview two classmates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. </a:t>
            </a:r>
            <a:endParaRPr lang="en-US" altLang="zh-CN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533400" y="2859432"/>
          <a:ext cx="8077200" cy="301784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Friend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Friend 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9:00 a.m.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run</a:t>
                      </a:r>
                      <a:endParaRPr kumimoji="1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read</a:t>
                      </a:r>
                      <a:endParaRPr kumimoji="1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 breakfast</a:t>
                      </a:r>
                      <a:endParaRPr kumimoji="1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11:30 a.m.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4:00 p.m.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9:00 p.m.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全屏显示(4:3)</PresentationFormat>
  <Paragraphs>43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方正舒体</vt:lpstr>
      <vt:lpstr>汉仪大宋简</vt:lpstr>
      <vt:lpstr>宋体</vt:lpstr>
      <vt:lpstr>微软雅黑</vt:lpstr>
      <vt:lpstr>Arial</vt:lpstr>
      <vt:lpstr>Calibri</vt:lpstr>
      <vt:lpstr>Courier New</vt:lpstr>
      <vt:lpstr>Georgia</vt:lpstr>
      <vt:lpstr>Times New Roman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2005-06-09T14:35:00Z</dcterms:created>
  <dcterms:modified xsi:type="dcterms:W3CDTF">2023-01-16T20:46:13Z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727DC009A6B84A07901DC6DC91F852B9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