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8"/>
  </p:notesMasterIdLst>
  <p:sldIdLst>
    <p:sldId id="256" r:id="rId2"/>
    <p:sldId id="394" r:id="rId3"/>
    <p:sldId id="258" r:id="rId4"/>
    <p:sldId id="307" r:id="rId5"/>
    <p:sldId id="382" r:id="rId6"/>
    <p:sldId id="381" r:id="rId7"/>
    <p:sldId id="284" r:id="rId8"/>
    <p:sldId id="309" r:id="rId9"/>
    <p:sldId id="310" r:id="rId10"/>
    <p:sldId id="312" r:id="rId11"/>
    <p:sldId id="315" r:id="rId12"/>
    <p:sldId id="314" r:id="rId13"/>
    <p:sldId id="346" r:id="rId14"/>
    <p:sldId id="342" r:id="rId15"/>
    <p:sldId id="347" r:id="rId16"/>
    <p:sldId id="343" r:id="rId17"/>
    <p:sldId id="348" r:id="rId18"/>
    <p:sldId id="344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16" r:id="rId36"/>
    <p:sldId id="349" r:id="rId37"/>
    <p:sldId id="372" r:id="rId38"/>
    <p:sldId id="345" r:id="rId39"/>
    <p:sldId id="350" r:id="rId40"/>
    <p:sldId id="351" r:id="rId41"/>
    <p:sldId id="352" r:id="rId42"/>
    <p:sldId id="354" r:id="rId43"/>
    <p:sldId id="353" r:id="rId44"/>
    <p:sldId id="355" r:id="rId45"/>
    <p:sldId id="373" r:id="rId46"/>
    <p:sldId id="374" r:id="rId47"/>
    <p:sldId id="375" r:id="rId48"/>
    <p:sldId id="376" r:id="rId49"/>
    <p:sldId id="377" r:id="rId50"/>
    <p:sldId id="378" r:id="rId51"/>
    <p:sldId id="383" r:id="rId52"/>
    <p:sldId id="384" r:id="rId53"/>
    <p:sldId id="385" r:id="rId54"/>
    <p:sldId id="386" r:id="rId55"/>
    <p:sldId id="387" r:id="rId56"/>
    <p:sldId id="388" r:id="rId57"/>
    <p:sldId id="389" r:id="rId58"/>
    <p:sldId id="390" r:id="rId59"/>
    <p:sldId id="391" r:id="rId60"/>
    <p:sldId id="392" r:id="rId61"/>
    <p:sldId id="317" r:id="rId62"/>
    <p:sldId id="318" r:id="rId63"/>
    <p:sldId id="321" r:id="rId64"/>
    <p:sldId id="319" r:id="rId65"/>
    <p:sldId id="393" r:id="rId66"/>
    <p:sldId id="395" r:id="rId6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096" autoAdjust="0"/>
  </p:normalViewPr>
  <p:slideViewPr>
    <p:cSldViewPr snapToGrid="0">
      <p:cViewPr>
        <p:scale>
          <a:sx n="66" d="100"/>
          <a:sy n="66" d="100"/>
        </p:scale>
        <p:origin x="1290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AD17ED8-9893-4832-B222-DC5C90C14955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4371AB0-EDC3-44CF-848A-9E0C30FD2BA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5" y="258042"/>
            <a:ext cx="11644369" cy="63647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10" y="492758"/>
            <a:ext cx="11168840" cy="58953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" Target="slide18.xml"/><Relationship Id="rId7" Type="http://schemas.openxmlformats.org/officeDocument/2006/relationships/slide" Target="slide6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4.xml"/><Relationship Id="rId5" Type="http://schemas.openxmlformats.org/officeDocument/2006/relationships/slide" Target="slide62.xml"/><Relationship Id="rId4" Type="http://schemas.openxmlformats.org/officeDocument/2006/relationships/slide" Target="slide61.xm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9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111248" y="2047656"/>
            <a:ext cx="4752082" cy="2374363"/>
            <a:chOff x="655032" y="2493008"/>
            <a:chExt cx="4752082" cy="2374363"/>
          </a:xfrm>
        </p:grpSpPr>
        <p:sp>
          <p:nvSpPr>
            <p:cNvPr id="16" name="文本框 15"/>
            <p:cNvSpPr txBox="1"/>
            <p:nvPr/>
          </p:nvSpPr>
          <p:spPr>
            <a:xfrm>
              <a:off x="655032" y="2493008"/>
              <a:ext cx="475208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altLang="zh-CN" sz="6600" b="1" dirty="0">
                  <a:cs typeface="+mn-ea"/>
                  <a:sym typeface="+mn-lt"/>
                </a:rPr>
                <a:t>《</a:t>
              </a:r>
              <a:r>
                <a:rPr lang="zh-CN" altLang="en-US" sz="6600" b="1" dirty="0">
                  <a:cs typeface="+mn-ea"/>
                  <a:sym typeface="+mn-lt"/>
                </a:rPr>
                <a:t>古诗三首</a:t>
              </a:r>
              <a:r>
                <a:rPr lang="en-US" altLang="zh-CN" sz="66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478970" y="4699166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05486" y="207048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我会写</a:t>
            </a:r>
          </a:p>
        </p:txBody>
      </p:sp>
      <p:graphicFrame>
        <p:nvGraphicFramePr>
          <p:cNvPr id="125" name="Group 47"/>
          <p:cNvGraphicFramePr>
            <a:graphicFrameLocks noGrp="1"/>
          </p:cNvGraphicFramePr>
          <p:nvPr/>
        </p:nvGraphicFramePr>
        <p:xfrm>
          <a:off x="1751602" y="2880362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6" name="Group 47"/>
          <p:cNvGraphicFramePr>
            <a:graphicFrameLocks noGrp="1"/>
          </p:cNvGraphicFramePr>
          <p:nvPr/>
        </p:nvGraphicFramePr>
        <p:xfrm>
          <a:off x="2916788" y="28658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7" name="Group 47"/>
          <p:cNvGraphicFramePr>
            <a:graphicFrameLocks noGrp="1"/>
          </p:cNvGraphicFramePr>
          <p:nvPr/>
        </p:nvGraphicFramePr>
        <p:xfrm>
          <a:off x="4034388" y="28658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8" name="Group 47"/>
          <p:cNvGraphicFramePr>
            <a:graphicFrameLocks noGrp="1"/>
          </p:cNvGraphicFramePr>
          <p:nvPr/>
        </p:nvGraphicFramePr>
        <p:xfrm>
          <a:off x="5139288" y="28658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9" name="Group 47"/>
          <p:cNvGraphicFramePr>
            <a:graphicFrameLocks noGrp="1"/>
          </p:cNvGraphicFramePr>
          <p:nvPr/>
        </p:nvGraphicFramePr>
        <p:xfrm>
          <a:off x="6301338" y="2865896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0" name="Group 47"/>
          <p:cNvGraphicFramePr>
            <a:graphicFrameLocks noGrp="1"/>
          </p:cNvGraphicFramePr>
          <p:nvPr/>
        </p:nvGraphicFramePr>
        <p:xfrm>
          <a:off x="7471326" y="286589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1" name="Group 47"/>
          <p:cNvGraphicFramePr>
            <a:graphicFrameLocks noGrp="1"/>
          </p:cNvGraphicFramePr>
          <p:nvPr/>
        </p:nvGraphicFramePr>
        <p:xfrm>
          <a:off x="1722988" y="4142246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2" name="Group 47"/>
          <p:cNvGraphicFramePr>
            <a:graphicFrameLocks noGrp="1"/>
          </p:cNvGraphicFramePr>
          <p:nvPr/>
        </p:nvGraphicFramePr>
        <p:xfrm>
          <a:off x="2904077" y="4119349"/>
          <a:ext cx="898525" cy="900113"/>
        </p:xfrm>
        <a:graphic>
          <a:graphicData uri="http://schemas.openxmlformats.org/drawingml/2006/table">
            <a:tbl>
              <a:tblPr/>
              <a:tblGrid>
                <a:gridCol w="445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299" marR="91299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3" name="Group 47"/>
          <p:cNvGraphicFramePr>
            <a:graphicFrameLocks noGrp="1"/>
          </p:cNvGraphicFramePr>
          <p:nvPr/>
        </p:nvGraphicFramePr>
        <p:xfrm>
          <a:off x="4024805" y="4125601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4" name="Group 47"/>
          <p:cNvGraphicFramePr>
            <a:graphicFrameLocks noGrp="1"/>
          </p:cNvGraphicFramePr>
          <p:nvPr/>
        </p:nvGraphicFramePr>
        <p:xfrm>
          <a:off x="5147120" y="4157050"/>
          <a:ext cx="900113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5" name="Group 47"/>
          <p:cNvGraphicFramePr>
            <a:graphicFrameLocks noGrp="1"/>
          </p:cNvGraphicFramePr>
          <p:nvPr/>
        </p:nvGraphicFramePr>
        <p:xfrm>
          <a:off x="6307105" y="4157050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6" name="Group 47"/>
          <p:cNvGraphicFramePr>
            <a:graphicFrameLocks noGrp="1"/>
          </p:cNvGraphicFramePr>
          <p:nvPr/>
        </p:nvGraphicFramePr>
        <p:xfrm>
          <a:off x="7485404" y="4142246"/>
          <a:ext cx="900112" cy="900113"/>
        </p:xfrm>
        <a:graphic>
          <a:graphicData uri="http://schemas.openxmlformats.org/drawingml/2006/table">
            <a:tbl>
              <a:tblPr/>
              <a:tblGrid>
                <a:gridCol w="446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794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1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60" marR="91460" marT="34303" marB="34303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7" name="矩形 136">
            <a:hlinkClick r:id="rId3" action="ppaction://hlinksldjump"/>
          </p:cNvPr>
          <p:cNvSpPr/>
          <p:nvPr/>
        </p:nvSpPr>
        <p:spPr>
          <a:xfrm>
            <a:off x="1761113" y="288737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融</a:t>
            </a:r>
            <a:endParaRPr kumimoji="0" lang="zh-CN" altLang="en-US" sz="2000" b="0" i="0" u="none" strike="noStrike" kern="1200" cap="none" spc="0" normalizeH="0" baseline="0" noProof="0" dirty="0">
              <a:ln>
                <a:solidFill>
                  <a:prstClr val="white"/>
                </a:solidFill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38" name="矩形 137">
            <a:hlinkClick r:id="rId4" action="ppaction://hlinksldjump"/>
          </p:cNvPr>
          <p:cNvSpPr/>
          <p:nvPr/>
        </p:nvSpPr>
        <p:spPr>
          <a:xfrm>
            <a:off x="2917553" y="28709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燕</a:t>
            </a:r>
          </a:p>
        </p:txBody>
      </p:sp>
      <p:sp>
        <p:nvSpPr>
          <p:cNvPr id="139" name="矩形 138">
            <a:hlinkClick r:id="rId5" action="ppaction://hlinksldjump"/>
          </p:cNvPr>
          <p:cNvSpPr/>
          <p:nvPr/>
        </p:nvSpPr>
        <p:spPr>
          <a:xfrm>
            <a:off x="4044548" y="28709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鸳</a:t>
            </a:r>
          </a:p>
        </p:txBody>
      </p:sp>
      <p:sp>
        <p:nvSpPr>
          <p:cNvPr id="140" name="矩形 139">
            <a:hlinkClick r:id="rId6" action="ppaction://hlinksldjump"/>
          </p:cNvPr>
          <p:cNvSpPr/>
          <p:nvPr/>
        </p:nvSpPr>
        <p:spPr>
          <a:xfrm>
            <a:off x="5139896" y="28709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鸯</a:t>
            </a:r>
          </a:p>
        </p:txBody>
      </p:sp>
      <p:sp>
        <p:nvSpPr>
          <p:cNvPr id="141" name="矩形 140">
            <a:hlinkClick r:id="rId7" action="ppaction://hlinksldjump"/>
          </p:cNvPr>
          <p:cNvSpPr/>
          <p:nvPr/>
        </p:nvSpPr>
        <p:spPr>
          <a:xfrm>
            <a:off x="6312432" y="2870953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惠</a:t>
            </a:r>
          </a:p>
        </p:txBody>
      </p:sp>
      <p:sp>
        <p:nvSpPr>
          <p:cNvPr id="142" name="矩形 141">
            <a:hlinkClick r:id="" action="ppaction://noaction"/>
          </p:cNvPr>
          <p:cNvSpPr/>
          <p:nvPr/>
        </p:nvSpPr>
        <p:spPr>
          <a:xfrm>
            <a:off x="7481539" y="286152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崇</a:t>
            </a:r>
          </a:p>
        </p:txBody>
      </p:sp>
      <p:sp>
        <p:nvSpPr>
          <p:cNvPr id="143" name="矩形 142">
            <a:hlinkClick r:id="" action="ppaction://noaction"/>
          </p:cNvPr>
          <p:cNvSpPr/>
          <p:nvPr/>
        </p:nvSpPr>
        <p:spPr>
          <a:xfrm>
            <a:off x="1732065" y="4107740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芦</a:t>
            </a:r>
          </a:p>
        </p:txBody>
      </p:sp>
      <p:sp>
        <p:nvSpPr>
          <p:cNvPr id="144" name="矩形 143">
            <a:hlinkClick r:id="" action="ppaction://noaction"/>
          </p:cNvPr>
          <p:cNvSpPr/>
          <p:nvPr/>
        </p:nvSpPr>
        <p:spPr>
          <a:xfrm>
            <a:off x="2926659" y="4049321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芽</a:t>
            </a:r>
          </a:p>
        </p:txBody>
      </p:sp>
      <p:sp>
        <p:nvSpPr>
          <p:cNvPr id="145" name="矩形 144">
            <a:hlinkClick r:id="" action="ppaction://noaction"/>
          </p:cNvPr>
          <p:cNvSpPr/>
          <p:nvPr/>
        </p:nvSpPr>
        <p:spPr>
          <a:xfrm>
            <a:off x="4034676" y="4096132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</a:t>
            </a:r>
          </a:p>
        </p:txBody>
      </p:sp>
      <p:sp>
        <p:nvSpPr>
          <p:cNvPr id="146" name="矩形 145">
            <a:hlinkClick r:id="" action="ppaction://noaction"/>
          </p:cNvPr>
          <p:cNvSpPr/>
          <p:nvPr/>
        </p:nvSpPr>
        <p:spPr>
          <a:xfrm>
            <a:off x="5127782" y="4124607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溪</a:t>
            </a:r>
          </a:p>
        </p:txBody>
      </p:sp>
      <p:sp>
        <p:nvSpPr>
          <p:cNvPr id="147" name="矩形 146">
            <a:hlinkClick r:id="" action="ppaction://noaction"/>
          </p:cNvPr>
          <p:cNvSpPr/>
          <p:nvPr/>
        </p:nvSpPr>
        <p:spPr>
          <a:xfrm>
            <a:off x="6325420" y="411903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泛</a:t>
            </a:r>
          </a:p>
        </p:txBody>
      </p:sp>
      <p:sp>
        <p:nvSpPr>
          <p:cNvPr id="149" name="矩形 148">
            <a:hlinkClick r:id="" action="ppaction://noaction"/>
          </p:cNvPr>
          <p:cNvSpPr/>
          <p:nvPr/>
        </p:nvSpPr>
        <p:spPr>
          <a:xfrm>
            <a:off x="7488982" y="4075415"/>
            <a:ext cx="8963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8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5" name="文本框 6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pic>
        <p:nvPicPr>
          <p:cNvPr id="67" name="图片 6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935">
            <a:off x="8755424" y="3108566"/>
            <a:ext cx="2787717" cy="263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</p:childTnLst>
        </p:cTn>
      </p:par>
    </p:tnLst>
    <p:bldLst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3079875" y="337799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37" name="Group 47"/>
          <p:cNvGraphicFramePr>
            <a:graphicFrameLocks noGrp="1"/>
          </p:cNvGraphicFramePr>
          <p:nvPr/>
        </p:nvGraphicFramePr>
        <p:xfrm>
          <a:off x="2868268" y="2819052"/>
          <a:ext cx="2370106" cy="2279650"/>
        </p:xfrm>
        <a:graphic>
          <a:graphicData uri="http://schemas.openxmlformats.org/drawingml/2006/table">
            <a:tbl>
              <a:tblPr/>
              <a:tblGrid>
                <a:gridCol w="1174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" name="文本框 37"/>
          <p:cNvSpPr txBox="1"/>
          <p:nvPr/>
        </p:nvSpPr>
        <p:spPr>
          <a:xfrm>
            <a:off x="2913879" y="2566417"/>
            <a:ext cx="2291080" cy="26460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融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430847" y="1707995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róng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920230" y="2388639"/>
            <a:ext cx="2818130" cy="2818130"/>
            <a:chOff x="7883" y="3728"/>
            <a:chExt cx="4438" cy="4438"/>
          </a:xfrm>
        </p:grpSpPr>
        <p:pic>
          <p:nvPicPr>
            <p:cNvPr id="45" name="图片 44" descr="1488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83" y="3728"/>
              <a:ext cx="4439" cy="4439"/>
            </a:xfrm>
            <a:prstGeom prst="rect">
              <a:avLst/>
            </a:prstGeom>
          </p:spPr>
        </p:pic>
        <p:sp>
          <p:nvSpPr>
            <p:cNvPr id="46" name="直角三角形 45"/>
            <p:cNvSpPr/>
            <p:nvPr/>
          </p:nvSpPr>
          <p:spPr>
            <a:xfrm>
              <a:off x="10656" y="7120"/>
              <a:ext cx="1536" cy="92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19531" y="4295897"/>
            <a:ext cx="4092019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左右宽窄相当。右部“口”字略扁。末横改提。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97760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97760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融合 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融资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97760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小河里的冰融化了。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97760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虫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融</a:t>
            </a:r>
            <a:endParaRPr kumimoji="0" lang="en-US" altLang="zh-CN" sz="1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171829" y="1879445"/>
            <a:ext cx="1314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róng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/>
      <p:bldP spid="84" grpId="0" bldLvl="0" animBg="1"/>
      <p:bldP spid="85" grpId="0"/>
      <p:bldP spid="86" grpId="0"/>
      <p:bldP spid="8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8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9" name="文本框 48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燕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171829" y="1879445"/>
            <a:ext cx="1129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749746" y="2384712"/>
            <a:ext cx="2885440" cy="2885440"/>
            <a:chOff x="8075" y="3538"/>
            <a:chExt cx="4544" cy="4544"/>
          </a:xfrm>
        </p:grpSpPr>
        <p:pic>
          <p:nvPicPr>
            <p:cNvPr id="46" name="图片 45" descr="898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75" y="3538"/>
              <a:ext cx="4544" cy="4544"/>
            </a:xfrm>
            <a:prstGeom prst="rect">
              <a:avLst/>
            </a:prstGeom>
          </p:spPr>
        </p:pic>
        <p:sp>
          <p:nvSpPr>
            <p:cNvPr id="51" name="直角三角形 50"/>
            <p:cNvSpPr/>
            <p:nvPr/>
          </p:nvSpPr>
          <p:spPr>
            <a:xfrm>
              <a:off x="10929" y="7033"/>
              <a:ext cx="1536" cy="92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20857" y="356849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19532" y="431494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书写宜紧凑，“口”宜小，“灬”托上。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97760" y="213281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上中下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97760" y="294878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燕子   燕窝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97760" y="338058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几只春燕在屋檐下筑巢。 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97760" y="251698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灬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09250" y="300955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54861" y="275691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燕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1829" y="1898495"/>
            <a:ext cx="11292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yàn</a:t>
            </a:r>
            <a:endParaRPr kumimoji="0" lang="en-US" altLang="zh-C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/>
      <p:bldP spid="84" grpId="0" bldLvl="0" animBg="1"/>
      <p:bldP spid="85" grpId="0"/>
      <p:bldP spid="86" grpId="0"/>
      <p:bldP spid="8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1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文本框 51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鸳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171829" y="1879445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yuān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544807" y="2465818"/>
            <a:ext cx="2818765" cy="2818765"/>
            <a:chOff x="7654" y="4040"/>
            <a:chExt cx="4439" cy="4439"/>
          </a:xfrm>
        </p:grpSpPr>
        <p:pic>
          <p:nvPicPr>
            <p:cNvPr id="45" name="图片 44" descr="136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54" y="4040"/>
              <a:ext cx="4439" cy="4439"/>
            </a:xfrm>
            <a:prstGeom prst="rect">
              <a:avLst/>
            </a:prstGeom>
          </p:spPr>
        </p:pic>
        <p:sp>
          <p:nvSpPr>
            <p:cNvPr id="47" name="直角三角形 46"/>
            <p:cNvSpPr/>
            <p:nvPr/>
          </p:nvSpPr>
          <p:spPr>
            <a:xfrm>
              <a:off x="10864" y="7791"/>
              <a:ext cx="1228" cy="604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19532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“夕”第二笔撇尖抵横中线上，“鸟”字末笔横长。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97760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97760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鸳鸯  枕鸳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97760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池塘里一对鸳鸯在戏水。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97760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鸳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1829" y="1879445"/>
            <a:ext cx="1409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yuān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/>
      <p:bldP spid="84" grpId="0" bldLvl="0" animBg="1"/>
      <p:bldP spid="85" grpId="0"/>
      <p:bldP spid="86" grpId="0"/>
      <p:bldP spid="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鸯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171829" y="1879445"/>
            <a:ext cx="1459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yāng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797128" y="2600325"/>
            <a:ext cx="2618105" cy="2618105"/>
            <a:chOff x="7822" y="4094"/>
            <a:chExt cx="4123" cy="4123"/>
          </a:xfrm>
        </p:grpSpPr>
        <p:pic>
          <p:nvPicPr>
            <p:cNvPr id="50" name="图片 49" descr="136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22" y="4094"/>
              <a:ext cx="4123" cy="4123"/>
            </a:xfrm>
            <a:prstGeom prst="rect">
              <a:avLst/>
            </a:prstGeom>
          </p:spPr>
        </p:pic>
        <p:sp>
          <p:nvSpPr>
            <p:cNvPr id="51" name="直角三角形 50"/>
            <p:cNvSpPr/>
            <p:nvPr/>
          </p:nvSpPr>
          <p:spPr>
            <a:xfrm>
              <a:off x="10787" y="7585"/>
              <a:ext cx="1137" cy="521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9" name="图片 7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0" name="文本框 7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1" name="文本框 80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20857" y="37018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19532" y="4448297"/>
            <a:ext cx="36830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写字时上宽下窄。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97760" y="22661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97760" y="30821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鸳鸯  鸳鸯梦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97760" y="35139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池塘里一对鸳鸯在戏水。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97760" y="26503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鸟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09250" y="31429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54861" y="28902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鸯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171829" y="2031845"/>
            <a:ext cx="1459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yāng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654861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惠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171829" y="1879445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670990" y="2378994"/>
            <a:ext cx="2819400" cy="2819400"/>
            <a:chOff x="5005958" y="2378994"/>
            <a:chExt cx="2819400" cy="28194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58" y="2378994"/>
              <a:ext cx="2819400" cy="2819400"/>
            </a:xfrm>
            <a:prstGeom prst="rect">
              <a:avLst/>
            </a:prstGeom>
          </p:spPr>
        </p:pic>
        <p:sp>
          <p:nvSpPr>
            <p:cNvPr id="51" name="直角三角形 50"/>
            <p:cNvSpPr/>
            <p:nvPr/>
          </p:nvSpPr>
          <p:spPr>
            <a:xfrm>
              <a:off x="7028939" y="4817110"/>
              <a:ext cx="721995" cy="33083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6616700" y="1065572"/>
            <a:ext cx="3168015" cy="912495"/>
            <a:chOff x="360" y="260"/>
            <a:chExt cx="4989" cy="1437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5" name="文本框 3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16700" y="2019162"/>
            <a:ext cx="3168015" cy="912495"/>
            <a:chOff x="360" y="260"/>
            <a:chExt cx="4989" cy="1437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616700" y="2972752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616700" y="3926342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6700" y="4879933"/>
            <a:ext cx="3168015" cy="912495"/>
            <a:chOff x="360" y="260"/>
            <a:chExt cx="4989" cy="1437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1" name="文本框 5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465459" y="4333997"/>
            <a:ext cx="6399344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上窄下宽，“心”的卧勾要圆润。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443688" y="21518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443688" y="29678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惠顾     恩惠    实惠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443688" y="33996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这个超市买东西很实惠。 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443688" y="25360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心</a:t>
            </a:r>
          </a:p>
        </p:txBody>
      </p:sp>
      <p:sp>
        <p:nvSpPr>
          <p:cNvPr id="52" name="Rectangle 31"/>
          <p:cNvSpPr>
            <a:spLocks noChangeArrowheads="1"/>
          </p:cNvSpPr>
          <p:nvPr/>
        </p:nvSpPr>
        <p:spPr bwMode="auto">
          <a:xfrm>
            <a:off x="2366785" y="35875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3" name="Group 47"/>
          <p:cNvGraphicFramePr>
            <a:graphicFrameLocks noGrp="1"/>
          </p:cNvGraphicFramePr>
          <p:nvPr/>
        </p:nvGraphicFramePr>
        <p:xfrm>
          <a:off x="2155178" y="30286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2200789" y="27759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惠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2886474" y="2001654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huì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8" name="文本框 8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/>
      <p:bldP spid="84" grpId="0" bldLvl="0" animBg="1"/>
      <p:bldP spid="85" grpId="0"/>
      <p:bldP spid="86" grpId="0"/>
      <p:bldP spid="8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65880" y="37018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654273" y="31429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699884" y="28902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崇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216852" y="2031845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chóng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716013" y="2607537"/>
            <a:ext cx="2819400" cy="2819400"/>
            <a:chOff x="5005958" y="2455137"/>
            <a:chExt cx="2819400" cy="2819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5958" y="2455137"/>
              <a:ext cx="2819400" cy="281940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7028939" y="4873382"/>
              <a:ext cx="721995" cy="33083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584575" y="34351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683249" y="4181597"/>
            <a:ext cx="4695423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写字时“山”宜扁，“宀”宜宽，首点写在竖中线上。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661478" y="19994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661477" y="2815436"/>
            <a:ext cx="4070697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崇高     崇拜     崇尚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661478" y="3247236"/>
            <a:ext cx="4686189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雷锋是一个品格崇高的人。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661478" y="23836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山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372968" y="28762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418579" y="26235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崇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854287" y="1891717"/>
            <a:ext cx="17235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chóng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83" name="图片 8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9" name="文本框 8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65880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654273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699884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芦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216852" y="1879445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630443" y="2469802"/>
            <a:ext cx="2819400" cy="2800350"/>
            <a:chOff x="4920388" y="2469802"/>
            <a:chExt cx="2819400" cy="28003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388" y="2469802"/>
              <a:ext cx="2819400" cy="280035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777197" y="4816342"/>
              <a:ext cx="805964" cy="401453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65880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64555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写字时“艹”横要长，大体盖住下部：“户”撇要伸展。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942783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942783" y="292973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芦苇    芦笛   葫芦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942783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池塘里长满了芦苇。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942783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54273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99884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芦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526634" y="1951781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lú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865880" y="360659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654273" y="304765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699884" y="279501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芽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216852" y="1936595"/>
            <a:ext cx="784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572022" y="2477399"/>
            <a:ext cx="2888967" cy="2888967"/>
            <a:chOff x="4861967" y="2420249"/>
            <a:chExt cx="2888967" cy="288896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1967" y="2420249"/>
              <a:ext cx="2888967" cy="2888967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960079" y="4888708"/>
              <a:ext cx="721995" cy="33083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65880" y="349229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64555" y="423874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写字时“艹”居上居中；“牙”撇尖与“艹”头左边对齐。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942783" y="205661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上下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942783" y="2872586"/>
            <a:ext cx="3497262" cy="430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新芽    发芽    豆芽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942783" y="3304386"/>
            <a:ext cx="5338705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春天，地里的小草发出了新芽。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942783" y="244078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艹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54273" y="293335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99884" y="268071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芽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16852" y="1822295"/>
            <a:ext cx="784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yá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641725" y="349229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430118" y="293335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475729" y="268071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992697" y="1822295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méi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329650" y="2415456"/>
            <a:ext cx="2819400" cy="2800350"/>
            <a:chOff x="4843750" y="2472606"/>
            <a:chExt cx="2819400" cy="28003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750" y="2472606"/>
              <a:ext cx="2819400" cy="280035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777196" y="4909626"/>
              <a:ext cx="885954" cy="308170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62267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721350" y="4295897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写字时左窄右宽，右部的中横要长。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699578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699578" y="2929736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梅花    雪梅     腊梅    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699578" y="3361536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红色的梅花开了，映红了整个梅园。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699578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木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41106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45667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973647" y="1879445"/>
            <a:ext cx="1093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méi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3270375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3058768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3104379" y="27378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溪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846512" y="1968426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50062" y="2386367"/>
            <a:ext cx="2819400" cy="2819400"/>
            <a:chOff x="4735512" y="2386367"/>
            <a:chExt cx="2819400" cy="2819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12" y="2386367"/>
              <a:ext cx="2819400" cy="281940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690999" y="4802274"/>
              <a:ext cx="721995" cy="308057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98468" y="1608174"/>
            <a:ext cx="6821098" cy="671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春天来了，你知道春天的景色有多美吗？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38147" y="4679036"/>
            <a:ext cx="747859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古人也被春天的美景吸引，纷纷作诗抒情，今天我们就学习三首描写春天的古诗。</a:t>
            </a:r>
          </a:p>
        </p:txBody>
      </p:sp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139" y="2550232"/>
            <a:ext cx="2671423" cy="20025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525" y="2550232"/>
            <a:ext cx="2962275" cy="197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325" y="2550232"/>
            <a:ext cx="2962275" cy="197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820857" y="35494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919532" y="4295897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写字时左窄右宽。“奚”撇着紧凑，“大”横长，撇、捺伸展。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97760" y="2113761"/>
            <a:ext cx="2339975" cy="42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97760" y="2929736"/>
            <a:ext cx="4520334" cy="43088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溪水    小溪      溪流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97760" y="3361536"/>
            <a:ext cx="4167187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造句：小鹿在溪水里照镜子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97760" y="2497936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609250" y="29905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54861" y="2737867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溪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498442" y="2006017"/>
            <a:ext cx="620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xī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3" name="文本框 8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 animBg="1"/>
      <p:bldP spid="85" grpId="0"/>
      <p:bldP spid="86" grpId="0"/>
      <p:bldP spid="8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3232275" y="3511343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3020668" y="2952402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3066279" y="2699767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泛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956084" y="2007217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811962" y="2390179"/>
            <a:ext cx="2819400" cy="2819400"/>
            <a:chOff x="4735512" y="2428279"/>
            <a:chExt cx="2819400" cy="2819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5512" y="2428279"/>
              <a:ext cx="2819400" cy="281940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705006" y="4816742"/>
              <a:ext cx="721995" cy="33083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122"/>
          <p:cNvSpPr/>
          <p:nvPr/>
        </p:nvSpPr>
        <p:spPr bwMode="auto">
          <a:xfrm>
            <a:off x="-420529" y="6652175"/>
            <a:ext cx="12552363" cy="444501"/>
          </a:xfrm>
          <a:custGeom>
            <a:avLst/>
            <a:gdLst>
              <a:gd name="T0" fmla="*/ 2904 w 2904"/>
              <a:gd name="T1" fmla="*/ 58 h 100"/>
              <a:gd name="T2" fmla="*/ 2859 w 2904"/>
              <a:gd name="T3" fmla="*/ 100 h 100"/>
              <a:gd name="T4" fmla="*/ 45 w 2904"/>
              <a:gd name="T5" fmla="*/ 100 h 100"/>
              <a:gd name="T6" fmla="*/ 0 w 2904"/>
              <a:gd name="T7" fmla="*/ 58 h 100"/>
              <a:gd name="T8" fmla="*/ 0 w 2904"/>
              <a:gd name="T9" fmla="*/ 42 h 100"/>
              <a:gd name="T10" fmla="*/ 45 w 2904"/>
              <a:gd name="T11" fmla="*/ 0 h 100"/>
              <a:gd name="T12" fmla="*/ 2859 w 2904"/>
              <a:gd name="T13" fmla="*/ 0 h 100"/>
              <a:gd name="T14" fmla="*/ 2904 w 2904"/>
              <a:gd name="T15" fmla="*/ 42 h 100"/>
              <a:gd name="T16" fmla="*/ 2904 w 2904"/>
              <a:gd name="T17" fmla="*/ 58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904" h="100">
                <a:moveTo>
                  <a:pt x="2904" y="58"/>
                </a:moveTo>
                <a:cubicBezTo>
                  <a:pt x="2904" y="81"/>
                  <a:pt x="2884" y="100"/>
                  <a:pt x="2859" y="100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20" y="100"/>
                  <a:pt x="0" y="81"/>
                  <a:pt x="0" y="58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19"/>
                  <a:pt x="20" y="0"/>
                  <a:pt x="45" y="0"/>
                </a:cubicBezTo>
                <a:cubicBezTo>
                  <a:pt x="2859" y="0"/>
                  <a:pt x="2859" y="0"/>
                  <a:pt x="2859" y="0"/>
                </a:cubicBezTo>
                <a:cubicBezTo>
                  <a:pt x="2884" y="0"/>
                  <a:pt x="2904" y="19"/>
                  <a:pt x="2904" y="42"/>
                </a:cubicBezTo>
                <a:lnTo>
                  <a:pt x="2904" y="5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775094" y="3558722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873769" y="4305176"/>
            <a:ext cx="3683000" cy="11079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写字时左窄右宽。“乏”撇平点正，捺书写要有力。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851997" y="2123040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851997" y="2939015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广泛    泛舟    泛滥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851997" y="3370815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我兴趣广泛，几十一个人玩页不会觉得乏味。 </a:t>
            </a: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851997" y="2507215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氵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2563487" y="2999781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2609098" y="2747146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泛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3277952" y="2072182"/>
            <a:ext cx="9701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fàn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/>
      <p:bldP spid="85" grpId="0"/>
      <p:bldP spid="86" grpId="0"/>
      <p:bldP spid="8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1"/>
          <p:cNvSpPr>
            <a:spLocks noChangeArrowheads="1"/>
          </p:cNvSpPr>
          <p:nvPr/>
        </p:nvSpPr>
        <p:spPr bwMode="auto">
          <a:xfrm>
            <a:off x="2431335" y="3526970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47" name="Group 47"/>
          <p:cNvGraphicFramePr>
            <a:graphicFrameLocks noGrp="1"/>
          </p:cNvGraphicFramePr>
          <p:nvPr/>
        </p:nvGraphicFramePr>
        <p:xfrm>
          <a:off x="2219728" y="2968029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8" name="文本框 47"/>
          <p:cNvSpPr txBox="1"/>
          <p:nvPr/>
        </p:nvSpPr>
        <p:spPr>
          <a:xfrm>
            <a:off x="2265339" y="2715394"/>
            <a:ext cx="23134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2782307" y="1856972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6217715" y="2428279"/>
            <a:ext cx="2819400" cy="2819400"/>
            <a:chOff x="4942205" y="2450752"/>
            <a:chExt cx="2819400" cy="28194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205" y="2450752"/>
              <a:ext cx="2819400" cy="2819400"/>
            </a:xfrm>
            <a:prstGeom prst="rect">
              <a:avLst/>
            </a:prstGeom>
          </p:spPr>
        </p:pic>
        <p:sp>
          <p:nvSpPr>
            <p:cNvPr id="50" name="直角三角形 49"/>
            <p:cNvSpPr/>
            <p:nvPr/>
          </p:nvSpPr>
          <p:spPr>
            <a:xfrm>
              <a:off x="6949029" y="4886960"/>
              <a:ext cx="721995" cy="330835"/>
            </a:xfrm>
            <a:prstGeom prst="rt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78" name="图片 7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9" name="文本框 7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31"/>
          <p:cNvSpPr>
            <a:spLocks noChangeArrowheads="1"/>
          </p:cNvSpPr>
          <p:nvPr/>
        </p:nvSpPr>
        <p:spPr bwMode="auto">
          <a:xfrm>
            <a:off x="2163134" y="3653018"/>
            <a:ext cx="35266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1" name="矩形 2"/>
          <p:cNvSpPr>
            <a:spLocks noChangeArrowheads="1"/>
          </p:cNvSpPr>
          <p:nvPr/>
        </p:nvSpPr>
        <p:spPr bwMode="auto">
          <a:xfrm>
            <a:off x="5261809" y="4399472"/>
            <a:ext cx="3683000" cy="769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书写指导：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写字时左窄右宽。右部的“口”要藏在里面。</a:t>
            </a:r>
          </a:p>
        </p:txBody>
      </p:sp>
      <p:sp>
        <p:nvSpPr>
          <p:cNvPr id="84" name="TextBox 33"/>
          <p:cNvSpPr txBox="1">
            <a:spLocks noChangeArrowheads="1"/>
          </p:cNvSpPr>
          <p:nvPr/>
        </p:nvSpPr>
        <p:spPr bwMode="auto">
          <a:xfrm>
            <a:off x="5240037" y="2217336"/>
            <a:ext cx="233997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结构：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左右</a:t>
            </a:r>
          </a:p>
        </p:txBody>
      </p:sp>
      <p:sp>
        <p:nvSpPr>
          <p:cNvPr id="85" name="TextBox 34"/>
          <p:cNvSpPr txBox="1">
            <a:spLocks noChangeArrowheads="1"/>
          </p:cNvSpPr>
          <p:nvPr/>
        </p:nvSpPr>
        <p:spPr bwMode="auto">
          <a:xfrm>
            <a:off x="5240037" y="3033311"/>
            <a:ext cx="3497262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组词：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减轻    减价    减少</a:t>
            </a:r>
          </a:p>
        </p:txBody>
      </p:sp>
      <p:sp>
        <p:nvSpPr>
          <p:cNvPr id="86" name="TextBox 35"/>
          <p:cNvSpPr txBox="1">
            <a:spLocks noChangeArrowheads="1"/>
          </p:cNvSpPr>
          <p:nvPr/>
        </p:nvSpPr>
        <p:spPr bwMode="auto">
          <a:xfrm>
            <a:off x="5240037" y="3465111"/>
            <a:ext cx="4167187" cy="76944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造句：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听到超市大减价，爷爷奶奶们蜂拥而至。 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TextBox 36"/>
          <p:cNvSpPr txBox="1">
            <a:spLocks noChangeArrowheads="1"/>
          </p:cNvSpPr>
          <p:nvPr/>
        </p:nvSpPr>
        <p:spPr bwMode="auto">
          <a:xfrm>
            <a:off x="5240037" y="2601511"/>
            <a:ext cx="2905125" cy="42989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部首：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冫</a:t>
            </a:r>
          </a:p>
        </p:txBody>
      </p:sp>
      <p:graphicFrame>
        <p:nvGraphicFramePr>
          <p:cNvPr id="88" name="Group 47"/>
          <p:cNvGraphicFramePr>
            <a:graphicFrameLocks noGrp="1"/>
          </p:cNvGraphicFramePr>
          <p:nvPr/>
        </p:nvGraphicFramePr>
        <p:xfrm>
          <a:off x="1951527" y="3094077"/>
          <a:ext cx="2494722" cy="2279650"/>
        </p:xfrm>
        <a:graphic>
          <a:graphicData uri="http://schemas.openxmlformats.org/drawingml/2006/table">
            <a:tbl>
              <a:tblPr/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446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18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ea"/>
                        <a:sym typeface="+mn-lt"/>
                      </a:endParaRPr>
                    </a:p>
                  </a:txBody>
                  <a:tcPr marL="91449" marR="91449" marT="34299" marB="34299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文本框 14"/>
          <p:cNvSpPr txBox="1"/>
          <p:nvPr/>
        </p:nvSpPr>
        <p:spPr>
          <a:xfrm>
            <a:off x="1997138" y="2841442"/>
            <a:ext cx="2313454" cy="2646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减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514106" y="1983020"/>
            <a:ext cx="10631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jiǎn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3" name="文本框 5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bldLvl="0" animBg="1"/>
      <p:bldP spid="84" grpId="0" bldLvl="0"/>
      <p:bldP spid="85" grpId="0"/>
      <p:bldP spid="86" grpId="0"/>
      <p:bldP spid="8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1144843" y="1757817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词语学习：</a:t>
            </a:r>
          </a:p>
        </p:txBody>
      </p:sp>
      <p:sp>
        <p:nvSpPr>
          <p:cNvPr id="44" name="矩形 4"/>
          <p:cNvSpPr>
            <a:spLocks noChangeArrowheads="1"/>
          </p:cNvSpPr>
          <p:nvPr/>
        </p:nvSpPr>
        <p:spPr bwMode="auto">
          <a:xfrm>
            <a:off x="1345647" y="2550009"/>
            <a:ext cx="1925638" cy="332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迟日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泥融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鸳鸯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却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【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阴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2727076" y="3019779"/>
            <a:ext cx="1579494" cy="20043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endCxn id="49" idx="1"/>
          </p:cNvCxnSpPr>
          <p:nvPr/>
        </p:nvCxnSpPr>
        <p:spPr>
          <a:xfrm flipV="1">
            <a:off x="2574023" y="2868380"/>
            <a:ext cx="1770412" cy="6543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7" name="矩形 5"/>
          <p:cNvSpPr>
            <a:spLocks noChangeArrowheads="1"/>
          </p:cNvSpPr>
          <p:nvPr/>
        </p:nvSpPr>
        <p:spPr bwMode="auto">
          <a:xfrm>
            <a:off x="4318699" y="4195676"/>
            <a:ext cx="5419725" cy="7067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一种鸟，常在水边嬉戏，雄鸟与雌鸟常结对生活。</a:t>
            </a:r>
          </a:p>
        </p:txBody>
      </p:sp>
      <p:sp>
        <p:nvSpPr>
          <p:cNvPr id="48" name="矩形 5"/>
          <p:cNvSpPr>
            <a:spLocks noChangeArrowheads="1"/>
          </p:cNvSpPr>
          <p:nvPr/>
        </p:nvSpPr>
        <p:spPr bwMode="auto">
          <a:xfrm>
            <a:off x="4285380" y="4899509"/>
            <a:ext cx="5218112" cy="4964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“春日迟迟。”后以“迟日”指春日。</a:t>
            </a:r>
          </a:p>
        </p:txBody>
      </p:sp>
      <p:sp>
        <p:nvSpPr>
          <p:cNvPr id="49" name="矩形 5"/>
          <p:cNvSpPr>
            <a:spLocks noChangeArrowheads="1"/>
          </p:cNvSpPr>
          <p:nvPr/>
        </p:nvSpPr>
        <p:spPr bwMode="auto">
          <a:xfrm>
            <a:off x="4344435" y="2668990"/>
            <a:ext cx="1648460" cy="39878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指泥土湿润。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51" name="直接连接符 50"/>
          <p:cNvCxnSpPr/>
          <p:nvPr/>
        </p:nvCxnSpPr>
        <p:spPr>
          <a:xfrm flipV="1">
            <a:off x="2621680" y="3380492"/>
            <a:ext cx="1722755" cy="108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0" name="矩形 5"/>
          <p:cNvSpPr>
            <a:spLocks noChangeArrowheads="1"/>
          </p:cNvSpPr>
          <p:nvPr/>
        </p:nvSpPr>
        <p:spPr bwMode="auto">
          <a:xfrm>
            <a:off x="4285348" y="3095485"/>
            <a:ext cx="5218112" cy="4964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再、又。</a:t>
            </a:r>
          </a:p>
        </p:txBody>
      </p:sp>
      <p:sp>
        <p:nvSpPr>
          <p:cNvPr id="52" name="矩形 5"/>
          <p:cNvSpPr>
            <a:spLocks noChangeArrowheads="1"/>
          </p:cNvSpPr>
          <p:nvPr/>
        </p:nvSpPr>
        <p:spPr bwMode="auto">
          <a:xfrm>
            <a:off x="4324947" y="3605178"/>
            <a:ext cx="2703614" cy="49648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树荫。</a:t>
            </a:r>
          </a:p>
        </p:txBody>
      </p:sp>
      <p:cxnSp>
        <p:nvCxnSpPr>
          <p:cNvPr id="53" name="直接连接符 52"/>
          <p:cNvCxnSpPr>
            <a:endCxn id="47" idx="1"/>
          </p:cNvCxnSpPr>
          <p:nvPr/>
        </p:nvCxnSpPr>
        <p:spPr>
          <a:xfrm>
            <a:off x="2652696" y="4027327"/>
            <a:ext cx="1666003" cy="5217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 flipV="1">
            <a:off x="2562960" y="4041470"/>
            <a:ext cx="1722755" cy="10877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9" name="组合 5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61" name="文本框 6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0652" y="3132535"/>
            <a:ext cx="5502159" cy="248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知诗人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解诗题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3.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读诗文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4.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明诗意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5. 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入诗境          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6.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悟诗情</a:t>
            </a:r>
          </a:p>
        </p:txBody>
      </p:sp>
      <p:sp>
        <p:nvSpPr>
          <p:cNvPr id="6" name="矩形 5"/>
          <p:cNvSpPr/>
          <p:nvPr/>
        </p:nvSpPr>
        <p:spPr>
          <a:xfrm>
            <a:off x="1205486" y="2113550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你知道学习古诗的方法吗？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74956" y="3184248"/>
            <a:ext cx="2544445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绝句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0911" y="2176062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第一首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0884" y="2765176"/>
            <a:ext cx="6379553" cy="2997167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杜甫 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（公元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712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公元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770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年）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字子美，自号少陵野老。汉族，祖籍襄阳，河南巩县（今河南省巩义）人。唐代伟大的现实主义诗人，与李白合称“李杜”。为了与另两位诗人李商隐与杜牧即“小李杜”区别，杜甫与李白又合称“大李杜”，杜甫也常被称为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老杜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"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08" y="2541088"/>
            <a:ext cx="2089377" cy="3055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4787276" y="1658541"/>
            <a:ext cx="25795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知   诗  人 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276705" y="3350325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绝   句</a:t>
            </a:r>
          </a:p>
        </p:txBody>
      </p:sp>
      <p:sp>
        <p:nvSpPr>
          <p:cNvPr id="3" name="矩形 2"/>
          <p:cNvSpPr/>
          <p:nvPr/>
        </p:nvSpPr>
        <p:spPr>
          <a:xfrm>
            <a:off x="1566526" y="4272677"/>
            <a:ext cx="9058948" cy="668901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诗体名。每首四句，每句五字者称五绝，七字者称七绝。</a:t>
            </a:r>
          </a:p>
        </p:txBody>
      </p:sp>
      <p:sp>
        <p:nvSpPr>
          <p:cNvPr id="4" name="矩形 3"/>
          <p:cNvSpPr/>
          <p:nvPr/>
        </p:nvSpPr>
        <p:spPr>
          <a:xfrm>
            <a:off x="5276705" y="193899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解诗题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39126" y="1704098"/>
            <a:ext cx="4252056" cy="3900555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绝 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杜甫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迟  日  江  山  丽，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  风  花  草  香。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泥  融  飞  燕  子，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沙  暖  睡  鸳  鸯。</a:t>
            </a:r>
          </a:p>
        </p:txBody>
      </p:sp>
      <p:pic>
        <p:nvPicPr>
          <p:cNvPr id="8" name="古诗（1）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18945" y="5039252"/>
            <a:ext cx="1185442" cy="11854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4843" y="2091055"/>
            <a:ext cx="3811742" cy="2948197"/>
          </a:xfrm>
          <a:prstGeom prst="rect">
            <a:avLst/>
          </a:prstGeom>
        </p:spPr>
      </p:pic>
      <p:grpSp>
        <p:nvGrpSpPr>
          <p:cNvPr id="46" name="组合 45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72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940637" y="1508525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读   诗   文 </a:t>
            </a:r>
          </a:p>
        </p:txBody>
      </p:sp>
      <p:sp>
        <p:nvSpPr>
          <p:cNvPr id="3" name="矩形 2"/>
          <p:cNvSpPr/>
          <p:nvPr/>
        </p:nvSpPr>
        <p:spPr>
          <a:xfrm>
            <a:off x="2303752" y="2295902"/>
            <a:ext cx="7788838" cy="3328925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绝句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唐  杜甫</a:t>
            </a:r>
            <a:r>
              <a:rPr kumimoji="0" lang="en-US" altLang="zh-C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迟  日  江  山  丽，春  风  花  草  香。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泥  融  飞  燕  子，沙  暖  睡  鸳  鸯。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649123" y="4230863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5060963" y="4230863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7402981" y="421294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8814821" y="420359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3677259" y="500708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412479" y="495593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7261" y="5014938"/>
            <a:ext cx="195089" cy="530398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 flipH="1">
            <a:off x="8149007" y="5027635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336170" y="3733484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9073264" y="3718069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884415" y="464235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670487" y="4663368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8" name="文本框 8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3" grpId="0"/>
      <p:bldP spid="84" grpId="0"/>
      <p:bldP spid="8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2229" y="1532040"/>
            <a:ext cx="2294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诗  意</a:t>
            </a:r>
          </a:p>
        </p:txBody>
      </p:sp>
      <p:sp>
        <p:nvSpPr>
          <p:cNvPr id="3" name="矩形 2"/>
          <p:cNvSpPr/>
          <p:nvPr/>
        </p:nvSpPr>
        <p:spPr>
          <a:xfrm>
            <a:off x="1057746" y="2548035"/>
            <a:ext cx="7788838" cy="835934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迟 日 江 山 丽，春 风 花 草 香。</a:t>
            </a:r>
            <a:endParaRPr kumimoji="0" lang="en-US" altLang="zh-C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928" y="1649159"/>
            <a:ext cx="2354171" cy="28540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7" name="矩形 46"/>
          <p:cNvSpPr/>
          <p:nvPr/>
        </p:nvSpPr>
        <p:spPr>
          <a:xfrm>
            <a:off x="1229286" y="4692266"/>
            <a:ext cx="7134204" cy="1232838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春天的江山格外秀丽，柔和的春风送来花草的香味。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888033" y="2659755"/>
            <a:ext cx="731520" cy="7692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42891" y="3611377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看到的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7127830" y="2691552"/>
            <a:ext cx="731520" cy="7692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6785704" y="3556354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闻到的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对话气泡: 椭圆形 3"/>
          <p:cNvSpPr/>
          <p:nvPr/>
        </p:nvSpPr>
        <p:spPr>
          <a:xfrm>
            <a:off x="927355" y="3433241"/>
            <a:ext cx="1463474" cy="519886"/>
          </a:xfrm>
          <a:prstGeom prst="wedgeEllipseCallout">
            <a:avLst>
              <a:gd name="adj1" fmla="val 32545"/>
              <a:gd name="adj2" fmla="val -6873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春日</a:t>
            </a:r>
          </a:p>
        </p:txBody>
      </p:sp>
      <p:sp>
        <p:nvSpPr>
          <p:cNvPr id="6" name="矩形 5"/>
          <p:cNvSpPr/>
          <p:nvPr/>
        </p:nvSpPr>
        <p:spPr>
          <a:xfrm>
            <a:off x="1607599" y="2659755"/>
            <a:ext cx="1135601" cy="662445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78" name="文本框 7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9" grpId="0" animBg="1"/>
      <p:bldP spid="50" grpId="0" animBg="1"/>
      <p:bldP spid="4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20618" y="1672230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 诗    意</a:t>
            </a:r>
          </a:p>
        </p:txBody>
      </p:sp>
      <p:sp>
        <p:nvSpPr>
          <p:cNvPr id="3" name="矩形 2"/>
          <p:cNvSpPr/>
          <p:nvPr/>
        </p:nvSpPr>
        <p:spPr>
          <a:xfrm>
            <a:off x="1605252" y="2414647"/>
            <a:ext cx="7788838" cy="835934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泥  融  飞  燕  子，沙  暖  睡  鸳  鸯。</a:t>
            </a:r>
          </a:p>
        </p:txBody>
      </p:sp>
      <p:sp>
        <p:nvSpPr>
          <p:cNvPr id="41" name="椭圆 40"/>
          <p:cNvSpPr/>
          <p:nvPr/>
        </p:nvSpPr>
        <p:spPr>
          <a:xfrm>
            <a:off x="3061627" y="2589568"/>
            <a:ext cx="731520" cy="7692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676029" y="351258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动态描写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6778116" y="2561728"/>
            <a:ext cx="731520" cy="769245"/>
          </a:xfrm>
          <a:prstGeom prst="ellips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218556" y="3512585"/>
            <a:ext cx="18261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静态描写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393262" y="4606408"/>
            <a:ext cx="7800004" cy="1015663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解冻的泥土松软了，燕子在田野上飞来飞去。一对对鸳鸯在暖和的沙滩上熟睡。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25943" y="1661830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3" name="矩形 2"/>
          <p:cNvSpPr/>
          <p:nvPr/>
        </p:nvSpPr>
        <p:spPr>
          <a:xfrm>
            <a:off x="1332749" y="2509438"/>
            <a:ext cx="4382252" cy="296722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迟  日  江  山  丽，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  风  花  草  香。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泥  融  飞  燕  子，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沙  暖  睡  鸳  鸯。</a:t>
            </a:r>
          </a:p>
        </p:txBody>
      </p:sp>
      <p:sp>
        <p:nvSpPr>
          <p:cNvPr id="4" name="矩形 3"/>
          <p:cNvSpPr/>
          <p:nvPr/>
        </p:nvSpPr>
        <p:spPr>
          <a:xfrm>
            <a:off x="5881022" y="2509438"/>
            <a:ext cx="4919230" cy="665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齐读古诗，感受春天的美景。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314920"/>
            <a:ext cx="3396228" cy="2122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708161" y="1689813"/>
            <a:ext cx="2294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3" name="矩形 2"/>
          <p:cNvSpPr/>
          <p:nvPr/>
        </p:nvSpPr>
        <p:spPr>
          <a:xfrm>
            <a:off x="1151844" y="2578987"/>
            <a:ext cx="9886634" cy="2967223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诗人描写明媚的阳光、和煦的春风，鸟语花香，泥土的松软，沙子的温暖，燕子的灵活，鸳鸯的娇慵，从而是诗人的整个身心都沉浸于柔美和谐的春雨中。表达了诗人对春天的热爱。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6902" y="2578987"/>
            <a:ext cx="1552381" cy="400000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60948" y="3409694"/>
            <a:ext cx="6870104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惠崇春江晚景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12585" y="2291012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第二首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8811" y="2750220"/>
            <a:ext cx="7459089" cy="272016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苏轼：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1037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—1101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8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24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日）字子瞻，又字和仲，号东坡居士，世称苏东坡、苏仙。苏轼是宋代文学最高成就的代表，并在诗、词、散文、书、画等方面取得了很高的成就。其诗题材广阔，善用夸张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比喻，独具风格，与黄庭坚并称“苏黄”；其词开豪放一派，与辛弃疾同是豪放派代表，并称“苏辛”；其散文豪放自如，与欧阳修并称“欧苏”，为“唐宋八大家”之一。</a:t>
            </a:r>
          </a:p>
        </p:txBody>
      </p:sp>
      <p:sp>
        <p:nvSpPr>
          <p:cNvPr id="6" name="矩形 5"/>
          <p:cNvSpPr/>
          <p:nvPr/>
        </p:nvSpPr>
        <p:spPr>
          <a:xfrm>
            <a:off x="3678811" y="1893159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知  诗  人 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65" b="9274"/>
          <a:stretch>
            <a:fillRect/>
          </a:stretch>
        </p:blipFill>
        <p:spPr>
          <a:xfrm>
            <a:off x="1144843" y="2838186"/>
            <a:ext cx="2128886" cy="254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08995" y="2043595"/>
            <a:ext cx="38779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惠崇春江晚景</a:t>
            </a:r>
          </a:p>
        </p:txBody>
      </p:sp>
      <p:sp>
        <p:nvSpPr>
          <p:cNvPr id="3" name="矩形 2"/>
          <p:cNvSpPr/>
          <p:nvPr/>
        </p:nvSpPr>
        <p:spPr>
          <a:xfrm>
            <a:off x="1069982" y="3768679"/>
            <a:ext cx="10156012" cy="751231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这首诗是苏轼为惠崇和尚的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春江晚景图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的题词。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92652" y="2479000"/>
            <a:ext cx="7788838" cy="332251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惠崇春江晚景</a:t>
            </a:r>
            <a:endParaRPr kumimoji="0" lang="en-US" altLang="zh-CN" sz="36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  苏轼</a:t>
            </a: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竹外桃花三两枝，春江水暖鸭先知。</a:t>
            </a:r>
            <a:endParaRPr kumimoji="0" lang="en-US" altLang="zh-CN" sz="3600" b="0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蒌蒿满地芦芽短，正是河豚欲上时。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213925" y="435518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255506" y="440622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7205374" y="4387485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8158246" y="4383889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3257597" y="5203281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246511" y="5203281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834" y="5212434"/>
            <a:ext cx="195089" cy="530398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 flipH="1">
            <a:off x="8183358" y="5143093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345280" y="392341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4809556" y="393233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5297087" y="487864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8252348" y="4764011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8314011" y="386114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611669" y="1677868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读   诗   文</a:t>
            </a:r>
          </a:p>
        </p:txBody>
      </p:sp>
      <p:grpSp>
        <p:nvGrpSpPr>
          <p:cNvPr id="88" name="组合 87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89" name="图片 88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90" name="文本框 8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3" grpId="0"/>
      <p:bldP spid="84" grpId="0"/>
      <p:bldP spid="85" grpId="0"/>
      <p:bldP spid="8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9787" y="1756711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47" name="矩形 46"/>
          <p:cNvSpPr/>
          <p:nvPr/>
        </p:nvSpPr>
        <p:spPr>
          <a:xfrm>
            <a:off x="1155370" y="4529275"/>
            <a:ext cx="6682595" cy="1312090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诗意：翠竹后面的三两支鲜艳的桃花，鸭子最先知道春江的水开始变暖了</a:t>
            </a:r>
            <a:r>
              <a:rPr kumimoji="0" lang="zh-CN" altLang="en-US" sz="28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  <a:endParaRPr kumimoji="0" lang="en-US" altLang="zh-CN" sz="28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对话气泡: 椭圆形 3"/>
          <p:cNvSpPr/>
          <p:nvPr/>
        </p:nvSpPr>
        <p:spPr>
          <a:xfrm>
            <a:off x="1966150" y="3353621"/>
            <a:ext cx="1705518" cy="57896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静态</a:t>
            </a:r>
          </a:p>
        </p:txBody>
      </p:sp>
      <p:sp>
        <p:nvSpPr>
          <p:cNvPr id="11" name="矩形 10"/>
          <p:cNvSpPr/>
          <p:nvPr/>
        </p:nvSpPr>
        <p:spPr>
          <a:xfrm>
            <a:off x="905641" y="2471567"/>
            <a:ext cx="7141547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竹外桃花三两枝，春江水暖鸭先知。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" name="对话气泡: 椭圆形 50"/>
          <p:cNvSpPr/>
          <p:nvPr/>
        </p:nvSpPr>
        <p:spPr>
          <a:xfrm>
            <a:off x="5292453" y="3353621"/>
            <a:ext cx="1705518" cy="519886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动态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69" y="1659790"/>
            <a:ext cx="3175294" cy="2464580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39126" y="1704098"/>
            <a:ext cx="4252056" cy="3900555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惠崇春江晚景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  苏轼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竹外桃花三两枝，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春江水暖鸭先知。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蒌蒿满地芦芽短，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正是河豚欲上时。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1" y="2207574"/>
            <a:ext cx="4191883" cy="3205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古诗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69928" y="4884813"/>
            <a:ext cx="1250262" cy="1250262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9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93926" y="1796244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3" name="矩形 2"/>
          <p:cNvSpPr/>
          <p:nvPr/>
        </p:nvSpPr>
        <p:spPr>
          <a:xfrm>
            <a:off x="1782595" y="2344183"/>
            <a:ext cx="7788838" cy="838499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蒌蒿满地芦芽短，正是河豚欲上时。</a:t>
            </a:r>
          </a:p>
        </p:txBody>
      </p:sp>
      <p:sp>
        <p:nvSpPr>
          <p:cNvPr id="42" name="矩形 41"/>
          <p:cNvSpPr/>
          <p:nvPr/>
        </p:nvSpPr>
        <p:spPr>
          <a:xfrm>
            <a:off x="3257694" y="3470977"/>
            <a:ext cx="100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写实</a:t>
            </a:r>
          </a:p>
        </p:txBody>
      </p:sp>
      <p:sp>
        <p:nvSpPr>
          <p:cNvPr id="44" name="矩形 43"/>
          <p:cNvSpPr/>
          <p:nvPr/>
        </p:nvSpPr>
        <p:spPr>
          <a:xfrm>
            <a:off x="6330327" y="3438233"/>
            <a:ext cx="10054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联想</a:t>
            </a:r>
          </a:p>
        </p:txBody>
      </p:sp>
      <p:sp>
        <p:nvSpPr>
          <p:cNvPr id="45" name="矩形 44"/>
          <p:cNvSpPr/>
          <p:nvPr/>
        </p:nvSpPr>
        <p:spPr>
          <a:xfrm>
            <a:off x="1673625" y="4492631"/>
            <a:ext cx="9142074" cy="1077218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蒌蒿长得满地都是，芦苇芽菜冒出了一点点，这正是河豚要逆流而上的时候。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8" name="文本框 4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50345" y="1847596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3" name="矩形 2"/>
          <p:cNvSpPr/>
          <p:nvPr/>
        </p:nvSpPr>
        <p:spPr>
          <a:xfrm>
            <a:off x="1220586" y="2910439"/>
            <a:ext cx="4382252" cy="260789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竹外桃花三两枝，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春江水暖鸭先知。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蒌蒿满地芦芽短，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正是河豚欲上时。</a:t>
            </a:r>
          </a:p>
        </p:txBody>
      </p:sp>
      <p:sp>
        <p:nvSpPr>
          <p:cNvPr id="4" name="矩形 3"/>
          <p:cNvSpPr/>
          <p:nvPr/>
        </p:nvSpPr>
        <p:spPr>
          <a:xfrm>
            <a:off x="5805539" y="2446769"/>
            <a:ext cx="4919230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齐读古诗，感受春天的气息。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" b="11959"/>
          <a:stretch>
            <a:fillRect/>
          </a:stretch>
        </p:blipFill>
        <p:spPr>
          <a:xfrm>
            <a:off x="6139754" y="3157570"/>
            <a:ext cx="4048098" cy="2397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734702" y="1987413"/>
            <a:ext cx="2294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3" name="矩形 2"/>
          <p:cNvSpPr/>
          <p:nvPr/>
        </p:nvSpPr>
        <p:spPr>
          <a:xfrm>
            <a:off x="5133555" y="3197157"/>
            <a:ext cx="5491271" cy="2224968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诗人用优美的语句写活了惠崇和尚的画，表达了诗人对春天美景的热爱和赞美。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7577" y="2973304"/>
            <a:ext cx="2765145" cy="2655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383915" y="3164244"/>
            <a:ext cx="4889249" cy="1209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三衢道中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》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45124" y="2279688"/>
            <a:ext cx="17668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第三首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3115" y="2721708"/>
            <a:ext cx="5786933" cy="2535502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曾几：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(1085--1166)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字吉甫，自号茶山居士。南宋诗人。其诗风格清淡，词意明白，语言流爽轻快，形象也较为生动，内容多写个人日常生活，亦有抒写爱国抗金之作。著有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茶山集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。</a:t>
            </a:r>
          </a:p>
        </p:txBody>
      </p:sp>
      <p:sp>
        <p:nvSpPr>
          <p:cNvPr id="6" name="矩形 5"/>
          <p:cNvSpPr/>
          <p:nvPr/>
        </p:nvSpPr>
        <p:spPr>
          <a:xfrm>
            <a:off x="4303115" y="1769326"/>
            <a:ext cx="22108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知  诗  人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55" y="2415657"/>
            <a:ext cx="2219939" cy="3076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86150" y="2035585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三衢道中</a:t>
            </a:r>
          </a:p>
        </p:txBody>
      </p:sp>
      <p:sp>
        <p:nvSpPr>
          <p:cNvPr id="3" name="矩形 2"/>
          <p:cNvSpPr/>
          <p:nvPr/>
        </p:nvSpPr>
        <p:spPr>
          <a:xfrm>
            <a:off x="813941" y="3831974"/>
            <a:ext cx="10285460" cy="646331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这首诗是曾几在去三衢州的道路上的所见所闻。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3" name="文本框 42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03752" y="2309657"/>
            <a:ext cx="7788838" cy="332251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三衢道中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</a:t>
            </a:r>
            <a:r>
              <a:rPr kumimoji="0" lang="en-US" altLang="zh-CN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曾几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梅子黄时日日晴，小溪泛尽却山行。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绿阴不减来时路，添得黄鹂四五声。</a:t>
            </a: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3125025" y="4185845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H="1">
            <a:off x="4140179" y="420342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接连接符 77"/>
          <p:cNvCxnSpPr/>
          <p:nvPr/>
        </p:nvCxnSpPr>
        <p:spPr>
          <a:xfrm flipH="1">
            <a:off x="7116474" y="4218142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 flipH="1">
            <a:off x="8069346" y="4214546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 flipH="1">
            <a:off x="3168697" y="503393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连接符 80"/>
          <p:cNvCxnSpPr/>
          <p:nvPr/>
        </p:nvCxnSpPr>
        <p:spPr>
          <a:xfrm flipH="1">
            <a:off x="4157611" y="5033938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34" y="5043091"/>
            <a:ext cx="195089" cy="530398"/>
          </a:xfrm>
          <a:prstGeom prst="rect">
            <a:avLst/>
          </a:prstGeom>
        </p:spPr>
      </p:pic>
      <p:cxnSp>
        <p:nvCxnSpPr>
          <p:cNvPr id="82" name="直接连接符 81"/>
          <p:cNvCxnSpPr/>
          <p:nvPr/>
        </p:nvCxnSpPr>
        <p:spPr>
          <a:xfrm flipH="1">
            <a:off x="8094458" y="4973750"/>
            <a:ext cx="158336" cy="505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197367" y="3805328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240145" y="4594668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6166173" y="4641290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8225111" y="3691797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4522769" y="1508525"/>
            <a:ext cx="257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读   诗   文</a:t>
            </a:r>
          </a:p>
        </p:txBody>
      </p:sp>
      <p:sp>
        <p:nvSpPr>
          <p:cNvPr id="88" name="矩形 87"/>
          <p:cNvSpPr/>
          <p:nvPr/>
        </p:nvSpPr>
        <p:spPr>
          <a:xfrm>
            <a:off x="3760679" y="4562011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6670751" y="4653852"/>
            <a:ext cx="47000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8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90" name="图片 89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91" name="文本框 90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4" grpId="0"/>
      <p:bldP spid="85" grpId="0"/>
      <p:bldP spid="86" grpId="0"/>
      <p:bldP spid="88" grpId="0"/>
      <p:bldP spid="89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19787" y="1532040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47" name="矩形 46"/>
          <p:cNvSpPr/>
          <p:nvPr/>
        </p:nvSpPr>
        <p:spPr>
          <a:xfrm>
            <a:off x="1085923" y="4596740"/>
            <a:ext cx="7201834" cy="1055610"/>
          </a:xfrm>
          <a:prstGeom prst="rect">
            <a:avLst/>
          </a:prstGeom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诗意：</a:t>
            </a:r>
            <a:r>
              <a:rPr kumimoji="0" lang="zh-CN" altLang="en-US" sz="20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梅子黄透了的时候，天天都是晴朗的好天气，乘小舟沿着小溪而行，走到了小溪的尽头，再改走山路继续前行。</a:t>
            </a:r>
            <a:endParaRPr kumimoji="0" lang="en-US" altLang="zh-CN" sz="2000" b="0" i="0" u="none" strike="noStrike" kern="12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对话气泡: 椭圆形 3"/>
          <p:cNvSpPr/>
          <p:nvPr/>
        </p:nvSpPr>
        <p:spPr>
          <a:xfrm>
            <a:off x="2953385" y="3367301"/>
            <a:ext cx="2905332" cy="914200"/>
          </a:xfrm>
          <a:prstGeom prst="wedgeEllipseCallout">
            <a:avLst>
              <a:gd name="adj1" fmla="val -2923"/>
              <a:gd name="adj2" fmla="val -768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乘小船走到小溪尽头。</a:t>
            </a:r>
          </a:p>
        </p:txBody>
      </p:sp>
      <p:sp>
        <p:nvSpPr>
          <p:cNvPr id="11" name="矩形 10"/>
          <p:cNvSpPr/>
          <p:nvPr/>
        </p:nvSpPr>
        <p:spPr>
          <a:xfrm>
            <a:off x="905641" y="2471567"/>
            <a:ext cx="7141547" cy="6726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梅子黄时日日晴，小溪泛尽却山行。</a:t>
            </a:r>
          </a:p>
        </p:txBody>
      </p:sp>
      <p:sp>
        <p:nvSpPr>
          <p:cNvPr id="51" name="对话气泡: 椭圆形 50"/>
          <p:cNvSpPr/>
          <p:nvPr/>
        </p:nvSpPr>
        <p:spPr>
          <a:xfrm>
            <a:off x="6388392" y="3607090"/>
            <a:ext cx="1915444" cy="519886"/>
          </a:xfrm>
          <a:prstGeom prst="wedgeEllipseCallout">
            <a:avLst>
              <a:gd name="adj1" fmla="val -61192"/>
              <a:gd name="adj2" fmla="val -1553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再、又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79" y="1855205"/>
            <a:ext cx="2340294" cy="2267579"/>
          </a:xfrm>
          <a:prstGeom prst="rect">
            <a:avLst/>
          </a:prstGeom>
          <a:ln w="38100" cap="sq">
            <a:solidFill>
              <a:srgbClr val="02025E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直接连接符 8"/>
          <p:cNvCxnSpPr/>
          <p:nvPr/>
        </p:nvCxnSpPr>
        <p:spPr>
          <a:xfrm>
            <a:off x="4476414" y="3031753"/>
            <a:ext cx="1403881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" grpId="0" animBg="1"/>
      <p:bldP spid="5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003409" y="162137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明   诗   意</a:t>
            </a:r>
          </a:p>
        </p:txBody>
      </p:sp>
      <p:sp>
        <p:nvSpPr>
          <p:cNvPr id="3" name="矩形 2"/>
          <p:cNvSpPr/>
          <p:nvPr/>
        </p:nvSpPr>
        <p:spPr>
          <a:xfrm>
            <a:off x="898410" y="2600961"/>
            <a:ext cx="7788838" cy="586507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绿阴不减来时路，添得黄鹂四五声。</a:t>
            </a:r>
          </a:p>
        </p:txBody>
      </p:sp>
      <p:sp>
        <p:nvSpPr>
          <p:cNvPr id="45" name="矩形 44"/>
          <p:cNvSpPr/>
          <p:nvPr/>
        </p:nvSpPr>
        <p:spPr>
          <a:xfrm>
            <a:off x="1275076" y="3429000"/>
            <a:ext cx="6611623" cy="2202334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诗意：山路上苍翠的树，与来的时候一样浓密，深林丛中传来几声黄鹂的欢鸣声，比来时更增添了些幽趣。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658" y="2206147"/>
            <a:ext cx="2742429" cy="32643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07935" y="1705602"/>
            <a:ext cx="2098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入   诗   境</a:t>
            </a:r>
          </a:p>
        </p:txBody>
      </p:sp>
      <p:sp>
        <p:nvSpPr>
          <p:cNvPr id="3" name="矩形 2"/>
          <p:cNvSpPr/>
          <p:nvPr/>
        </p:nvSpPr>
        <p:spPr>
          <a:xfrm>
            <a:off x="1178176" y="2805279"/>
            <a:ext cx="4220931" cy="2607893"/>
          </a:xfrm>
          <a:prstGeom prst="rect">
            <a:avLst/>
          </a:prstGeom>
          <a:ln w="28575">
            <a:noFill/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梅子黄时日日晴，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小溪泛尽却山行。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绿阴不减来时路，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添得黄鹂四五声。</a:t>
            </a:r>
          </a:p>
        </p:txBody>
      </p:sp>
      <p:sp>
        <p:nvSpPr>
          <p:cNvPr id="4" name="矩形 3"/>
          <p:cNvSpPr/>
          <p:nvPr/>
        </p:nvSpPr>
        <p:spPr>
          <a:xfrm>
            <a:off x="5763129" y="2573578"/>
            <a:ext cx="4919230" cy="50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-15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齐读古诗，感受大自然的美景。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982" t="27172" r="5533"/>
          <a:stretch>
            <a:fillRect/>
          </a:stretch>
        </p:blipFill>
        <p:spPr>
          <a:xfrm>
            <a:off x="6096000" y="3274699"/>
            <a:ext cx="3905383" cy="2331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3" name="组合 42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111064" y="1653125"/>
            <a:ext cx="4252056" cy="3900555"/>
          </a:xfrm>
          <a:prstGeom prst="rect">
            <a:avLst/>
          </a:prstGeom>
          <a:ln w="28575">
            <a:solidFill>
              <a:schemeClr val="accent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三衢道中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[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宋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]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曾几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梅子黄时日日晴，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小溪泛尽却山行。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绿阴不减来时路，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添得黄鹂四五声。</a:t>
            </a:r>
          </a:p>
        </p:txBody>
      </p:sp>
      <p:pic>
        <p:nvPicPr>
          <p:cNvPr id="12" name="古诗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24769" y="5160590"/>
            <a:ext cx="946746" cy="9006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34" y="1908124"/>
            <a:ext cx="3390556" cy="3390556"/>
          </a:xfrm>
          <a:prstGeom prst="rect">
            <a:avLst/>
          </a:prstGeom>
        </p:spPr>
      </p:pic>
      <p:grpSp>
        <p:nvGrpSpPr>
          <p:cNvPr id="45" name="组合 4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7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91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35064" y="1631813"/>
            <a:ext cx="22942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悟  诗  情</a:t>
            </a:r>
          </a:p>
        </p:txBody>
      </p:sp>
      <p:sp>
        <p:nvSpPr>
          <p:cNvPr id="3" name="矩形 2"/>
          <p:cNvSpPr/>
          <p:nvPr/>
        </p:nvSpPr>
        <p:spPr>
          <a:xfrm>
            <a:off x="5080751" y="2863516"/>
            <a:ext cx="5950634" cy="2224968"/>
          </a:xfrm>
          <a:prstGeom prst="rect">
            <a:avLst/>
          </a:prstGeom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       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诗人描写了春末夏初山中树木繁茂，黄鹂声声的美景表达了诗人对大自然的热爱。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8719" r="4596"/>
          <a:stretch>
            <a:fillRect/>
          </a:stretch>
        </p:blipFill>
        <p:spPr>
          <a:xfrm>
            <a:off x="1321767" y="2166696"/>
            <a:ext cx="2814167" cy="3246476"/>
          </a:xfrm>
          <a:prstGeom prst="rect">
            <a:avLst/>
          </a:prstGeom>
        </p:spPr>
      </p:pic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4" name="文本框 4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57746" y="2434622"/>
            <a:ext cx="7885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背诵三首古诗，你能根据每首诗的内容各画一幅画吗？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057746" y="3919735"/>
            <a:ext cx="5731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说一说，你还知道哪些描写春天的诗。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5" name="文本框 44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4200" y="2088481"/>
            <a:ext cx="9879199" cy="363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这三首古诗都描写了大自然的美景。大自然是美妙的，那风吹花草送来的香，那禽鸟相向鸣唱的婉转。无不让人情不自禁的停下脚步，任由大自然的温情充盈心田。走近并拥抱大自然，我们收获的不仅仅是美景的熏陶，还有心灵的净化。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04" y="3613092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17"/>
          <p:cNvSpPr/>
          <p:nvPr/>
        </p:nvSpPr>
        <p:spPr>
          <a:xfrm>
            <a:off x="801427" y="2033243"/>
            <a:ext cx="10932575" cy="25662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yuān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yāng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lú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    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zi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méi</a:t>
            </a:r>
            <a:r>
              <a:rPr kumimoji="0" lang="en-US" altLang="zh-CN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1" i="0" u="none" strike="noStrike" kern="1200" cap="none" spc="30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zi</a:t>
            </a:r>
            <a:r>
              <a:rPr kumimoji="0" lang="zh-CN" altLang="en-US" sz="24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endParaRPr kumimoji="0" lang="en-US" altLang="zh-CN" sz="2400" b="1" i="0" u="none" strike="noStrike" kern="1200" cap="none" spc="30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               ）    （                ）      （                ）      （                ）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439039" y="408064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鸳     鸯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757603" y="4058188"/>
            <a:ext cx="1394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芦    芽   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6253297" y="4073911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燕    子 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8741780" y="4106362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梅    子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9" name="文本框 48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  <p:bldP spid="4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687867" y="2249623"/>
            <a:ext cx="9602470" cy="256621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比一比，组词语。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融 （           ）        鸳（        ）        芦（        ）        减 （        ）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怨（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户（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喊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354213" y="362006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鸳鸯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1966810" y="432431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隔离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926902" y="360505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融化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4354213" y="432272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怨恨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6641478" y="362063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芦苇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6637418" y="435809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户口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8945664" y="356473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减少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8981675" y="4321683"/>
            <a:ext cx="883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喊话</a:t>
            </a:r>
          </a:p>
        </p:txBody>
      </p:sp>
      <p:grpSp>
        <p:nvGrpSpPr>
          <p:cNvPr id="50" name="组合 49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833138" y="1764430"/>
            <a:ext cx="10697272" cy="44128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写出下面加点词语的意思。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）迟日江山丽                                         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）泥融飞燕子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迟日：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         泥融： 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）小舟泛尽却山行                                   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）正是河豚欲上时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却：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                              欲：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218937" y="3394074"/>
            <a:ext cx="4493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春天白天渐长。所以说“迟日”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8731438" y="33828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泥土湿润</a:t>
            </a:r>
          </a:p>
        </p:txBody>
      </p:sp>
      <p:sp>
        <p:nvSpPr>
          <p:cNvPr id="80" name="文本框 79"/>
          <p:cNvSpPr txBox="1"/>
          <p:nvPr/>
        </p:nvSpPr>
        <p:spPr>
          <a:xfrm>
            <a:off x="2220930" y="4815783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再、又</a:t>
            </a:r>
          </a:p>
        </p:txBody>
      </p:sp>
      <p:sp>
        <p:nvSpPr>
          <p:cNvPr id="81" name="文本框 80"/>
          <p:cNvSpPr txBox="1"/>
          <p:nvPr/>
        </p:nvSpPr>
        <p:spPr>
          <a:xfrm>
            <a:off x="8512556" y="4735820"/>
            <a:ext cx="1797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将要、快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·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要</a:t>
            </a:r>
          </a:p>
        </p:txBody>
      </p:sp>
      <p:sp>
        <p:nvSpPr>
          <p:cNvPr id="4" name="矩形 3"/>
          <p:cNvSpPr/>
          <p:nvPr/>
        </p:nvSpPr>
        <p:spPr>
          <a:xfrm>
            <a:off x="1913645" y="2851997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2197697" y="2860306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8336287" y="2841096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8615915" y="2836942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3111134" y="4260854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9573188" y="4277141"/>
            <a:ext cx="298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87" name="图片 8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88" name="文本框 8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89" name="文本框 88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80" grpId="0"/>
      <p:bldP spid="8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65572" y="1531085"/>
            <a:ext cx="4914545" cy="5366994"/>
            <a:chOff x="3429883" y="1475750"/>
            <a:chExt cx="5348108" cy="5840474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883" y="1475750"/>
              <a:ext cx="4705350" cy="5840474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275" y="3421923"/>
              <a:ext cx="2255716" cy="2164267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6208780" y="2047656"/>
            <a:ext cx="4654550" cy="2374363"/>
            <a:chOff x="752564" y="2493008"/>
            <a:chExt cx="4654550" cy="2374363"/>
          </a:xfrm>
        </p:grpSpPr>
        <p:sp>
          <p:nvSpPr>
            <p:cNvPr id="16" name="文本框 15"/>
            <p:cNvSpPr txBox="1"/>
            <p:nvPr/>
          </p:nvSpPr>
          <p:spPr>
            <a:xfrm>
              <a:off x="828764" y="2493008"/>
              <a:ext cx="45783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5400" b="1" dirty="0">
                  <a:cs typeface="+mn-ea"/>
                  <a:sym typeface="+mn-lt"/>
                </a:rPr>
                <a:t>感谢各位聆听</a:t>
              </a:r>
              <a:endParaRPr lang="en-US" altLang="zh-CN" sz="5400" b="1" dirty="0">
                <a:cs typeface="+mn-ea"/>
                <a:sym typeface="+mn-lt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矩形: 圆角 18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 flipH="1">
            <a:off x="9478970" y="4699166"/>
            <a:ext cx="1384360" cy="1228448"/>
            <a:chOff x="10185400" y="4966718"/>
            <a:chExt cx="1384360" cy="1228448"/>
          </a:xfrm>
        </p:grpSpPr>
        <p:grpSp>
          <p:nvGrpSpPr>
            <p:cNvPr id="21" name="组合 20"/>
            <p:cNvGrpSpPr/>
            <p:nvPr/>
          </p:nvGrpSpPr>
          <p:grpSpPr>
            <a:xfrm>
              <a:off x="10185400" y="5873524"/>
              <a:ext cx="1384360" cy="321642"/>
              <a:chOff x="10185400" y="5731858"/>
              <a:chExt cx="1384360" cy="321642"/>
            </a:xfrm>
          </p:grpSpPr>
          <p:sp>
            <p:nvSpPr>
              <p:cNvPr id="26" name="矩形 25"/>
              <p:cNvSpPr/>
              <p:nvPr/>
            </p:nvSpPr>
            <p:spPr>
              <a:xfrm flipH="1">
                <a:off x="10185400" y="5731858"/>
                <a:ext cx="1384360" cy="321642"/>
              </a:xfrm>
              <a:prstGeom prst="rect">
                <a:avLst/>
              </a:prstGeom>
              <a:noFill/>
              <a:ln w="19050" cap="flat" cmpd="sng" algn="ctr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  <a:miter lim="800000"/>
              </a:ln>
              <a:effectLst>
                <a:outerShdw blurRad="381000" algn="ctr" rotWithShape="0">
                  <a:prstClr val="black">
                    <a:alpha val="25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 flipH="1">
                <a:off x="10458064" y="5778011"/>
                <a:ext cx="83903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zh-CN" altLang="en-US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某某小学</a:t>
                </a: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 flipH="1">
              <a:off x="10250176" y="4966718"/>
              <a:ext cx="1302893" cy="241281"/>
              <a:chOff x="642394" y="4701076"/>
              <a:chExt cx="1539683" cy="285131"/>
            </a:xfrm>
            <a:solidFill>
              <a:srgbClr val="ED7D31"/>
            </a:solidFill>
          </p:grpSpPr>
          <p:sp>
            <p:nvSpPr>
              <p:cNvPr id="23" name="two-coin-stacks_72132"/>
              <p:cNvSpPr>
                <a:spLocks noChangeAspect="1"/>
              </p:cNvSpPr>
              <p:nvPr/>
            </p:nvSpPr>
            <p:spPr bwMode="auto">
              <a:xfrm>
                <a:off x="1247958" y="4701076"/>
                <a:ext cx="285132" cy="281098"/>
              </a:xfrm>
              <a:custGeom>
                <a:avLst/>
                <a:gdLst>
                  <a:gd name="connsiteX0" fmla="*/ 261001 w 608698"/>
                  <a:gd name="connsiteY0" fmla="*/ 479068 h 600088"/>
                  <a:gd name="connsiteX1" fmla="*/ 432425 w 608698"/>
                  <a:gd name="connsiteY1" fmla="*/ 554184 h 600088"/>
                  <a:gd name="connsiteX2" fmla="*/ 603774 w 608698"/>
                  <a:gd name="connsiteY2" fmla="*/ 479068 h 600088"/>
                  <a:gd name="connsiteX3" fmla="*/ 608697 w 608698"/>
                  <a:gd name="connsiteY3" fmla="*/ 502020 h 600088"/>
                  <a:gd name="connsiteX4" fmla="*/ 432425 w 608698"/>
                  <a:gd name="connsiteY4" fmla="*/ 600088 h 600088"/>
                  <a:gd name="connsiteX5" fmla="*/ 256152 w 608698"/>
                  <a:gd name="connsiteY5" fmla="*/ 502020 h 600088"/>
                  <a:gd name="connsiteX6" fmla="*/ 261001 w 608698"/>
                  <a:gd name="connsiteY6" fmla="*/ 479068 h 600088"/>
                  <a:gd name="connsiteX7" fmla="*/ 4924 w 608698"/>
                  <a:gd name="connsiteY7" fmla="*/ 382605 h 600088"/>
                  <a:gd name="connsiteX8" fmla="*/ 176285 w 608698"/>
                  <a:gd name="connsiteY8" fmla="*/ 457793 h 600088"/>
                  <a:gd name="connsiteX9" fmla="*/ 236041 w 608698"/>
                  <a:gd name="connsiteY9" fmla="*/ 451980 h 600088"/>
                  <a:gd name="connsiteX10" fmla="*/ 231640 w 608698"/>
                  <a:gd name="connsiteY10" fmla="*/ 462264 h 600088"/>
                  <a:gd name="connsiteX11" fmla="*/ 225000 w 608698"/>
                  <a:gd name="connsiteY11" fmla="*/ 493412 h 600088"/>
                  <a:gd name="connsiteX12" fmla="*/ 225298 w 608698"/>
                  <a:gd name="connsiteY12" fmla="*/ 499820 h 600088"/>
                  <a:gd name="connsiteX13" fmla="*/ 176285 w 608698"/>
                  <a:gd name="connsiteY13" fmla="*/ 503695 h 600088"/>
                  <a:gd name="connsiteX14" fmla="*/ 0 w 608698"/>
                  <a:gd name="connsiteY14" fmla="*/ 405556 h 600088"/>
                  <a:gd name="connsiteX15" fmla="*/ 4924 w 608698"/>
                  <a:gd name="connsiteY15" fmla="*/ 382605 h 600088"/>
                  <a:gd name="connsiteX16" fmla="*/ 261001 w 608698"/>
                  <a:gd name="connsiteY16" fmla="*/ 375478 h 600088"/>
                  <a:gd name="connsiteX17" fmla="*/ 432425 w 608698"/>
                  <a:gd name="connsiteY17" fmla="*/ 450622 h 600088"/>
                  <a:gd name="connsiteX18" fmla="*/ 603774 w 608698"/>
                  <a:gd name="connsiteY18" fmla="*/ 375478 h 600088"/>
                  <a:gd name="connsiteX19" fmla="*/ 608697 w 608698"/>
                  <a:gd name="connsiteY19" fmla="*/ 398416 h 600088"/>
                  <a:gd name="connsiteX20" fmla="*/ 432425 w 608698"/>
                  <a:gd name="connsiteY20" fmla="*/ 496498 h 600088"/>
                  <a:gd name="connsiteX21" fmla="*/ 256152 w 608698"/>
                  <a:gd name="connsiteY21" fmla="*/ 398416 h 600088"/>
                  <a:gd name="connsiteX22" fmla="*/ 261001 w 608698"/>
                  <a:gd name="connsiteY22" fmla="*/ 375478 h 600088"/>
                  <a:gd name="connsiteX23" fmla="*/ 4924 w 608698"/>
                  <a:gd name="connsiteY23" fmla="*/ 279086 h 600088"/>
                  <a:gd name="connsiteX24" fmla="*/ 176285 w 608698"/>
                  <a:gd name="connsiteY24" fmla="*/ 354274 h 600088"/>
                  <a:gd name="connsiteX25" fmla="*/ 236041 w 608698"/>
                  <a:gd name="connsiteY25" fmla="*/ 348461 h 600088"/>
                  <a:gd name="connsiteX26" fmla="*/ 231640 w 608698"/>
                  <a:gd name="connsiteY26" fmla="*/ 358745 h 600088"/>
                  <a:gd name="connsiteX27" fmla="*/ 225000 w 608698"/>
                  <a:gd name="connsiteY27" fmla="*/ 389818 h 600088"/>
                  <a:gd name="connsiteX28" fmla="*/ 225298 w 608698"/>
                  <a:gd name="connsiteY28" fmla="*/ 396301 h 600088"/>
                  <a:gd name="connsiteX29" fmla="*/ 176285 w 608698"/>
                  <a:gd name="connsiteY29" fmla="*/ 400176 h 600088"/>
                  <a:gd name="connsiteX30" fmla="*/ 0 w 608698"/>
                  <a:gd name="connsiteY30" fmla="*/ 302037 h 600088"/>
                  <a:gd name="connsiteX31" fmla="*/ 4924 w 608698"/>
                  <a:gd name="connsiteY31" fmla="*/ 279086 h 600088"/>
                  <a:gd name="connsiteX32" fmla="*/ 261001 w 608698"/>
                  <a:gd name="connsiteY32" fmla="*/ 271959 h 600088"/>
                  <a:gd name="connsiteX33" fmla="*/ 432425 w 608698"/>
                  <a:gd name="connsiteY33" fmla="*/ 347103 h 600088"/>
                  <a:gd name="connsiteX34" fmla="*/ 603774 w 608698"/>
                  <a:gd name="connsiteY34" fmla="*/ 271959 h 600088"/>
                  <a:gd name="connsiteX35" fmla="*/ 608697 w 608698"/>
                  <a:gd name="connsiteY35" fmla="*/ 294897 h 600088"/>
                  <a:gd name="connsiteX36" fmla="*/ 432425 w 608698"/>
                  <a:gd name="connsiteY36" fmla="*/ 392979 h 600088"/>
                  <a:gd name="connsiteX37" fmla="*/ 256152 w 608698"/>
                  <a:gd name="connsiteY37" fmla="*/ 294897 h 600088"/>
                  <a:gd name="connsiteX38" fmla="*/ 261001 w 608698"/>
                  <a:gd name="connsiteY38" fmla="*/ 271959 h 600088"/>
                  <a:gd name="connsiteX39" fmla="*/ 4924 w 608698"/>
                  <a:gd name="connsiteY39" fmla="*/ 175567 h 600088"/>
                  <a:gd name="connsiteX40" fmla="*/ 176285 w 608698"/>
                  <a:gd name="connsiteY40" fmla="*/ 250713 h 600088"/>
                  <a:gd name="connsiteX41" fmla="*/ 236041 w 608698"/>
                  <a:gd name="connsiteY41" fmla="*/ 244904 h 600088"/>
                  <a:gd name="connsiteX42" fmla="*/ 231640 w 608698"/>
                  <a:gd name="connsiteY42" fmla="*/ 255182 h 600088"/>
                  <a:gd name="connsiteX43" fmla="*/ 225000 w 608698"/>
                  <a:gd name="connsiteY43" fmla="*/ 286238 h 600088"/>
                  <a:gd name="connsiteX44" fmla="*/ 225298 w 608698"/>
                  <a:gd name="connsiteY44" fmla="*/ 292718 h 600088"/>
                  <a:gd name="connsiteX45" fmla="*/ 176285 w 608698"/>
                  <a:gd name="connsiteY45" fmla="*/ 296516 h 600088"/>
                  <a:gd name="connsiteX46" fmla="*/ 0 w 608698"/>
                  <a:gd name="connsiteY46" fmla="*/ 198506 h 600088"/>
                  <a:gd name="connsiteX47" fmla="*/ 4924 w 608698"/>
                  <a:gd name="connsiteY47" fmla="*/ 175567 h 600088"/>
                  <a:gd name="connsiteX48" fmla="*/ 432425 w 608698"/>
                  <a:gd name="connsiteY48" fmla="*/ 96392 h 600088"/>
                  <a:gd name="connsiteX49" fmla="*/ 608698 w 608698"/>
                  <a:gd name="connsiteY49" fmla="*/ 194443 h 600088"/>
                  <a:gd name="connsiteX50" fmla="*/ 432425 w 608698"/>
                  <a:gd name="connsiteY50" fmla="*/ 292494 h 600088"/>
                  <a:gd name="connsiteX51" fmla="*/ 256152 w 608698"/>
                  <a:gd name="connsiteY51" fmla="*/ 194443 h 600088"/>
                  <a:gd name="connsiteX52" fmla="*/ 432425 w 608698"/>
                  <a:gd name="connsiteY52" fmla="*/ 96392 h 600088"/>
                  <a:gd name="connsiteX53" fmla="*/ 176258 w 608698"/>
                  <a:gd name="connsiteY53" fmla="*/ 0 h 600088"/>
                  <a:gd name="connsiteX54" fmla="*/ 347817 w 608698"/>
                  <a:gd name="connsiteY54" fmla="*/ 75446 h 600088"/>
                  <a:gd name="connsiteX55" fmla="*/ 224966 w 608698"/>
                  <a:gd name="connsiteY55" fmla="*/ 185823 h 600088"/>
                  <a:gd name="connsiteX56" fmla="*/ 225264 w 608698"/>
                  <a:gd name="connsiteY56" fmla="*/ 192228 h 600088"/>
                  <a:gd name="connsiteX57" fmla="*/ 176258 w 608698"/>
                  <a:gd name="connsiteY57" fmla="*/ 196101 h 600088"/>
                  <a:gd name="connsiteX58" fmla="*/ 0 w 608698"/>
                  <a:gd name="connsiteY58" fmla="*/ 98013 h 600088"/>
                  <a:gd name="connsiteX59" fmla="*/ 176258 w 608698"/>
                  <a:gd name="connsiteY59" fmla="*/ 0 h 600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08698" h="600088">
                    <a:moveTo>
                      <a:pt x="261001" y="479068"/>
                    </a:moveTo>
                    <a:cubicBezTo>
                      <a:pt x="279575" y="522140"/>
                      <a:pt x="349249" y="554184"/>
                      <a:pt x="432425" y="554184"/>
                    </a:cubicBezTo>
                    <a:cubicBezTo>
                      <a:pt x="515600" y="554184"/>
                      <a:pt x="585199" y="522140"/>
                      <a:pt x="603774" y="479068"/>
                    </a:cubicBezTo>
                    <a:cubicBezTo>
                      <a:pt x="606981" y="486371"/>
                      <a:pt x="608697" y="494046"/>
                      <a:pt x="608697" y="502020"/>
                    </a:cubicBezTo>
                    <a:cubicBezTo>
                      <a:pt x="608697" y="556196"/>
                      <a:pt x="529774" y="600088"/>
                      <a:pt x="432425" y="600088"/>
                    </a:cubicBezTo>
                    <a:cubicBezTo>
                      <a:pt x="335076" y="600088"/>
                      <a:pt x="256152" y="556196"/>
                      <a:pt x="256152" y="502020"/>
                    </a:cubicBezTo>
                    <a:cubicBezTo>
                      <a:pt x="256152" y="494046"/>
                      <a:pt x="257868" y="486371"/>
                      <a:pt x="261001" y="479068"/>
                    </a:cubicBezTo>
                    <a:close/>
                    <a:moveTo>
                      <a:pt x="4924" y="382605"/>
                    </a:moveTo>
                    <a:cubicBezTo>
                      <a:pt x="23425" y="425750"/>
                      <a:pt x="93103" y="457793"/>
                      <a:pt x="176285" y="457793"/>
                    </a:cubicBezTo>
                    <a:cubicBezTo>
                      <a:pt x="197248" y="457793"/>
                      <a:pt x="217391" y="455781"/>
                      <a:pt x="236041" y="451980"/>
                    </a:cubicBezTo>
                    <a:lnTo>
                      <a:pt x="231640" y="462264"/>
                    </a:lnTo>
                    <a:cubicBezTo>
                      <a:pt x="227238" y="472398"/>
                      <a:pt x="225000" y="482905"/>
                      <a:pt x="225000" y="493412"/>
                    </a:cubicBezTo>
                    <a:cubicBezTo>
                      <a:pt x="225000" y="495573"/>
                      <a:pt x="225149" y="497734"/>
                      <a:pt x="225298" y="499820"/>
                    </a:cubicBezTo>
                    <a:cubicBezTo>
                      <a:pt x="209781" y="502354"/>
                      <a:pt x="193294" y="503695"/>
                      <a:pt x="176285" y="503695"/>
                    </a:cubicBezTo>
                    <a:cubicBezTo>
                      <a:pt x="78929" y="503695"/>
                      <a:pt x="0" y="459730"/>
                      <a:pt x="0" y="405556"/>
                    </a:cubicBezTo>
                    <a:cubicBezTo>
                      <a:pt x="0" y="397657"/>
                      <a:pt x="1716" y="389982"/>
                      <a:pt x="4924" y="382605"/>
                    </a:cubicBezTo>
                    <a:close/>
                    <a:moveTo>
                      <a:pt x="261001" y="375478"/>
                    </a:moveTo>
                    <a:cubicBezTo>
                      <a:pt x="279575" y="418598"/>
                      <a:pt x="349249" y="450622"/>
                      <a:pt x="432425" y="450622"/>
                    </a:cubicBezTo>
                    <a:cubicBezTo>
                      <a:pt x="515600" y="450622"/>
                      <a:pt x="585199" y="418598"/>
                      <a:pt x="603774" y="375478"/>
                    </a:cubicBezTo>
                    <a:cubicBezTo>
                      <a:pt x="606981" y="382851"/>
                      <a:pt x="608697" y="390522"/>
                      <a:pt x="608697" y="398416"/>
                    </a:cubicBezTo>
                    <a:cubicBezTo>
                      <a:pt x="608697" y="452558"/>
                      <a:pt x="529774" y="496498"/>
                      <a:pt x="432425" y="496498"/>
                    </a:cubicBezTo>
                    <a:cubicBezTo>
                      <a:pt x="335076" y="496498"/>
                      <a:pt x="256152" y="452558"/>
                      <a:pt x="256152" y="398416"/>
                    </a:cubicBezTo>
                    <a:cubicBezTo>
                      <a:pt x="256152" y="390522"/>
                      <a:pt x="257868" y="382851"/>
                      <a:pt x="261001" y="375478"/>
                    </a:cubicBezTo>
                    <a:close/>
                    <a:moveTo>
                      <a:pt x="4924" y="279086"/>
                    </a:moveTo>
                    <a:cubicBezTo>
                      <a:pt x="23425" y="322231"/>
                      <a:pt x="93103" y="354274"/>
                      <a:pt x="176285" y="354274"/>
                    </a:cubicBezTo>
                    <a:cubicBezTo>
                      <a:pt x="197248" y="354274"/>
                      <a:pt x="217391" y="352187"/>
                      <a:pt x="236041" y="348461"/>
                    </a:cubicBezTo>
                    <a:lnTo>
                      <a:pt x="231640" y="358745"/>
                    </a:lnTo>
                    <a:cubicBezTo>
                      <a:pt x="227238" y="368879"/>
                      <a:pt x="225000" y="379311"/>
                      <a:pt x="225000" y="389818"/>
                    </a:cubicBezTo>
                    <a:cubicBezTo>
                      <a:pt x="225000" y="392054"/>
                      <a:pt x="225149" y="394140"/>
                      <a:pt x="225298" y="396301"/>
                    </a:cubicBezTo>
                    <a:cubicBezTo>
                      <a:pt x="209781" y="398835"/>
                      <a:pt x="193294" y="400176"/>
                      <a:pt x="176285" y="400176"/>
                    </a:cubicBezTo>
                    <a:cubicBezTo>
                      <a:pt x="78929" y="400176"/>
                      <a:pt x="0" y="356211"/>
                      <a:pt x="0" y="302037"/>
                    </a:cubicBezTo>
                    <a:cubicBezTo>
                      <a:pt x="0" y="294138"/>
                      <a:pt x="1716" y="286463"/>
                      <a:pt x="4924" y="279086"/>
                    </a:cubicBezTo>
                    <a:close/>
                    <a:moveTo>
                      <a:pt x="261001" y="271959"/>
                    </a:moveTo>
                    <a:cubicBezTo>
                      <a:pt x="279575" y="315079"/>
                      <a:pt x="349249" y="347103"/>
                      <a:pt x="432425" y="347103"/>
                    </a:cubicBezTo>
                    <a:cubicBezTo>
                      <a:pt x="515600" y="347103"/>
                      <a:pt x="585199" y="315079"/>
                      <a:pt x="603774" y="271959"/>
                    </a:cubicBezTo>
                    <a:cubicBezTo>
                      <a:pt x="606981" y="279332"/>
                      <a:pt x="608697" y="287003"/>
                      <a:pt x="608697" y="294897"/>
                    </a:cubicBezTo>
                    <a:cubicBezTo>
                      <a:pt x="608697" y="349039"/>
                      <a:pt x="529774" y="392979"/>
                      <a:pt x="432425" y="392979"/>
                    </a:cubicBezTo>
                    <a:cubicBezTo>
                      <a:pt x="335076" y="392979"/>
                      <a:pt x="256152" y="349039"/>
                      <a:pt x="256152" y="294897"/>
                    </a:cubicBezTo>
                    <a:cubicBezTo>
                      <a:pt x="256152" y="287003"/>
                      <a:pt x="257868" y="279332"/>
                      <a:pt x="261001" y="271959"/>
                    </a:cubicBezTo>
                    <a:close/>
                    <a:moveTo>
                      <a:pt x="4924" y="175567"/>
                    </a:moveTo>
                    <a:cubicBezTo>
                      <a:pt x="23425" y="218689"/>
                      <a:pt x="93103" y="250713"/>
                      <a:pt x="176285" y="250713"/>
                    </a:cubicBezTo>
                    <a:cubicBezTo>
                      <a:pt x="197248" y="250713"/>
                      <a:pt x="217391" y="248628"/>
                      <a:pt x="236041" y="244904"/>
                    </a:cubicBezTo>
                    <a:lnTo>
                      <a:pt x="231640" y="255182"/>
                    </a:lnTo>
                    <a:cubicBezTo>
                      <a:pt x="227238" y="265311"/>
                      <a:pt x="225000" y="275737"/>
                      <a:pt x="225000" y="286238"/>
                    </a:cubicBezTo>
                    <a:cubicBezTo>
                      <a:pt x="225000" y="288398"/>
                      <a:pt x="225149" y="290558"/>
                      <a:pt x="225298" y="292718"/>
                    </a:cubicBezTo>
                    <a:cubicBezTo>
                      <a:pt x="209781" y="295175"/>
                      <a:pt x="193294" y="296516"/>
                      <a:pt x="176285" y="296516"/>
                    </a:cubicBezTo>
                    <a:cubicBezTo>
                      <a:pt x="78929" y="296516"/>
                      <a:pt x="0" y="252650"/>
                      <a:pt x="0" y="198506"/>
                    </a:cubicBezTo>
                    <a:cubicBezTo>
                      <a:pt x="0" y="190611"/>
                      <a:pt x="1716" y="182940"/>
                      <a:pt x="4924" y="175567"/>
                    </a:cubicBezTo>
                    <a:close/>
                    <a:moveTo>
                      <a:pt x="432425" y="96392"/>
                    </a:moveTo>
                    <a:cubicBezTo>
                      <a:pt x="529778" y="96392"/>
                      <a:pt x="608698" y="140291"/>
                      <a:pt x="608698" y="194443"/>
                    </a:cubicBezTo>
                    <a:cubicBezTo>
                      <a:pt x="608698" y="248595"/>
                      <a:pt x="529778" y="292494"/>
                      <a:pt x="432425" y="292494"/>
                    </a:cubicBezTo>
                    <a:cubicBezTo>
                      <a:pt x="335072" y="292494"/>
                      <a:pt x="256152" y="248595"/>
                      <a:pt x="256152" y="194443"/>
                    </a:cubicBezTo>
                    <a:cubicBezTo>
                      <a:pt x="256152" y="140291"/>
                      <a:pt x="335072" y="96392"/>
                      <a:pt x="432425" y="96392"/>
                    </a:cubicBezTo>
                    <a:close/>
                    <a:moveTo>
                      <a:pt x="176258" y="0"/>
                    </a:moveTo>
                    <a:cubicBezTo>
                      <a:pt x="259651" y="0"/>
                      <a:pt x="329542" y="32175"/>
                      <a:pt x="347817" y="75446"/>
                    </a:cubicBezTo>
                    <a:cubicBezTo>
                      <a:pt x="275166" y="92800"/>
                      <a:pt x="224966" y="135103"/>
                      <a:pt x="224966" y="185823"/>
                    </a:cubicBezTo>
                    <a:cubicBezTo>
                      <a:pt x="224966" y="187983"/>
                      <a:pt x="225115" y="190143"/>
                      <a:pt x="225264" y="192228"/>
                    </a:cubicBezTo>
                    <a:cubicBezTo>
                      <a:pt x="209749" y="194760"/>
                      <a:pt x="193265" y="196101"/>
                      <a:pt x="176258" y="196101"/>
                    </a:cubicBezTo>
                    <a:cubicBezTo>
                      <a:pt x="78917" y="196101"/>
                      <a:pt x="0" y="152159"/>
                      <a:pt x="0" y="98013"/>
                    </a:cubicBezTo>
                    <a:cubicBezTo>
                      <a:pt x="0" y="43868"/>
                      <a:pt x="78917" y="0"/>
                      <a:pt x="176258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personal-id-card-of-a-man_47848"/>
              <p:cNvSpPr>
                <a:spLocks noChangeAspect="1"/>
              </p:cNvSpPr>
              <p:nvPr/>
            </p:nvSpPr>
            <p:spPr bwMode="auto">
              <a:xfrm>
                <a:off x="1855288" y="4727562"/>
                <a:ext cx="326789" cy="249970"/>
              </a:xfrm>
              <a:custGeom>
                <a:avLst/>
                <a:gdLst>
                  <a:gd name="connsiteX0" fmla="*/ 361794 w 551492"/>
                  <a:gd name="connsiteY0" fmla="*/ 308363 h 421851"/>
                  <a:gd name="connsiteX1" fmla="*/ 530845 w 551492"/>
                  <a:gd name="connsiteY1" fmla="*/ 308363 h 421851"/>
                  <a:gd name="connsiteX2" fmla="*/ 551492 w 551492"/>
                  <a:gd name="connsiteY2" fmla="*/ 329044 h 421851"/>
                  <a:gd name="connsiteX3" fmla="*/ 551492 w 551492"/>
                  <a:gd name="connsiteY3" fmla="*/ 362650 h 421851"/>
                  <a:gd name="connsiteX4" fmla="*/ 530845 w 551492"/>
                  <a:gd name="connsiteY4" fmla="*/ 383331 h 421851"/>
                  <a:gd name="connsiteX5" fmla="*/ 378570 w 551492"/>
                  <a:gd name="connsiteY5" fmla="*/ 383331 h 421851"/>
                  <a:gd name="connsiteX6" fmla="*/ 378570 w 551492"/>
                  <a:gd name="connsiteY6" fmla="*/ 369113 h 421851"/>
                  <a:gd name="connsiteX7" fmla="*/ 361794 w 551492"/>
                  <a:gd name="connsiteY7" fmla="*/ 308363 h 421851"/>
                  <a:gd name="connsiteX8" fmla="*/ 313904 w 551492"/>
                  <a:gd name="connsiteY8" fmla="*/ 172924 h 421851"/>
                  <a:gd name="connsiteX9" fmla="*/ 530832 w 551492"/>
                  <a:gd name="connsiteY9" fmla="*/ 172924 h 421851"/>
                  <a:gd name="connsiteX10" fmla="*/ 551492 w 551492"/>
                  <a:gd name="connsiteY10" fmla="*/ 193548 h 421851"/>
                  <a:gd name="connsiteX11" fmla="*/ 551492 w 551492"/>
                  <a:gd name="connsiteY11" fmla="*/ 225772 h 421851"/>
                  <a:gd name="connsiteX12" fmla="*/ 530832 w 551492"/>
                  <a:gd name="connsiteY12" fmla="*/ 247685 h 421851"/>
                  <a:gd name="connsiteX13" fmla="*/ 271293 w 551492"/>
                  <a:gd name="connsiteY13" fmla="*/ 247685 h 421851"/>
                  <a:gd name="connsiteX14" fmla="*/ 271293 w 551492"/>
                  <a:gd name="connsiteY14" fmla="*/ 227061 h 421851"/>
                  <a:gd name="connsiteX15" fmla="*/ 272584 w 551492"/>
                  <a:gd name="connsiteY15" fmla="*/ 224483 h 421851"/>
                  <a:gd name="connsiteX16" fmla="*/ 313904 w 551492"/>
                  <a:gd name="connsiteY16" fmla="*/ 172924 h 421851"/>
                  <a:gd name="connsiteX17" fmla="*/ 281648 w 551492"/>
                  <a:gd name="connsiteY17" fmla="*/ 36241 h 421851"/>
                  <a:gd name="connsiteX18" fmla="*/ 530834 w 551492"/>
                  <a:gd name="connsiteY18" fmla="*/ 36241 h 421851"/>
                  <a:gd name="connsiteX19" fmla="*/ 551492 w 551492"/>
                  <a:gd name="connsiteY19" fmla="*/ 58154 h 421851"/>
                  <a:gd name="connsiteX20" fmla="*/ 551492 w 551492"/>
                  <a:gd name="connsiteY20" fmla="*/ 90378 h 421851"/>
                  <a:gd name="connsiteX21" fmla="*/ 530834 w 551492"/>
                  <a:gd name="connsiteY21" fmla="*/ 111002 h 421851"/>
                  <a:gd name="connsiteX22" fmla="*/ 308761 w 551492"/>
                  <a:gd name="connsiteY22" fmla="*/ 111002 h 421851"/>
                  <a:gd name="connsiteX23" fmla="*/ 295850 w 551492"/>
                  <a:gd name="connsiteY23" fmla="*/ 96823 h 421851"/>
                  <a:gd name="connsiteX24" fmla="*/ 281648 w 551492"/>
                  <a:gd name="connsiteY24" fmla="*/ 36241 h 421851"/>
                  <a:gd name="connsiteX25" fmla="*/ 176987 w 551492"/>
                  <a:gd name="connsiteY25" fmla="*/ 0 h 421851"/>
                  <a:gd name="connsiteX26" fmla="*/ 271294 w 551492"/>
                  <a:gd name="connsiteY26" fmla="*/ 117396 h 421851"/>
                  <a:gd name="connsiteX27" fmla="*/ 276461 w 551492"/>
                  <a:gd name="connsiteY27" fmla="*/ 117396 h 421851"/>
                  <a:gd name="connsiteX28" fmla="*/ 290672 w 551492"/>
                  <a:gd name="connsiteY28" fmla="*/ 152228 h 421851"/>
                  <a:gd name="connsiteX29" fmla="*/ 262251 w 551492"/>
                  <a:gd name="connsiteY29" fmla="*/ 199960 h 421851"/>
                  <a:gd name="connsiteX30" fmla="*/ 257083 w 551492"/>
                  <a:gd name="connsiteY30" fmla="*/ 197380 h 421851"/>
                  <a:gd name="connsiteX31" fmla="*/ 224786 w 551492"/>
                  <a:gd name="connsiteY31" fmla="*/ 247692 h 421851"/>
                  <a:gd name="connsiteX32" fmla="*/ 219619 w 551492"/>
                  <a:gd name="connsiteY32" fmla="*/ 259303 h 421851"/>
                  <a:gd name="connsiteX33" fmla="*/ 241581 w 551492"/>
                  <a:gd name="connsiteY33" fmla="*/ 279944 h 421851"/>
                  <a:gd name="connsiteX34" fmla="*/ 263543 w 551492"/>
                  <a:gd name="connsiteY34" fmla="*/ 279944 h 421851"/>
                  <a:gd name="connsiteX35" fmla="*/ 352682 w 551492"/>
                  <a:gd name="connsiteY35" fmla="*/ 368958 h 421851"/>
                  <a:gd name="connsiteX36" fmla="*/ 352682 w 551492"/>
                  <a:gd name="connsiteY36" fmla="*/ 393470 h 421851"/>
                  <a:gd name="connsiteX37" fmla="*/ 325553 w 551492"/>
                  <a:gd name="connsiteY37" fmla="*/ 421851 h 421851"/>
                  <a:gd name="connsiteX38" fmla="*/ 28421 w 551492"/>
                  <a:gd name="connsiteY38" fmla="*/ 421851 h 421851"/>
                  <a:gd name="connsiteX39" fmla="*/ 0 w 551492"/>
                  <a:gd name="connsiteY39" fmla="*/ 393470 h 421851"/>
                  <a:gd name="connsiteX40" fmla="*/ 0 w 551492"/>
                  <a:gd name="connsiteY40" fmla="*/ 368958 h 421851"/>
                  <a:gd name="connsiteX41" fmla="*/ 89139 w 551492"/>
                  <a:gd name="connsiteY41" fmla="*/ 279944 h 421851"/>
                  <a:gd name="connsiteX42" fmla="*/ 112393 w 551492"/>
                  <a:gd name="connsiteY42" fmla="*/ 279944 h 421851"/>
                  <a:gd name="connsiteX43" fmla="*/ 133063 w 551492"/>
                  <a:gd name="connsiteY43" fmla="*/ 259303 h 421851"/>
                  <a:gd name="connsiteX44" fmla="*/ 127896 w 551492"/>
                  <a:gd name="connsiteY44" fmla="*/ 247692 h 421851"/>
                  <a:gd name="connsiteX45" fmla="*/ 95599 w 551492"/>
                  <a:gd name="connsiteY45" fmla="*/ 198670 h 421851"/>
                  <a:gd name="connsiteX46" fmla="*/ 91723 w 551492"/>
                  <a:gd name="connsiteY46" fmla="*/ 199960 h 421851"/>
                  <a:gd name="connsiteX47" fmla="*/ 63302 w 551492"/>
                  <a:gd name="connsiteY47" fmla="*/ 152228 h 421851"/>
                  <a:gd name="connsiteX48" fmla="*/ 78804 w 551492"/>
                  <a:gd name="connsiteY48" fmla="*/ 117396 h 421851"/>
                  <a:gd name="connsiteX49" fmla="*/ 81388 w 551492"/>
                  <a:gd name="connsiteY49" fmla="*/ 117396 h 421851"/>
                  <a:gd name="connsiteX50" fmla="*/ 176987 w 551492"/>
                  <a:gd name="connsiteY50" fmla="*/ 0 h 421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51492" h="421851">
                    <a:moveTo>
                      <a:pt x="361794" y="308363"/>
                    </a:moveTo>
                    <a:lnTo>
                      <a:pt x="530845" y="308363"/>
                    </a:lnTo>
                    <a:cubicBezTo>
                      <a:pt x="541168" y="308363"/>
                      <a:pt x="551492" y="317411"/>
                      <a:pt x="551492" y="329044"/>
                    </a:cubicBezTo>
                    <a:lnTo>
                      <a:pt x="551492" y="362650"/>
                    </a:lnTo>
                    <a:cubicBezTo>
                      <a:pt x="551492" y="374283"/>
                      <a:pt x="541168" y="383331"/>
                      <a:pt x="530845" y="383331"/>
                    </a:cubicBezTo>
                    <a:lnTo>
                      <a:pt x="378570" y="383331"/>
                    </a:lnTo>
                    <a:lnTo>
                      <a:pt x="378570" y="369113"/>
                    </a:lnTo>
                    <a:cubicBezTo>
                      <a:pt x="378570" y="347140"/>
                      <a:pt x="372118" y="326459"/>
                      <a:pt x="361794" y="308363"/>
                    </a:cubicBezTo>
                    <a:close/>
                    <a:moveTo>
                      <a:pt x="313904" y="172924"/>
                    </a:moveTo>
                    <a:lnTo>
                      <a:pt x="530832" y="172924"/>
                    </a:lnTo>
                    <a:cubicBezTo>
                      <a:pt x="541162" y="172924"/>
                      <a:pt x="551492" y="181947"/>
                      <a:pt x="551492" y="193548"/>
                    </a:cubicBezTo>
                    <a:lnTo>
                      <a:pt x="551492" y="225772"/>
                    </a:lnTo>
                    <a:cubicBezTo>
                      <a:pt x="551492" y="237373"/>
                      <a:pt x="541162" y="247685"/>
                      <a:pt x="530832" y="247685"/>
                    </a:cubicBezTo>
                    <a:lnTo>
                      <a:pt x="271293" y="247685"/>
                    </a:lnTo>
                    <a:lnTo>
                      <a:pt x="271293" y="227061"/>
                    </a:lnTo>
                    <a:cubicBezTo>
                      <a:pt x="271293" y="225772"/>
                      <a:pt x="272584" y="225772"/>
                      <a:pt x="272584" y="224483"/>
                    </a:cubicBezTo>
                    <a:cubicBezTo>
                      <a:pt x="293244" y="218038"/>
                      <a:pt x="307448" y="194837"/>
                      <a:pt x="313904" y="172924"/>
                    </a:cubicBezTo>
                    <a:close/>
                    <a:moveTo>
                      <a:pt x="281648" y="36241"/>
                    </a:moveTo>
                    <a:lnTo>
                      <a:pt x="530834" y="36241"/>
                    </a:lnTo>
                    <a:cubicBezTo>
                      <a:pt x="541163" y="36241"/>
                      <a:pt x="551492" y="46553"/>
                      <a:pt x="551492" y="58154"/>
                    </a:cubicBezTo>
                    <a:lnTo>
                      <a:pt x="551492" y="90378"/>
                    </a:lnTo>
                    <a:cubicBezTo>
                      <a:pt x="551492" y="101979"/>
                      <a:pt x="541163" y="111002"/>
                      <a:pt x="530834" y="111002"/>
                    </a:cubicBezTo>
                    <a:lnTo>
                      <a:pt x="308761" y="111002"/>
                    </a:lnTo>
                    <a:cubicBezTo>
                      <a:pt x="304888" y="104557"/>
                      <a:pt x="301015" y="99401"/>
                      <a:pt x="295850" y="96823"/>
                    </a:cubicBezTo>
                    <a:cubicBezTo>
                      <a:pt x="293268" y="72333"/>
                      <a:pt x="288104" y="52998"/>
                      <a:pt x="281648" y="36241"/>
                    </a:cubicBezTo>
                    <a:close/>
                    <a:moveTo>
                      <a:pt x="176987" y="0"/>
                    </a:moveTo>
                    <a:cubicBezTo>
                      <a:pt x="257083" y="0"/>
                      <a:pt x="270002" y="64503"/>
                      <a:pt x="271294" y="117396"/>
                    </a:cubicBezTo>
                    <a:cubicBezTo>
                      <a:pt x="272586" y="117396"/>
                      <a:pt x="273878" y="117396"/>
                      <a:pt x="276461" y="117396"/>
                    </a:cubicBezTo>
                    <a:cubicBezTo>
                      <a:pt x="289380" y="117396"/>
                      <a:pt x="290672" y="132877"/>
                      <a:pt x="290672" y="152228"/>
                    </a:cubicBezTo>
                    <a:cubicBezTo>
                      <a:pt x="290672" y="171579"/>
                      <a:pt x="275169" y="199960"/>
                      <a:pt x="262251" y="199960"/>
                    </a:cubicBezTo>
                    <a:cubicBezTo>
                      <a:pt x="260959" y="199960"/>
                      <a:pt x="258375" y="198670"/>
                      <a:pt x="257083" y="197380"/>
                    </a:cubicBezTo>
                    <a:cubicBezTo>
                      <a:pt x="249332" y="216731"/>
                      <a:pt x="237705" y="233502"/>
                      <a:pt x="224786" y="247692"/>
                    </a:cubicBezTo>
                    <a:cubicBezTo>
                      <a:pt x="220911" y="250272"/>
                      <a:pt x="219619" y="254143"/>
                      <a:pt x="219619" y="259303"/>
                    </a:cubicBezTo>
                    <a:cubicBezTo>
                      <a:pt x="219619" y="270913"/>
                      <a:pt x="228662" y="279944"/>
                      <a:pt x="241581" y="279944"/>
                    </a:cubicBezTo>
                    <a:lnTo>
                      <a:pt x="263543" y="279944"/>
                    </a:lnTo>
                    <a:cubicBezTo>
                      <a:pt x="312634" y="279944"/>
                      <a:pt x="352682" y="319936"/>
                      <a:pt x="352682" y="368958"/>
                    </a:cubicBezTo>
                    <a:lnTo>
                      <a:pt x="352682" y="393470"/>
                    </a:lnTo>
                    <a:cubicBezTo>
                      <a:pt x="352682" y="408950"/>
                      <a:pt x="341055" y="421851"/>
                      <a:pt x="325553" y="421851"/>
                    </a:cubicBezTo>
                    <a:lnTo>
                      <a:pt x="28421" y="421851"/>
                    </a:lnTo>
                    <a:cubicBezTo>
                      <a:pt x="12919" y="421851"/>
                      <a:pt x="0" y="408950"/>
                      <a:pt x="0" y="393470"/>
                    </a:cubicBezTo>
                    <a:lnTo>
                      <a:pt x="0" y="368958"/>
                    </a:lnTo>
                    <a:cubicBezTo>
                      <a:pt x="0" y="319936"/>
                      <a:pt x="40048" y="279944"/>
                      <a:pt x="89139" y="279944"/>
                    </a:cubicBezTo>
                    <a:lnTo>
                      <a:pt x="112393" y="279944"/>
                    </a:lnTo>
                    <a:cubicBezTo>
                      <a:pt x="124020" y="279944"/>
                      <a:pt x="133063" y="270913"/>
                      <a:pt x="133063" y="259303"/>
                    </a:cubicBezTo>
                    <a:cubicBezTo>
                      <a:pt x="133063" y="254143"/>
                      <a:pt x="131771" y="250272"/>
                      <a:pt x="127896" y="247692"/>
                    </a:cubicBezTo>
                    <a:cubicBezTo>
                      <a:pt x="114977" y="234792"/>
                      <a:pt x="104642" y="216731"/>
                      <a:pt x="95599" y="198670"/>
                    </a:cubicBezTo>
                    <a:cubicBezTo>
                      <a:pt x="94307" y="199960"/>
                      <a:pt x="93015" y="199960"/>
                      <a:pt x="91723" y="199960"/>
                    </a:cubicBezTo>
                    <a:cubicBezTo>
                      <a:pt x="78804" y="199960"/>
                      <a:pt x="63302" y="171579"/>
                      <a:pt x="63302" y="152228"/>
                    </a:cubicBezTo>
                    <a:cubicBezTo>
                      <a:pt x="63302" y="132877"/>
                      <a:pt x="65886" y="117396"/>
                      <a:pt x="78804" y="117396"/>
                    </a:cubicBezTo>
                    <a:cubicBezTo>
                      <a:pt x="80096" y="117396"/>
                      <a:pt x="80096" y="117396"/>
                      <a:pt x="81388" y="117396"/>
                    </a:cubicBezTo>
                    <a:cubicBezTo>
                      <a:pt x="82680" y="64503"/>
                      <a:pt x="93015" y="0"/>
                      <a:pt x="17698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" name="pyramid-chart_64746"/>
              <p:cNvSpPr>
                <a:spLocks noChangeAspect="1"/>
              </p:cNvSpPr>
              <p:nvPr/>
            </p:nvSpPr>
            <p:spPr bwMode="auto">
              <a:xfrm>
                <a:off x="642394" y="4701076"/>
                <a:ext cx="283365" cy="285131"/>
              </a:xfrm>
              <a:custGeom>
                <a:avLst/>
                <a:gdLst>
                  <a:gd name="connsiteX0" fmla="*/ 71397 w 599947"/>
                  <a:gd name="connsiteY0" fmla="*/ 336103 h 603687"/>
                  <a:gd name="connsiteX1" fmla="*/ 299914 w 599947"/>
                  <a:gd name="connsiteY1" fmla="*/ 451272 h 603687"/>
                  <a:gd name="connsiteX2" fmla="*/ 528432 w 599947"/>
                  <a:gd name="connsiteY2" fmla="*/ 336103 h 603687"/>
                  <a:gd name="connsiteX3" fmla="*/ 599947 w 599947"/>
                  <a:gd name="connsiteY3" fmla="*/ 431289 h 603687"/>
                  <a:gd name="connsiteX4" fmla="*/ 299914 w 599947"/>
                  <a:gd name="connsiteY4" fmla="*/ 603687 h 603687"/>
                  <a:gd name="connsiteX5" fmla="*/ 0 w 599947"/>
                  <a:gd name="connsiteY5" fmla="*/ 431289 h 603687"/>
                  <a:gd name="connsiteX6" fmla="*/ 175572 w 599947"/>
                  <a:gd name="connsiteY6" fmla="*/ 181494 h 603687"/>
                  <a:gd name="connsiteX7" fmla="*/ 299879 w 599947"/>
                  <a:gd name="connsiteY7" fmla="*/ 238829 h 603687"/>
                  <a:gd name="connsiteX8" fmla="*/ 424187 w 599947"/>
                  <a:gd name="connsiteY8" fmla="*/ 181494 h 603687"/>
                  <a:gd name="connsiteX9" fmla="*/ 507295 w 599947"/>
                  <a:gd name="connsiteY9" fmla="*/ 292263 h 603687"/>
                  <a:gd name="connsiteX10" fmla="*/ 299879 w 599947"/>
                  <a:gd name="connsiteY10" fmla="*/ 396648 h 603687"/>
                  <a:gd name="connsiteX11" fmla="*/ 92582 w 599947"/>
                  <a:gd name="connsiteY11" fmla="*/ 292263 h 603687"/>
                  <a:gd name="connsiteX12" fmla="*/ 299903 w 599947"/>
                  <a:gd name="connsiteY12" fmla="*/ 0 h 603687"/>
                  <a:gd name="connsiteX13" fmla="*/ 403846 w 599947"/>
                  <a:gd name="connsiteY13" fmla="*/ 138571 h 603687"/>
                  <a:gd name="connsiteX14" fmla="*/ 299903 w 599947"/>
                  <a:gd name="connsiteY14" fmla="*/ 186575 h 603687"/>
                  <a:gd name="connsiteX15" fmla="*/ 195960 w 599947"/>
                  <a:gd name="connsiteY15" fmla="*/ 138571 h 60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99947" h="603687">
                    <a:moveTo>
                      <a:pt x="71397" y="336103"/>
                    </a:moveTo>
                    <a:lnTo>
                      <a:pt x="299914" y="451272"/>
                    </a:lnTo>
                    <a:lnTo>
                      <a:pt x="528432" y="336103"/>
                    </a:lnTo>
                    <a:lnTo>
                      <a:pt x="599947" y="431289"/>
                    </a:lnTo>
                    <a:lnTo>
                      <a:pt x="299914" y="603687"/>
                    </a:lnTo>
                    <a:lnTo>
                      <a:pt x="0" y="431289"/>
                    </a:lnTo>
                    <a:close/>
                    <a:moveTo>
                      <a:pt x="175572" y="181494"/>
                    </a:moveTo>
                    <a:lnTo>
                      <a:pt x="299879" y="238829"/>
                    </a:lnTo>
                    <a:lnTo>
                      <a:pt x="424187" y="181494"/>
                    </a:lnTo>
                    <a:lnTo>
                      <a:pt x="507295" y="292263"/>
                    </a:lnTo>
                    <a:lnTo>
                      <a:pt x="299879" y="396648"/>
                    </a:lnTo>
                    <a:lnTo>
                      <a:pt x="92582" y="292263"/>
                    </a:lnTo>
                    <a:close/>
                    <a:moveTo>
                      <a:pt x="299903" y="0"/>
                    </a:moveTo>
                    <a:lnTo>
                      <a:pt x="403846" y="138571"/>
                    </a:lnTo>
                    <a:lnTo>
                      <a:pt x="299903" y="186575"/>
                    </a:lnTo>
                    <a:lnTo>
                      <a:pt x="195960" y="13857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39279" y="2157481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带着问题，仔细阅读课文：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31419" y="2808547"/>
            <a:ext cx="6595075" cy="2196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标注出文中不认识的字。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思考每首诗中写了那些景物。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初步了解古诗的内容，体会作者的思想感情。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6" name="文本框 45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自读感悟</a:t>
              </a: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935">
            <a:off x="8755424" y="3108566"/>
            <a:ext cx="2787717" cy="263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870187" y="2296228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70187" y="2769408"/>
            <a:ext cx="5671745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70187" y="3767195"/>
            <a:ext cx="8441735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分小组讨论：读完古诗，你想象中的春天的景色是怎样的？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47" name="文本框 4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自读感悟</a:t>
              </a: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935">
            <a:off x="8755424" y="3108566"/>
            <a:ext cx="2787717" cy="263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1026941" y="2933819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yuān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yāng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</a:t>
            </a:r>
          </a:p>
        </p:txBody>
      </p:sp>
      <p:sp>
        <p:nvSpPr>
          <p:cNvPr id="56" name="矩形 5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087452" y="3545733"/>
            <a:ext cx="219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鸳  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</a:p>
        </p:txBody>
      </p:sp>
      <p:sp>
        <p:nvSpPr>
          <p:cNvPr id="109" name="文本框 108"/>
          <p:cNvSpPr txBox="1"/>
          <p:nvPr/>
        </p:nvSpPr>
        <p:spPr>
          <a:xfrm>
            <a:off x="870187" y="21009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47" name="矩形 4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374559" y="3522355"/>
            <a:ext cx="219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惠  崇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</a:p>
        </p:txBody>
      </p:sp>
      <p:sp>
        <p:nvSpPr>
          <p:cNvPr id="48" name="矩形 47"/>
          <p:cNvSpPr>
            <a:spLocks noChangeArrowheads="1"/>
          </p:cNvSpPr>
          <p:nvPr/>
        </p:nvSpPr>
        <p:spPr bwMode="auto">
          <a:xfrm>
            <a:off x="3305109" y="2951730"/>
            <a:ext cx="26474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huì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chóng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</a:t>
            </a:r>
          </a:p>
        </p:txBody>
      </p:sp>
      <p:sp>
        <p:nvSpPr>
          <p:cNvPr id="50" name="矩形 4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84824" y="3489042"/>
            <a:ext cx="219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河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</a:p>
        </p:txBody>
      </p:sp>
      <p:sp>
        <p:nvSpPr>
          <p:cNvPr id="51" name="矩形 50"/>
          <p:cNvSpPr>
            <a:spLocks noChangeArrowheads="1"/>
          </p:cNvSpPr>
          <p:nvPr/>
        </p:nvSpPr>
        <p:spPr bwMode="auto">
          <a:xfrm>
            <a:off x="5919983" y="2945698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sp>
        <p:nvSpPr>
          <p:cNvPr id="52" name="矩形 5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79931" y="3457915"/>
            <a:ext cx="21903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不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减</a:t>
            </a:r>
          </a:p>
        </p:txBody>
      </p:sp>
      <p:sp>
        <p:nvSpPr>
          <p:cNvPr id="53" name="矩形 52"/>
          <p:cNvSpPr>
            <a:spLocks noChangeArrowheads="1"/>
          </p:cNvSpPr>
          <p:nvPr/>
        </p:nvSpPr>
        <p:spPr bwMode="auto">
          <a:xfrm>
            <a:off x="7699664" y="2928141"/>
            <a:ext cx="2250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jiǎn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 </a:t>
            </a:r>
          </a:p>
        </p:txBody>
      </p:sp>
      <p:grpSp>
        <p:nvGrpSpPr>
          <p:cNvPr id="54" name="组合 53"/>
          <p:cNvGrpSpPr/>
          <p:nvPr/>
        </p:nvGrpSpPr>
        <p:grpSpPr>
          <a:xfrm>
            <a:off x="688596" y="596030"/>
            <a:ext cx="3168015" cy="912495"/>
            <a:chOff x="360" y="260"/>
            <a:chExt cx="4989" cy="1437"/>
          </a:xfrm>
        </p:grpSpPr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4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57" name="文本框 56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935">
            <a:off x="8755424" y="3108566"/>
            <a:ext cx="2787717" cy="26394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9" grpId="0"/>
      <p:bldP spid="56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no4a5sck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Microsoft Office PowerPoint</Application>
  <PresentationFormat>宽屏</PresentationFormat>
  <Paragraphs>546</Paragraphs>
  <Slides>66</Slides>
  <Notes>63</Notes>
  <HiddenSlides>0</HiddenSlides>
  <MMClips>3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66</vt:i4>
      </vt:variant>
    </vt:vector>
  </HeadingPairs>
  <TitlesOfParts>
    <vt:vector size="70" baseType="lpstr">
      <vt:lpstr>Arial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2021-05-10T00:36:39Z</dcterms:created>
  <dcterms:modified xsi:type="dcterms:W3CDTF">2023-01-10T06:15:49Z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B12E47A0500748438C7788F4D061D398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