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9" r:id="rId3"/>
    <p:sldId id="275" r:id="rId4"/>
    <p:sldId id="322" r:id="rId5"/>
    <p:sldId id="291" r:id="rId6"/>
    <p:sldId id="272" r:id="rId7"/>
    <p:sldId id="271" r:id="rId8"/>
    <p:sldId id="323" r:id="rId9"/>
    <p:sldId id="277" r:id="rId10"/>
    <p:sldId id="293" r:id="rId11"/>
    <p:sldId id="324" r:id="rId12"/>
    <p:sldId id="302" r:id="rId13"/>
    <p:sldId id="325" r:id="rId14"/>
    <p:sldId id="326" r:id="rId15"/>
    <p:sldId id="281" r:id="rId16"/>
    <p:sldId id="327" r:id="rId17"/>
    <p:sldId id="289" r:id="rId18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I:\2019&#26149;\&#20154;&#25945;&#19971;&#19979;&#23398;&#32451;&#32771;&#35838;&#20214;word\18RJ8.EPS" TargetMode="Externa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I:\2019&#26149;\&#20154;&#25945;&#19971;&#19979;&#23398;&#32451;&#32771;&#35838;&#20214;word\Y1.EPS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17459" y="691571"/>
            <a:ext cx="7839100" cy="2770618"/>
            <a:chOff x="3287" y="-459"/>
            <a:chExt cx="12163" cy="5374"/>
          </a:xfrm>
        </p:grpSpPr>
        <p:sp>
          <p:nvSpPr>
            <p:cNvPr id="3" name="Rectangle 5"/>
            <p:cNvSpPr/>
            <p:nvPr/>
          </p:nvSpPr>
          <p:spPr>
            <a:xfrm>
              <a:off x="3810" y="3661"/>
              <a:ext cx="11117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A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87" y="-459"/>
              <a:ext cx="12163" cy="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1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1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Is there a post office near here?</a:t>
              </a:r>
              <a:endParaRPr lang="zh-CN" altLang="en-US" sz="41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4823" y="1268971"/>
            <a:ext cx="284559" cy="845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437302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0538" y="801022"/>
            <a:ext cx="6535340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　in front of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9873" y="1281633"/>
            <a:ext cx="8059060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pay phone is </a:t>
            </a:r>
            <a:r>
              <a:rPr lang="en-US" altLang="zh-CN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library.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付费电话在图书馆前面。</a:t>
            </a:r>
          </a:p>
        </p:txBody>
      </p:sp>
      <p:sp>
        <p:nvSpPr>
          <p:cNvPr id="5" name="矩形 4"/>
          <p:cNvSpPr/>
          <p:nvPr/>
        </p:nvSpPr>
        <p:spPr>
          <a:xfrm>
            <a:off x="345522" y="2279381"/>
            <a:ext cx="8108577" cy="27238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表示“在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的前面”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某一范围外的前面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in the front of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表示“在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的前部”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某一范围内的前部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dog in front of the taxi.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出租车前面有一条狗。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boy sitting in the front of the taxi.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有一个男孩坐在出租车前部。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78930" y="748697"/>
            <a:ext cx="8059060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图解助记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:\2019春\人教七下学练考课件word\18RJ8.EP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200702" y="1299950"/>
            <a:ext cx="3920319" cy="169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9373" y="3190414"/>
            <a:ext cx="8066630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的反义词是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，意为“在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的后面”。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985903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110576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3359" y="1465974"/>
            <a:ext cx="8066630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(1)There is a desk__________ the classroom. It's for the teacher.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in front of		B. in the front of 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Behind			D. across from</a:t>
            </a:r>
          </a:p>
        </p:txBody>
      </p:sp>
      <p:sp>
        <p:nvSpPr>
          <p:cNvPr id="10" name="矩形 9"/>
          <p:cNvSpPr/>
          <p:nvPr/>
        </p:nvSpPr>
        <p:spPr>
          <a:xfrm>
            <a:off x="3099707" y="1576992"/>
            <a:ext cx="2923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3519" y="663373"/>
            <a:ext cx="8491409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丹东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—Why are you unhappy these days, Julie?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 can't see the blackboard because two tall boys sit _______ me.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behind  		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to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 			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</a:p>
        </p:txBody>
      </p:sp>
      <p:sp>
        <p:nvSpPr>
          <p:cNvPr id="10" name="矩形 9"/>
          <p:cNvSpPr/>
          <p:nvPr/>
        </p:nvSpPr>
        <p:spPr>
          <a:xfrm>
            <a:off x="7258346" y="1331912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43007" y="2724355"/>
            <a:ext cx="8590898" cy="23775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考查介词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词组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)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辨析。句意：“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Julie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，你这些天为什么不开心？”“因为两个高个子男孩儿坐在我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________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，我看不到黑板。”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behind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后面”；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next to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旁边”；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in front of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前面”；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between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中间”。由语境及常识可知，“我”看不到黑板是因为被挡住了。故选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4699" y="1267287"/>
            <a:ext cx="8491409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(3)2017•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成都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can't see Lucy because she is ________ the tree.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		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to</a:t>
            </a:r>
          </a:p>
        </p:txBody>
      </p:sp>
      <p:sp>
        <p:nvSpPr>
          <p:cNvPr id="10" name="矩形 9"/>
          <p:cNvSpPr/>
          <p:nvPr/>
        </p:nvSpPr>
        <p:spPr>
          <a:xfrm>
            <a:off x="6234763" y="1393327"/>
            <a:ext cx="2923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7488" y="2836948"/>
            <a:ext cx="8140130" cy="145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考查介词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短语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)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辨析。句意：我看不见露西，因为她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藏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)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在树的后面。由“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can't see”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可知，用介词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behind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，意为“在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的后面”。故选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1925" y="1271571"/>
            <a:ext cx="8431860" cy="11310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—Is there a hospital near here?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这儿附近有医院吗？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—Yes, there is.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是的，有。</a:t>
            </a:r>
          </a:p>
        </p:txBody>
      </p:sp>
      <p:sp>
        <p:nvSpPr>
          <p:cNvPr id="6" name="Rectangle 9"/>
          <p:cNvSpPr/>
          <p:nvPr/>
        </p:nvSpPr>
        <p:spPr>
          <a:xfrm>
            <a:off x="686444" y="797352"/>
            <a:ext cx="1066638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句型透视</a:t>
            </a: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1419" y="911246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58696" y="2549146"/>
            <a:ext cx="8219364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2300" b="1" dirty="0" err="1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there be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表示“某地存在某人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某物”，其一般疑问句及回答：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—Is/Are there…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there is/are./No, there isn't/aren't.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1731" y="938530"/>
            <a:ext cx="8066630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(1)have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表示“某人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某物拥有某物”。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table in the room. But the table has three legs.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这个房间里有一张桌子，但这张桌子有三条腿。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常用的问路句型：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the way to…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way to…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is…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get to…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9977" y="915379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524663" y="835518"/>
            <a:ext cx="1068241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活学活用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1700" y="1470304"/>
            <a:ext cx="8450947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2018·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湘潭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a clock on the desk. It wakes me up every day.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are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	B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be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is</a:t>
            </a: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10151" y="1590258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5601" y="3236144"/>
            <a:ext cx="8140130" cy="992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there be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句型。该句型谓语动词的单复数要和离它最近的主语的单复数保持一致，故选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94228" y="773672"/>
            <a:ext cx="2708800" cy="506254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314" cy="8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486912" y="50088"/>
            <a:ext cx="2409955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454132"/>
          <a:ext cx="6278166" cy="3039393"/>
        </p:xfrm>
        <a:graphic>
          <a:graphicData uri="http://schemas.openxmlformats.org/drawingml/2006/table">
            <a:tbl>
              <a:tblPr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3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邮政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pəʊst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办公室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ɒfɪs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警察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pəˈliːs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旅馆；酒店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həʊˈtel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餐馆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restrɒnt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181758"/>
            <a:ext cx="1188244" cy="2846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3839598" y="1685230"/>
            <a:ext cx="54967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3974574" y="2251095"/>
            <a:ext cx="67590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3844755" y="2832636"/>
            <a:ext cx="71437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4823823" y="3432979"/>
            <a:ext cx="62541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7"/>
          <p:cNvSpPr>
            <a:spLocks noChangeArrowheads="1"/>
          </p:cNvSpPr>
          <p:nvPr/>
        </p:nvSpPr>
        <p:spPr bwMode="auto">
          <a:xfrm>
            <a:off x="4166956" y="4005844"/>
            <a:ext cx="117306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restaurant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08347" y="1055329"/>
          <a:ext cx="7685719" cy="3172064"/>
        </p:xfrm>
        <a:graphic>
          <a:graphicData uri="http://schemas.openxmlformats.org/drawingml/2006/table">
            <a:tbl>
              <a:tblPr/>
              <a:tblGrid>
                <a:gridCol w="1058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7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20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银行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bæŋk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医院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hɒspɪtl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大街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striːt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付费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附近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nɪə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982899" y="1367919"/>
            <a:ext cx="63983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89526" y="1923549"/>
            <a:ext cx="92116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3854991" y="2494853"/>
            <a:ext cx="68494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3738825" y="3095196"/>
            <a:ext cx="49797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4752036" y="3669084"/>
            <a:ext cx="58694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08347" y="1055328"/>
          <a:ext cx="7685719" cy="3673621"/>
        </p:xfrm>
        <a:graphic>
          <a:graphicData uri="http://schemas.openxmlformats.org/drawingml/2006/table">
            <a:tbl>
              <a:tblPr/>
              <a:tblGrid>
                <a:gridCol w="1058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7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36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过；穿过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əˈkrɒs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前面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frʌnt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的后面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bɪˈhaɪnd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镇；市镇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taʊn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周围；在周围；大约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əˈraʊnd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北；北方；北方的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nɔ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ː(r)</a:t>
                      </a:r>
                      <a:r>
                        <a:rPr kumimoji="0" lang="el-GR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θ/________</a:t>
                      </a:r>
                      <a:endParaRPr kumimoji="0" lang="en-US" altLang="zh-CN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709642" y="1326976"/>
            <a:ext cx="74986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58818" y="1903077"/>
            <a:ext cx="63445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5574608" y="2474382"/>
            <a:ext cx="81897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4567927" y="3054253"/>
            <a:ext cx="62661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7198397" y="3617905"/>
            <a:ext cx="85326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021141" y="4191384"/>
            <a:ext cx="69033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69795" y="765591"/>
          <a:ext cx="8145194" cy="4206240"/>
        </p:xfrm>
        <a:graphic>
          <a:graphicData uri="http://schemas.openxmlformats.org/drawingml/2006/table">
            <a:tbl>
              <a:tblPr/>
              <a:tblGrid>
                <a:gridCol w="894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0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8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  <a:endParaRPr lang="zh-CN" sz="23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在格林大街上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邮局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警察局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付费电话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across from 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in front of 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next to 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far from 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3982478" y="871514"/>
            <a:ext cx="16930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 Green Street</a:t>
            </a:r>
            <a:endParaRPr lang="zh-CN" altLang="en-US" sz="1800" dirty="0"/>
          </a:p>
        </p:txBody>
      </p:sp>
      <p:sp>
        <p:nvSpPr>
          <p:cNvPr id="19" name="矩形 18"/>
          <p:cNvSpPr/>
          <p:nvPr/>
        </p:nvSpPr>
        <p:spPr>
          <a:xfrm>
            <a:off x="3121505" y="1890249"/>
            <a:ext cx="14393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police station</a:t>
            </a:r>
            <a:endParaRPr lang="zh-CN" altLang="en-US" sz="1800" dirty="0"/>
          </a:p>
        </p:txBody>
      </p:sp>
      <p:sp>
        <p:nvSpPr>
          <p:cNvPr id="20" name="矩形 19"/>
          <p:cNvSpPr/>
          <p:nvPr/>
        </p:nvSpPr>
        <p:spPr>
          <a:xfrm>
            <a:off x="3047731" y="1413122"/>
            <a:ext cx="114478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post office</a:t>
            </a:r>
            <a:endParaRPr lang="zh-CN" altLang="en-US" sz="1800" dirty="0"/>
          </a:p>
        </p:txBody>
      </p:sp>
      <p:sp>
        <p:nvSpPr>
          <p:cNvPr id="8" name="矩形 7"/>
          <p:cNvSpPr/>
          <p:nvPr/>
        </p:nvSpPr>
        <p:spPr>
          <a:xfrm>
            <a:off x="3402585" y="2419239"/>
            <a:ext cx="115921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pay phone</a:t>
            </a:r>
            <a:endParaRPr lang="zh-CN" altLang="en-US" sz="1800" dirty="0"/>
          </a:p>
        </p:txBody>
      </p:sp>
      <p:sp>
        <p:nvSpPr>
          <p:cNvPr id="10" name="矩形 9"/>
          <p:cNvSpPr/>
          <p:nvPr/>
        </p:nvSpPr>
        <p:spPr>
          <a:xfrm>
            <a:off x="3636844" y="3468681"/>
            <a:ext cx="12962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前面</a:t>
            </a:r>
            <a:endParaRPr lang="zh-CN" altLang="en-US" sz="1800" dirty="0"/>
          </a:p>
        </p:txBody>
      </p:sp>
      <p:sp>
        <p:nvSpPr>
          <p:cNvPr id="11" name="矩形 10"/>
          <p:cNvSpPr/>
          <p:nvPr/>
        </p:nvSpPr>
        <p:spPr>
          <a:xfrm>
            <a:off x="3542599" y="2971081"/>
            <a:ext cx="12962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对面</a:t>
            </a:r>
            <a:endParaRPr lang="zh-CN" altLang="en-US" sz="1800" dirty="0"/>
          </a:p>
        </p:txBody>
      </p:sp>
      <p:sp>
        <p:nvSpPr>
          <p:cNvPr id="12" name="矩形 11"/>
          <p:cNvSpPr/>
          <p:nvPr/>
        </p:nvSpPr>
        <p:spPr>
          <a:xfrm>
            <a:off x="3512855" y="4481686"/>
            <a:ext cx="6025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远离</a:t>
            </a:r>
            <a:endParaRPr lang="zh-CN" altLang="en-US" sz="1800" dirty="0"/>
          </a:p>
        </p:txBody>
      </p:sp>
      <p:sp>
        <p:nvSpPr>
          <p:cNvPr id="13" name="矩形 12"/>
          <p:cNvSpPr/>
          <p:nvPr/>
        </p:nvSpPr>
        <p:spPr>
          <a:xfrm>
            <a:off x="3346958" y="3963615"/>
            <a:ext cx="8346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紧挨着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178730" y="814109"/>
          <a:ext cx="8818557" cy="4640580"/>
        </p:xfrm>
        <a:graphic>
          <a:graphicData uri="http://schemas.openxmlformats.org/drawingml/2006/table">
            <a:tbl>
              <a:tblPr/>
              <a:tblGrid>
                <a:gridCol w="585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2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把问句和相应的答语进行连线。</a:t>
                      </a:r>
                      <a:endParaRPr kumimoji="0" lang="en-US" altLang="zh-CN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1.Is there a bank near here?</a:t>
                      </a:r>
                      <a:r>
                        <a:rPr kumimoji="0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               </a:t>
                      </a: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They're between the post office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and the library.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2.Are there any restaurants near here? B. It's behind the police station.</a:t>
                      </a:r>
                      <a:endParaRPr kumimoji="0" lang="zh-CN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3.Where’s the hotel?</a:t>
                      </a:r>
                      <a:r>
                        <a:rPr kumimoji="0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Yes, there is. It's on Center Street.</a:t>
                      </a:r>
                      <a:endParaRPr kumimoji="0" lang="zh-CN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4.Where are the pay phones?</a:t>
                      </a:r>
                      <a:r>
                        <a:rPr kumimoji="0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Yes, it is.</a:t>
                      </a:r>
                      <a:endParaRPr kumimoji="0" lang="zh-CN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5.Is it on Bridge Street?</a:t>
                      </a:r>
                      <a:r>
                        <a:rPr kumimoji="0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E. Yes, there's one in front of the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post office.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830208" y="4409592"/>
            <a:ext cx="298204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[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答案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] 1—5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　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CEBAD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37645" y="3313199"/>
            <a:ext cx="8108577" cy="16619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表示从表面“穿过；越过；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走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过”；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一般指从空间内部“穿过”。</a:t>
            </a:r>
          </a:p>
        </p:txBody>
      </p:sp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6356" y="650089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85262" y="798671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/>
          <p:nvPr/>
        </p:nvSpPr>
        <p:spPr>
          <a:xfrm>
            <a:off x="577417" y="1250524"/>
            <a:ext cx="1118336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7899" y="1369071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3770" y="1691789"/>
            <a:ext cx="6535340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 </a:t>
            </a:r>
            <a:r>
              <a:rPr lang="en-US" altLang="zh-CN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adv. &amp; prep.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过；穿过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5246" y="2170906"/>
            <a:ext cx="8556914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must go </a:t>
            </a:r>
            <a:r>
              <a:rPr lang="en-US" altLang="zh-CN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bridge and then turn right.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你必须先过桥，然后右拐。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78930" y="912470"/>
            <a:ext cx="8059060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图解助记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:\2019春\人教七下学练考课件word\Y1.EP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13347" y="2036928"/>
            <a:ext cx="7359555" cy="218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031957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156630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8000" y="1825298"/>
            <a:ext cx="8066630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walked________ the field.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with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across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at  		D. for</a:t>
            </a:r>
          </a:p>
        </p:txBody>
      </p:sp>
      <p:sp>
        <p:nvSpPr>
          <p:cNvPr id="10" name="矩形 9"/>
          <p:cNvSpPr/>
          <p:nvPr/>
        </p:nvSpPr>
        <p:spPr>
          <a:xfrm>
            <a:off x="2140325" y="1951062"/>
            <a:ext cx="2923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全屏显示(16:9)</PresentationFormat>
  <Paragraphs>156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37DE912CFF3D471D86CA490881C06F61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