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380" r:id="rId2"/>
    <p:sldId id="381" r:id="rId3"/>
    <p:sldId id="361" r:id="rId4"/>
    <p:sldId id="801" r:id="rId5"/>
    <p:sldId id="802" r:id="rId6"/>
    <p:sldId id="803" r:id="rId7"/>
    <p:sldId id="804" r:id="rId8"/>
    <p:sldId id="805" r:id="rId9"/>
    <p:sldId id="806" r:id="rId10"/>
    <p:sldId id="807" r:id="rId11"/>
    <p:sldId id="808" r:id="rId12"/>
    <p:sldId id="809" r:id="rId13"/>
    <p:sldId id="810" r:id="rId14"/>
    <p:sldId id="811" r:id="rId15"/>
    <p:sldId id="812" r:id="rId16"/>
    <p:sldId id="813" r:id="rId17"/>
    <p:sldId id="814" r:id="rId18"/>
    <p:sldId id="815" r:id="rId19"/>
    <p:sldId id="816" r:id="rId20"/>
    <p:sldId id="817" r:id="rId21"/>
    <p:sldId id="818" r:id="rId22"/>
    <p:sldId id="819" r:id="rId23"/>
    <p:sldId id="820" r:id="rId24"/>
    <p:sldId id="821" r:id="rId25"/>
    <p:sldId id="822" r:id="rId26"/>
    <p:sldId id="823" r:id="rId27"/>
    <p:sldId id="824" r:id="rId28"/>
    <p:sldId id="825" r:id="rId29"/>
    <p:sldId id="826" r:id="rId30"/>
    <p:sldId id="827" r:id="rId31"/>
    <p:sldId id="828" r:id="rId32"/>
    <p:sldId id="829" r:id="rId33"/>
    <p:sldId id="830" r:id="rId34"/>
    <p:sldId id="831" r:id="rId35"/>
    <p:sldId id="832" r:id="rId36"/>
    <p:sldId id="833" r:id="rId37"/>
    <p:sldId id="834" r:id="rId38"/>
    <p:sldId id="835" r:id="rId39"/>
    <p:sldId id="836" r:id="rId40"/>
    <p:sldId id="837" r:id="rId41"/>
    <p:sldId id="382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75" d="100"/>
          <a:sy n="75" d="100"/>
        </p:scale>
        <p:origin x="9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061BA01-0752-4DAA-8918-FAF9C126C9F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897FF13-2B8C-48E1-9E9F-DAC11727D7E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6" name="箭头: 五边形 5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箭头: 五边形 42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44" name="任意多边形: 形状 43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: 形状 44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095E-253A-4E3C-ACB3-353EBF1B530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CA0-CF5A-472E-833F-2F58EF2F51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765228" y="-908008"/>
            <a:ext cx="6695945" cy="6808552"/>
            <a:chOff x="5765228" y="-908008"/>
            <a:chExt cx="6695945" cy="6808552"/>
          </a:xfrm>
        </p:grpSpPr>
        <p:sp>
          <p:nvSpPr>
            <p:cNvPr id="32" name="任意多边形: 形状 31"/>
            <p:cNvSpPr/>
            <p:nvPr/>
          </p:nvSpPr>
          <p:spPr>
            <a:xfrm>
              <a:off x="10668000" y="2852544"/>
              <a:ext cx="1524000" cy="3048000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18900000">
              <a:off x="6660183" y="-908008"/>
              <a:ext cx="5800990" cy="4757209"/>
            </a:xfrm>
            <a:custGeom>
              <a:avLst/>
              <a:gdLst>
                <a:gd name="connsiteX0" fmla="*/ 2601628 w 5800990"/>
                <a:gd name="connsiteY0" fmla="*/ 0 h 4757209"/>
                <a:gd name="connsiteX1" fmla="*/ 5800990 w 5800990"/>
                <a:gd name="connsiteY1" fmla="*/ 3199361 h 4757209"/>
                <a:gd name="connsiteX2" fmla="*/ 4243142 w 5800990"/>
                <a:gd name="connsiteY2" fmla="*/ 4757209 h 4757209"/>
                <a:gd name="connsiteX3" fmla="*/ 0 w 5800990"/>
                <a:gd name="connsiteY3" fmla="*/ 4757208 h 4757209"/>
                <a:gd name="connsiteX4" fmla="*/ 0 w 5800990"/>
                <a:gd name="connsiteY4" fmla="*/ 0 h 475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0990" h="4757209">
                  <a:moveTo>
                    <a:pt x="2601628" y="0"/>
                  </a:moveTo>
                  <a:lnTo>
                    <a:pt x="5800990" y="3199361"/>
                  </a:lnTo>
                  <a:lnTo>
                    <a:pt x="4243142" y="4757209"/>
                  </a:lnTo>
                  <a:lnTo>
                    <a:pt x="0" y="475720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 l="-4000" t="-78481" r="-21000" b="-198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1277600" y="1720804"/>
              <a:ext cx="914400" cy="182880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765228" y="1187064"/>
              <a:ext cx="1128539" cy="1128539"/>
              <a:chOff x="4699322" y="2858947"/>
              <a:chExt cx="1597306" cy="1597306"/>
            </a:xfrm>
          </p:grpSpPr>
          <p:sp>
            <p:nvSpPr>
              <p:cNvPr id="7" name="直角三角形 6"/>
              <p:cNvSpPr/>
              <p:nvPr/>
            </p:nvSpPr>
            <p:spPr>
              <a:xfrm rot="18900000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BC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rot="18900000" flipH="1" flipV="1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398471" y="4053254"/>
              <a:ext cx="1597306" cy="1597306"/>
              <a:chOff x="4699322" y="2858947"/>
              <a:chExt cx="1597306" cy="1597306"/>
            </a:xfrm>
          </p:grpSpPr>
          <p:sp>
            <p:nvSpPr>
              <p:cNvPr id="11" name="直角三角形 10"/>
              <p:cNvSpPr/>
              <p:nvPr/>
            </p:nvSpPr>
            <p:spPr>
              <a:xfrm rot="18900000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BC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18900000" flipH="1" flipV="1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0" y="901835"/>
            <a:ext cx="1904546" cy="339641"/>
            <a:chOff x="0" y="901835"/>
            <a:chExt cx="1904546" cy="339641"/>
          </a:xfrm>
        </p:grpSpPr>
        <p:sp>
          <p:nvSpPr>
            <p:cNvPr id="30" name="任意多边形: 形状 29"/>
            <p:cNvSpPr/>
            <p:nvPr/>
          </p:nvSpPr>
          <p:spPr>
            <a:xfrm>
              <a:off x="0" y="901835"/>
              <a:ext cx="1904546" cy="339641"/>
            </a:xfrm>
            <a:custGeom>
              <a:avLst/>
              <a:gdLst>
                <a:gd name="connsiteX0" fmla="*/ 0 w 1904546"/>
                <a:gd name="connsiteY0" fmla="*/ 0 h 339641"/>
                <a:gd name="connsiteX1" fmla="*/ 1904546 w 1904546"/>
                <a:gd name="connsiteY1" fmla="*/ 0 h 339641"/>
                <a:gd name="connsiteX2" fmla="*/ 1568598 w 1904546"/>
                <a:gd name="connsiteY2" fmla="*/ 339641 h 339641"/>
                <a:gd name="connsiteX3" fmla="*/ 0 w 1904546"/>
                <a:gd name="connsiteY3" fmla="*/ 339641 h 3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546" h="339641">
                  <a:moveTo>
                    <a:pt x="0" y="0"/>
                  </a:moveTo>
                  <a:lnTo>
                    <a:pt x="1904546" y="0"/>
                  </a:lnTo>
                  <a:lnTo>
                    <a:pt x="1568598" y="339641"/>
                  </a:lnTo>
                  <a:lnTo>
                    <a:pt x="0" y="3396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0" y="901835"/>
              <a:ext cx="1381395" cy="339641"/>
            </a:xfrm>
            <a:custGeom>
              <a:avLst/>
              <a:gdLst>
                <a:gd name="connsiteX0" fmla="*/ 0 w 1381395"/>
                <a:gd name="connsiteY0" fmla="*/ 0 h 339641"/>
                <a:gd name="connsiteX1" fmla="*/ 1381395 w 1381395"/>
                <a:gd name="connsiteY1" fmla="*/ 0 h 339641"/>
                <a:gd name="connsiteX2" fmla="*/ 1045447 w 1381395"/>
                <a:gd name="connsiteY2" fmla="*/ 339641 h 339641"/>
                <a:gd name="connsiteX3" fmla="*/ 0 w 1381395"/>
                <a:gd name="connsiteY3" fmla="*/ 339641 h 3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395" h="339641">
                  <a:moveTo>
                    <a:pt x="0" y="0"/>
                  </a:moveTo>
                  <a:lnTo>
                    <a:pt x="1381395" y="0"/>
                  </a:lnTo>
                  <a:lnTo>
                    <a:pt x="1045447" y="339641"/>
                  </a:lnTo>
                  <a:lnTo>
                    <a:pt x="0" y="33964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13470" y="2730983"/>
            <a:ext cx="5760622" cy="1894476"/>
            <a:chOff x="433642" y="2972895"/>
            <a:chExt cx="4934233" cy="1894476"/>
          </a:xfrm>
        </p:grpSpPr>
        <p:sp>
          <p:nvSpPr>
            <p:cNvPr id="23" name="文本框 22"/>
            <p:cNvSpPr txBox="1"/>
            <p:nvPr/>
          </p:nvSpPr>
          <p:spPr>
            <a:xfrm>
              <a:off x="433642" y="2972895"/>
              <a:ext cx="49342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lang="zh-CN" altLang="en-US" sz="3200" b="1" spc="300" dirty="0">
                  <a:solidFill>
                    <a:srgbClr val="FFC000"/>
                  </a:solidFill>
                  <a:cs typeface="+mn-ea"/>
                  <a:sym typeface="+mn-lt"/>
                </a:rPr>
                <a:t>慢性子裁缝和急性子顾客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2212331" y="5443316"/>
            <a:ext cx="2467179" cy="321642"/>
            <a:chOff x="10185400" y="5731858"/>
            <a:chExt cx="1384360" cy="321642"/>
          </a:xfrm>
        </p:grpSpPr>
        <p:sp>
          <p:nvSpPr>
            <p:cNvPr id="31" name="矩形 3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49080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juǎn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5945" y="2262505"/>
            <a:ext cx="590931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厄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席卷 试卷 龙卷风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妈妈又给我买了新试卷。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卷</a:t>
            </a:r>
          </a:p>
        </p:txBody>
      </p:sp>
      <p:pic>
        <p:nvPicPr>
          <p:cNvPr id="9" name="优酷录屏2020-2-8-18-29-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940" y="2597150"/>
            <a:ext cx="2720340" cy="255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81160" y="1443355"/>
            <a:ext cx="1443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huò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货币 货物  现货 存货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我们的货物只在这一家商店经销。  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货</a:t>
            </a:r>
          </a:p>
        </p:txBody>
      </p:sp>
      <p:pic>
        <p:nvPicPr>
          <p:cNvPr id="9" name="优酷录屏2020-2-8-18-29-3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3175" y="2696210"/>
            <a:ext cx="2520315" cy="2551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38615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qǔ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07255" y="226314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1020" y="226314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取得 采取 取消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这篇文章采取了顺叙的手法。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取</a:t>
            </a:r>
          </a:p>
        </p:txBody>
      </p:sp>
      <p:pic>
        <p:nvPicPr>
          <p:cNvPr id="9" name="优酷录屏2020-2-8-18-29-5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6985" y="2504440"/>
            <a:ext cx="2610485" cy="2571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64980" y="1393190"/>
            <a:ext cx="105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70705" y="2263775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77485" y="2267585"/>
            <a:ext cx="64916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独体结构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夹子   书夹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我很喜欢这个粉色的书夹。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夹</a:t>
            </a:r>
          </a:p>
        </p:txBody>
      </p:sp>
      <p:pic>
        <p:nvPicPr>
          <p:cNvPr id="9" name="优酷录屏2020-2-8-18-30-2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0" y="2667000"/>
            <a:ext cx="2872740" cy="274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kuā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夸张 夸大 夸赞 夸奖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受到了大家的夸奖，她脸上泛起了红晕。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夸</a:t>
            </a:r>
          </a:p>
        </p:txBody>
      </p:sp>
      <p:pic>
        <p:nvPicPr>
          <p:cNvPr id="9" name="优酷录屏2020-2-8-21-48-20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1400" y="2480945"/>
            <a:ext cx="2668905" cy="2736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10675" y="139319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wù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03265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业务 服务 任务 债务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我们要好好学习，长大了为人民服务。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务</a:t>
            </a:r>
          </a:p>
        </p:txBody>
      </p:sp>
      <p:pic>
        <p:nvPicPr>
          <p:cNvPr id="9" name="优酷录屏2020-2-8-18-30-4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4745" y="2434590"/>
            <a:ext cx="2851150" cy="2616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106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chèn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77080" y="229235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63540" y="2316480"/>
            <a:ext cx="62179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衤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衬衫 衬衣 衬托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傍晚时分，火红的朝霞烘托出云那害羞的脸。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衬</a:t>
            </a:r>
          </a:p>
        </p:txBody>
      </p:sp>
      <p:pic>
        <p:nvPicPr>
          <p:cNvPr id="9" name="优酷录屏2020-2-8-18-31-8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9995" y="2388235"/>
            <a:ext cx="2880995" cy="2765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59875" y="1443355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shān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3260" y="2286000"/>
            <a:ext cx="51682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衤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衬衫  衣衫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他穿一件朴素的白衬衫，过一个简单的夏天。</a:t>
            </a:r>
          </a:p>
        </p:txBody>
      </p:sp>
      <p:graphicFrame>
        <p:nvGraphicFramePr>
          <p:cNvPr id="13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矩形 13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衫</a:t>
            </a:r>
          </a:p>
        </p:txBody>
      </p:sp>
      <p:pic>
        <p:nvPicPr>
          <p:cNvPr id="15" name="优酷录屏2020-2-8-18-31-3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820" y="2666365"/>
            <a:ext cx="2681605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71965" y="1393190"/>
            <a:ext cx="1352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90540" y="2286000"/>
            <a:ext cx="52762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负责 负债 负担 胜负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到目前为止，这场比赛还难分胜负。</a:t>
            </a:r>
          </a:p>
        </p:txBody>
      </p:sp>
      <p:graphicFrame>
        <p:nvGraphicFramePr>
          <p:cNvPr id="18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矩形 18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负</a:t>
            </a:r>
          </a:p>
        </p:txBody>
      </p:sp>
      <p:pic>
        <p:nvPicPr>
          <p:cNvPr id="20" name="优酷录屏2020-2-8-18-32-3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3005" y="2566670"/>
            <a:ext cx="2610485" cy="256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021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3260" y="228600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负责 责任 职责 指责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敢于负责任，才能担重任。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责</a:t>
            </a:r>
          </a:p>
        </p:txBody>
      </p:sp>
      <p:pic>
        <p:nvPicPr>
          <p:cNvPr id="9" name="优酷录屏2020-2-8-18-32-2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6180" y="2628265"/>
            <a:ext cx="2429510" cy="2377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765228" y="-908008"/>
            <a:ext cx="6695945" cy="6808552"/>
            <a:chOff x="5765228" y="-908008"/>
            <a:chExt cx="6695945" cy="6808552"/>
          </a:xfrm>
        </p:grpSpPr>
        <p:sp>
          <p:nvSpPr>
            <p:cNvPr id="32" name="任意多边形: 形状 31"/>
            <p:cNvSpPr/>
            <p:nvPr/>
          </p:nvSpPr>
          <p:spPr>
            <a:xfrm>
              <a:off x="10668000" y="2852544"/>
              <a:ext cx="1524000" cy="3048000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18900000">
              <a:off x="6660183" y="-908008"/>
              <a:ext cx="5800990" cy="4757209"/>
            </a:xfrm>
            <a:custGeom>
              <a:avLst/>
              <a:gdLst>
                <a:gd name="connsiteX0" fmla="*/ 2601628 w 5800990"/>
                <a:gd name="connsiteY0" fmla="*/ 0 h 4757209"/>
                <a:gd name="connsiteX1" fmla="*/ 5800990 w 5800990"/>
                <a:gd name="connsiteY1" fmla="*/ 3199361 h 4757209"/>
                <a:gd name="connsiteX2" fmla="*/ 4243142 w 5800990"/>
                <a:gd name="connsiteY2" fmla="*/ 4757209 h 4757209"/>
                <a:gd name="connsiteX3" fmla="*/ 0 w 5800990"/>
                <a:gd name="connsiteY3" fmla="*/ 4757208 h 4757209"/>
                <a:gd name="connsiteX4" fmla="*/ 0 w 5800990"/>
                <a:gd name="connsiteY4" fmla="*/ 0 h 475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0990" h="4757209">
                  <a:moveTo>
                    <a:pt x="2601628" y="0"/>
                  </a:moveTo>
                  <a:lnTo>
                    <a:pt x="5800990" y="3199361"/>
                  </a:lnTo>
                  <a:lnTo>
                    <a:pt x="4243142" y="4757209"/>
                  </a:lnTo>
                  <a:lnTo>
                    <a:pt x="0" y="475720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 l="-4000" t="-78481" r="-21000" b="-198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1277600" y="1720804"/>
              <a:ext cx="914400" cy="182880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765228" y="1187064"/>
              <a:ext cx="1128539" cy="1128539"/>
              <a:chOff x="4699322" y="2858947"/>
              <a:chExt cx="1597306" cy="1597306"/>
            </a:xfrm>
          </p:grpSpPr>
          <p:sp>
            <p:nvSpPr>
              <p:cNvPr id="7" name="直角三角形 6"/>
              <p:cNvSpPr/>
              <p:nvPr/>
            </p:nvSpPr>
            <p:spPr>
              <a:xfrm rot="18900000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BC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rot="18900000" flipH="1" flipV="1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398471" y="4053254"/>
              <a:ext cx="1597306" cy="1597306"/>
              <a:chOff x="4699322" y="2858947"/>
              <a:chExt cx="1597306" cy="1597306"/>
            </a:xfrm>
          </p:grpSpPr>
          <p:sp>
            <p:nvSpPr>
              <p:cNvPr id="11" name="直角三角形 10"/>
              <p:cNvSpPr/>
              <p:nvPr/>
            </p:nvSpPr>
            <p:spPr>
              <a:xfrm rot="18900000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BC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18900000" flipH="1" flipV="1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0" y="901835"/>
            <a:ext cx="1904546" cy="339641"/>
            <a:chOff x="0" y="901835"/>
            <a:chExt cx="1904546" cy="339641"/>
          </a:xfrm>
        </p:grpSpPr>
        <p:sp>
          <p:nvSpPr>
            <p:cNvPr id="30" name="任意多边形: 形状 29"/>
            <p:cNvSpPr/>
            <p:nvPr/>
          </p:nvSpPr>
          <p:spPr>
            <a:xfrm>
              <a:off x="0" y="901835"/>
              <a:ext cx="1904546" cy="339641"/>
            </a:xfrm>
            <a:custGeom>
              <a:avLst/>
              <a:gdLst>
                <a:gd name="connsiteX0" fmla="*/ 0 w 1904546"/>
                <a:gd name="connsiteY0" fmla="*/ 0 h 339641"/>
                <a:gd name="connsiteX1" fmla="*/ 1904546 w 1904546"/>
                <a:gd name="connsiteY1" fmla="*/ 0 h 339641"/>
                <a:gd name="connsiteX2" fmla="*/ 1568598 w 1904546"/>
                <a:gd name="connsiteY2" fmla="*/ 339641 h 339641"/>
                <a:gd name="connsiteX3" fmla="*/ 0 w 1904546"/>
                <a:gd name="connsiteY3" fmla="*/ 339641 h 3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546" h="339641">
                  <a:moveTo>
                    <a:pt x="0" y="0"/>
                  </a:moveTo>
                  <a:lnTo>
                    <a:pt x="1904546" y="0"/>
                  </a:lnTo>
                  <a:lnTo>
                    <a:pt x="1568598" y="339641"/>
                  </a:lnTo>
                  <a:lnTo>
                    <a:pt x="0" y="3396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0" y="901835"/>
              <a:ext cx="1381395" cy="339641"/>
            </a:xfrm>
            <a:custGeom>
              <a:avLst/>
              <a:gdLst>
                <a:gd name="connsiteX0" fmla="*/ 0 w 1381395"/>
                <a:gd name="connsiteY0" fmla="*/ 0 h 339641"/>
                <a:gd name="connsiteX1" fmla="*/ 1381395 w 1381395"/>
                <a:gd name="connsiteY1" fmla="*/ 0 h 339641"/>
                <a:gd name="connsiteX2" fmla="*/ 1045447 w 1381395"/>
                <a:gd name="connsiteY2" fmla="*/ 339641 h 339641"/>
                <a:gd name="connsiteX3" fmla="*/ 0 w 1381395"/>
                <a:gd name="connsiteY3" fmla="*/ 339641 h 3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395" h="339641">
                  <a:moveTo>
                    <a:pt x="0" y="0"/>
                  </a:moveTo>
                  <a:lnTo>
                    <a:pt x="1381395" y="0"/>
                  </a:lnTo>
                  <a:lnTo>
                    <a:pt x="1045447" y="339641"/>
                  </a:lnTo>
                  <a:lnTo>
                    <a:pt x="0" y="33964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81395" y="1801761"/>
            <a:ext cx="2594670" cy="747352"/>
            <a:chOff x="360" y="260"/>
            <a:chExt cx="4989" cy="1437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97" y="572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381395" y="2666743"/>
            <a:ext cx="2594670" cy="747352"/>
            <a:chOff x="360" y="260"/>
            <a:chExt cx="4989" cy="1437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381395" y="3531725"/>
            <a:ext cx="2594670" cy="747352"/>
            <a:chOff x="360" y="260"/>
            <a:chExt cx="4989" cy="1437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381395" y="4396707"/>
            <a:ext cx="2594670" cy="747352"/>
            <a:chOff x="360" y="260"/>
            <a:chExt cx="4989" cy="143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381395" y="5261688"/>
            <a:ext cx="2594670" cy="747352"/>
            <a:chOff x="360" y="260"/>
            <a:chExt cx="4989" cy="1437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983" y="622"/>
              <a:ext cx="191" cy="7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97" y="553"/>
              <a:ext cx="3552" cy="8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9101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32655" y="2286000"/>
            <a:ext cx="21278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3260" y="2286000"/>
            <a:ext cx="61055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上下结构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艺术 工艺 艺人 艺术家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学会微笑是生活的艺术。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艺</a:t>
            </a:r>
          </a:p>
        </p:txBody>
      </p:sp>
      <p:pic>
        <p:nvPicPr>
          <p:cNvPr id="9" name="优酷录屏2020-2-8-18-32-5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8380" y="2657475"/>
            <a:ext cx="2785110" cy="256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脉络梳理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839470" y="1369695"/>
            <a:ext cx="10407650" cy="4418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第一部分（1~13自然段）：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第一天，急性子顾客想在慢性子顾客这里做一件冬装。</a:t>
            </a:r>
          </a:p>
          <a:p>
            <a:pPr marL="0" marR="0" lvl="0" indent="0" algn="l" defTabSz="914400" rtl="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第二部分（14~16自然段）：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第二天，急性子顾客想把冬装改做秋装。</a:t>
            </a:r>
          </a:p>
          <a:p>
            <a:pPr marL="0" marR="0" lvl="0" indent="0" algn="l" defTabSz="914400" rtl="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第三部分（17~19自然段）：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第三天，急性子顾客把秋装想改成夏装。</a:t>
            </a:r>
          </a:p>
          <a:p>
            <a:pPr marL="0" marR="0" lvl="0" indent="0" algn="l" defTabSz="914400" rtl="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第四部分（20~29自然段）：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又过了一天，急性子顾客想把夏装改成春装。裁缝告诉他不用改了，布料还在柜子里没动呢。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1074421" y="2514600"/>
            <a:ext cx="5816632" cy="3356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这篇课文，主要讲了一位急性子顾客到裁缝店里做棉袄，第二天要求裁缝把棉袄改成夹袄；第三天要求裁缝把夹袄改成短袖衬衫；第四天又要求把衣服接上袖子，然而其实慢性子裁缝连料子都没有开始裁的事。</a:t>
            </a:r>
          </a:p>
        </p:txBody>
      </p:sp>
      <p:sp>
        <p:nvSpPr>
          <p:cNvPr id="6" name="矩形 5"/>
          <p:cNvSpPr/>
          <p:nvPr/>
        </p:nvSpPr>
        <p:spPr>
          <a:xfrm>
            <a:off x="1074420" y="1565054"/>
            <a:ext cx="5816632" cy="5218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再读课文，想一想课文写了什么？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7412" t="3591" r="3864" b="-3591"/>
          <a:stretch>
            <a:fillRect/>
          </a:stretch>
        </p:blipFill>
        <p:spPr>
          <a:xfrm>
            <a:off x="7344846" y="2086877"/>
            <a:ext cx="3772733" cy="288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64590" y="1742440"/>
            <a:ext cx="35617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故事发生的时间是？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9140" y="3235960"/>
            <a:ext cx="2513965" cy="824191"/>
          </a:xfrm>
          <a:prstGeom prst="cloudCallout">
            <a:avLst>
              <a:gd name="adj1" fmla="val 24463"/>
              <a:gd name="adj2" fmla="val -165580"/>
            </a:avLst>
          </a:prstGeom>
          <a:noFill/>
          <a:ln w="41275">
            <a:solidFill>
              <a:srgbClr val="FF66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一个冬天。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54090" y="174244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急性子顾客有什么要求呢？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06030" y="2672715"/>
            <a:ext cx="3879215" cy="2249719"/>
          </a:xfrm>
          <a:prstGeom prst="wedgeRoundRectCallout">
            <a:avLst>
              <a:gd name="adj1" fmla="val -19978"/>
              <a:gd name="adj2" fmla="val -60810"/>
              <a:gd name="adj3" fmla="val 16667"/>
            </a:avLst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顾客把一卷布料放到桌上，对裁缝说:“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我想做件棉袄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t="4241" b="2804"/>
          <a:stretch>
            <a:fillRect/>
          </a:stretch>
        </p:blipFill>
        <p:spPr>
          <a:xfrm>
            <a:off x="3793490" y="2672715"/>
            <a:ext cx="3271520" cy="3461385"/>
          </a:xfrm>
          <a:prstGeom prst="snip2Diag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151505" y="142621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从哪里看出他是个急性子的人？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31260" y="2593975"/>
            <a:ext cx="7135495" cy="2912403"/>
          </a:xfrm>
          <a:prstGeom prst="flowChartMultidocumen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“告诉你，我和别的顾客不一样，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我是个性子最急的顾客。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请问师傅，你准备让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我什么时候来取衣服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秋天？夏天？春天？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……”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2926080"/>
            <a:ext cx="2637155" cy="268224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椭圆 2"/>
          <p:cNvSpPr/>
          <p:nvPr/>
        </p:nvSpPr>
        <p:spPr>
          <a:xfrm>
            <a:off x="6088380" y="4020185"/>
            <a:ext cx="2540000" cy="715010"/>
          </a:xfrm>
          <a:prstGeom prst="ellipse">
            <a:avLst/>
          </a:prstGeom>
          <a:solidFill>
            <a:srgbClr val="A9D1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8065" y="1692275"/>
            <a:ext cx="9624060" cy="712380"/>
          </a:xfrm>
          <a:prstGeom prst="round2DiagRect">
            <a:avLst>
              <a:gd name="adj1" fmla="val 45663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这位如此急性子的顾客，偏偏遇到了一位怎样的裁缝？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77105" y="2714625"/>
            <a:ext cx="6155055" cy="3170868"/>
          </a:xfrm>
          <a:prstGeom prst="wedgeRoundRectCallout">
            <a:avLst>
              <a:gd name="adj1" fmla="val -38393"/>
              <a:gd name="adj2" fmla="val -57649"/>
              <a:gd name="adj3" fmla="val 16667"/>
            </a:avLst>
          </a:prstGeom>
          <a:noFill/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裁缝又补充一句:“不过，我指的是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明年冬天。”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顾客噌的一下子跳起来:“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这么慢啊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!”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“我和别的裁缝不一样，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我是个性子最慢的裁缝啊。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28065" y="3522345"/>
            <a:ext cx="2846070" cy="1255805"/>
          </a:xfrm>
          <a:prstGeom prst="wedgeRoundRectCallout">
            <a:avLst>
              <a:gd name="adj1" fmla="val 68429"/>
              <a:gd name="adj2" fmla="val 236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动作描写体现顾客性子很急。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8275" y="1425575"/>
            <a:ext cx="8372475" cy="1573855"/>
          </a:xfrm>
          <a:prstGeom prst="round2DiagRect">
            <a:avLst>
              <a:gd name="adj1" fmla="val 47724"/>
              <a:gd name="adj2" fmla="val 0"/>
            </a:avLst>
          </a:prstGeom>
          <a:noFill/>
          <a:ln w="38100" cmpd="sng">
            <a:solidFill>
              <a:srgbClr val="29D6C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当这位性子最急的顾客听说自己的棉袄要到明年冬天才能取，决定把布料拿走，不做了，为什么，又留下了呢？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2205" y="3485515"/>
            <a:ext cx="9177020" cy="2306955"/>
          </a:xfrm>
          <a:prstGeom prst="rect">
            <a:avLst/>
          </a:prstGeom>
          <a:noFill/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“依我看，我做的活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最适合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你这种性子的顾客了。”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“照你的性子，你肯定一拿到衣服就穿在身上。”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“（在明年冬天）你穿上我做的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美观大方的新棉袄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的时候，大家还会围着你直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夸奖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，甚至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羡慕你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呢。”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87930" y="1494155"/>
            <a:ext cx="7185025" cy="651063"/>
          </a:xfrm>
          <a:prstGeom prst="flowChartTerminator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时间才过一天，急性子顾客，又提出什么要求？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35400" y="2201545"/>
            <a:ext cx="71983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这位顾客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第二天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又跑到裁缝店来，说:“我不做棉袄了!”           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“等到明年冬天，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时间实在太长啦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。”顾客提出，“把我那棉袄里的棉花拽掉，改成夹袄，让我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提前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在秋天就能穿上合时的新衣服吧。”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824855" y="5172075"/>
            <a:ext cx="4417060" cy="708520"/>
          </a:xfrm>
          <a:prstGeom prst="upArrowCallou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抓住关键词体会人物的急性子。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1070" y="4257675"/>
            <a:ext cx="2858770" cy="827986"/>
          </a:xfrm>
          <a:prstGeom prst="wedgeEllipseCallout">
            <a:avLst>
              <a:gd name="adj1" fmla="val 50269"/>
              <a:gd name="adj2" fmla="val -50112"/>
            </a:avLst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冬装改成秋装。</a:t>
            </a:r>
          </a:p>
        </p:txBody>
      </p:sp>
      <p:sp>
        <p:nvSpPr>
          <p:cNvPr id="10" name="椭圆 9"/>
          <p:cNvSpPr/>
          <p:nvPr/>
        </p:nvSpPr>
        <p:spPr>
          <a:xfrm>
            <a:off x="5007610" y="3933190"/>
            <a:ext cx="817245" cy="549275"/>
          </a:xfrm>
          <a:prstGeom prst="ellipse">
            <a:avLst/>
          </a:prstGeom>
          <a:noFill/>
          <a:ln w="2222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554595" y="3933190"/>
            <a:ext cx="1812290" cy="549275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79975" y="1973580"/>
            <a:ext cx="4338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慢性子裁缝是怎么表现的？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15840" y="3279775"/>
            <a:ext cx="6266815" cy="1363860"/>
          </a:xfrm>
          <a:prstGeom prst="snip2DiagRect">
            <a:avLst/>
          </a:prstGeom>
          <a:solidFill>
            <a:srgbClr val="FFC5C5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“不要棉花了，行啊。”裁缝答应了，“为您服务，没说的！”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2144" b="4006"/>
          <a:stretch>
            <a:fillRect/>
          </a:stretch>
        </p:blipFill>
        <p:spPr>
          <a:xfrm>
            <a:off x="1402080" y="2303145"/>
            <a:ext cx="3075940" cy="36004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12060" y="1864360"/>
            <a:ext cx="7377430" cy="626364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第三天，急性子顾客又有什么新的要求？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93085" y="3134995"/>
            <a:ext cx="6968490" cy="1135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“师傅，把我那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夹袄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的袖子剪去一截儿，改成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夏天能穿的短袖衬衫吧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，我实在等不及了。”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41425" y="4601845"/>
            <a:ext cx="2616200" cy="651327"/>
          </a:xfrm>
          <a:prstGeom prst="wedgeEllipseCallout">
            <a:avLst>
              <a:gd name="adj1" fmla="val 46990"/>
              <a:gd name="adj2" fmla="val -97336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秋装改夏装</a:t>
            </a:r>
          </a:p>
        </p:txBody>
      </p:sp>
      <p:sp>
        <p:nvSpPr>
          <p:cNvPr id="6" name="椭圆 5"/>
          <p:cNvSpPr/>
          <p:nvPr/>
        </p:nvSpPr>
        <p:spPr>
          <a:xfrm>
            <a:off x="6372225" y="3797935"/>
            <a:ext cx="2668270" cy="638175"/>
          </a:xfrm>
          <a:prstGeom prst="ellipse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45505" y="4601845"/>
            <a:ext cx="3943985" cy="902015"/>
          </a:xfrm>
          <a:prstGeom prst="upArrowCallout">
            <a:avLst/>
          </a:prstGeom>
          <a:noFill/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语言描写体现顾客的急性子。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 bldLvl="0" animBg="1"/>
      <p:bldP spid="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7197" y="2156460"/>
            <a:ext cx="5893435" cy="30772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同学们，你会发现我们周围的人有的人性子急，有的人性子慢。如果不是很急或者很慢，倒也对生活没有太大的影响。但是，如果一个性子很急的人和一个性子很慢的人碰到了一起，又会发生什么故事呢？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/>
          <a:stretch>
            <a:fillRect/>
          </a:stretch>
        </p:blipFill>
        <p:spPr bwMode="auto">
          <a:xfrm>
            <a:off x="7097485" y="2215903"/>
            <a:ext cx="3942443" cy="3017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89730" y="2136140"/>
            <a:ext cx="46335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慢性子裁缝是怎么表现的？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83150" y="3632200"/>
            <a:ext cx="5795010" cy="1255805"/>
          </a:xfrm>
          <a:prstGeom prst="wedgeRoundRectCallout">
            <a:avLst>
              <a:gd name="adj1" fmla="val -34922"/>
              <a:gd name="adj2" fmla="val -86932"/>
              <a:gd name="adj3" fmla="val 16667"/>
            </a:avLst>
          </a:prstGeom>
          <a:noFill/>
          <a:ln w="317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裁缝点点头：“剪袖子，只要咔嚓咔嚓两剪子，好办得很，没问题。”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85" y="1978025"/>
            <a:ext cx="2768600" cy="359092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15210" y="1631950"/>
            <a:ext cx="8054340" cy="548757"/>
          </a:xfrm>
          <a:prstGeom prst="snipRoundRect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又过了一天，急性子顾客又提出什么新的要求？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54270" y="2512695"/>
            <a:ext cx="5730240" cy="2025014"/>
          </a:xfrm>
          <a:prstGeom prst="snip2DiagRect">
            <a:avLst/>
          </a:prstGeom>
          <a:noFill/>
          <a:ln w="3492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顾客说:“对不起，麻烦您再给我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改成春装吧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袖子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嘛，把上次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剪下来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的再接上去就是啦。”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2512695"/>
            <a:ext cx="2916555" cy="3282315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35040" y="5167630"/>
            <a:ext cx="3688715" cy="658949"/>
          </a:xfrm>
          <a:prstGeom prst="wedgeEllipseCallout">
            <a:avLst>
              <a:gd name="adj1" fmla="val -26605"/>
              <a:gd name="adj2" fmla="val -81563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把夏装改成春装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8980" y="1490980"/>
            <a:ext cx="45059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慢性子裁缝是怎么表现的？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8980" y="2540635"/>
            <a:ext cx="6152515" cy="550962"/>
          </a:xfrm>
          <a:prstGeom prst="snip2Diag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裁缝这回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摇头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了:“接上去的袖子多难看啊。”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28980" y="3455670"/>
            <a:ext cx="8832850" cy="1233886"/>
          </a:xfrm>
          <a:prstGeom prst="snip2Diag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“亲爱的顾客，我要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对您负责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。我不会让您穿上这样难看的衣裳，这也坏了我的名声啊。”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400" y="5098415"/>
            <a:ext cx="9867900" cy="550962"/>
          </a:xfrm>
          <a:prstGeom prst="snip2Diag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“您放心，凭我的手艺，不用接袖子也能给您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做出一件最漂亮的春装。”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52" y="4168567"/>
            <a:ext cx="2031448" cy="268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  <p:bldP spid="6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70505" y="1637665"/>
            <a:ext cx="6255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想一想：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为什么顾客会惊讶、恼怒呢？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65370" y="3065780"/>
            <a:ext cx="5577840" cy="1941105"/>
          </a:xfrm>
          <a:prstGeom prst="wedgeRoundRectCallout">
            <a:avLst>
              <a:gd name="adj1" fmla="val -29530"/>
              <a:gd name="adj2" fmla="val -86099"/>
              <a:gd name="adj3" fmla="val 16667"/>
            </a:avLst>
          </a:prstGeom>
          <a:noFill/>
          <a:ln w="34925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“根本不用。”裁缝解释说，“因为您的布在我的柜子里搁着，我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还没开始裁料呢。”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" y="2483485"/>
            <a:ext cx="3171825" cy="342392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02256" y="2270286"/>
            <a:ext cx="7148830" cy="2965841"/>
          </a:xfrm>
          <a:prstGeom prst="roundRect">
            <a:avLst/>
          </a:prstGeom>
          <a:noFill/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在朗读顾客的话时语调要快、急，表现顾客的急性子。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在朗读裁缝的话时要读的慢一点，表现裁缝的慢性格。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" y="1991042"/>
            <a:ext cx="2419350" cy="3282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课文精讲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43137" y="1717765"/>
            <a:ext cx="71862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这个故事中，你想对裁缝和顾客说些什么？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952" y="2668360"/>
            <a:ext cx="9650095" cy="1255805"/>
          </a:xfrm>
          <a:prstGeom prst="roundRect">
            <a:avLst/>
          </a:prstGeom>
          <a:noFill/>
          <a:ln w="34925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我想对裁缝说：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一件衣服需要做一年吗！实在是太慢了！这样的话，本来时兴的衣服也变成落时的衣服，还有谁愿意到你这儿来做衣服呢！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0952" y="4521290"/>
            <a:ext cx="8909050" cy="125580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我想对顾客说：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你也太性急了，天天改来改去，就是等不及，也不需要一天一变呀，这样没忍耐力，会把事情弄糟的。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44579" y="2617152"/>
            <a:ext cx="68014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这篇童话通过记叙急性子顾客和慢性子裁缝之间的矛盾冲突，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讽刺了急性子的急躁和慢性子的拖沓。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9" y="3225756"/>
            <a:ext cx="2734606" cy="362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3" name="左大括号 2"/>
          <p:cNvSpPr/>
          <p:nvPr/>
        </p:nvSpPr>
        <p:spPr>
          <a:xfrm flipH="1">
            <a:off x="8419783" y="2017304"/>
            <a:ext cx="279400" cy="3549650"/>
          </a:xfrm>
          <a:prstGeom prst="leftBrace">
            <a:avLst>
              <a:gd name="adj1" fmla="val 74177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51"/>
          <p:cNvSpPr txBox="1"/>
          <p:nvPr/>
        </p:nvSpPr>
        <p:spPr>
          <a:xfrm>
            <a:off x="8806267" y="2137954"/>
            <a:ext cx="726353" cy="33083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急不得  慢不成</a:t>
            </a:r>
          </a:p>
        </p:txBody>
      </p:sp>
      <p:sp>
        <p:nvSpPr>
          <p:cNvPr id="5" name="TextBox 18"/>
          <p:cNvSpPr txBox="1"/>
          <p:nvPr/>
        </p:nvSpPr>
        <p:spPr>
          <a:xfrm>
            <a:off x="5559108" y="2558642"/>
            <a:ext cx="286067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棉袄改夹袄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5559108" y="3263492"/>
            <a:ext cx="286067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夹袄改短袖</a:t>
            </a:r>
          </a:p>
        </p:txBody>
      </p:sp>
      <p:sp>
        <p:nvSpPr>
          <p:cNvPr id="8" name="TextBox 26"/>
          <p:cNvSpPr txBox="1"/>
          <p:nvPr/>
        </p:nvSpPr>
        <p:spPr>
          <a:xfrm>
            <a:off x="6208395" y="4055654"/>
            <a:ext cx="286067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短袖改春装</a:t>
            </a:r>
          </a:p>
        </p:txBody>
      </p:sp>
      <p:sp>
        <p:nvSpPr>
          <p:cNvPr id="9" name="TextBox 29"/>
          <p:cNvSpPr txBox="1"/>
          <p:nvPr/>
        </p:nvSpPr>
        <p:spPr>
          <a:xfrm>
            <a:off x="4984433" y="4895442"/>
            <a:ext cx="286067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还没开始裁料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489004" y="2419577"/>
            <a:ext cx="1465016" cy="26876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慢性子裁缝与急性子顾客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2817495" y="1960789"/>
            <a:ext cx="279400" cy="3587750"/>
          </a:xfrm>
          <a:prstGeom prst="leftBrace">
            <a:avLst>
              <a:gd name="adj1" fmla="val 74177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3225483" y="1800452"/>
            <a:ext cx="1614487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第一天</a:t>
            </a:r>
          </a:p>
        </p:txBody>
      </p:sp>
      <p:sp>
        <p:nvSpPr>
          <p:cNvPr id="13" name="TextBox 42"/>
          <p:cNvSpPr txBox="1"/>
          <p:nvPr/>
        </p:nvSpPr>
        <p:spPr>
          <a:xfrm>
            <a:off x="5565458" y="1800452"/>
            <a:ext cx="286067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生意成交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846320" y="2163989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7"/>
          <p:cNvSpPr txBox="1"/>
          <p:nvPr/>
        </p:nvSpPr>
        <p:spPr>
          <a:xfrm>
            <a:off x="3225483" y="2540227"/>
            <a:ext cx="1614487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第二天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846320" y="2903764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0"/>
          <p:cNvSpPr txBox="1"/>
          <p:nvPr/>
        </p:nvSpPr>
        <p:spPr>
          <a:xfrm>
            <a:off x="3225483" y="3245077"/>
            <a:ext cx="1614487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第三天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846320" y="3607027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5"/>
          <p:cNvSpPr txBox="1"/>
          <p:nvPr/>
        </p:nvSpPr>
        <p:spPr>
          <a:xfrm>
            <a:off x="3225483" y="4037239"/>
            <a:ext cx="2701925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又过了一天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495608" y="4399189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8"/>
          <p:cNvSpPr txBox="1"/>
          <p:nvPr/>
        </p:nvSpPr>
        <p:spPr>
          <a:xfrm>
            <a:off x="3225483" y="4877027"/>
            <a:ext cx="1614487" cy="6805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结果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336733" y="5242469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  <p:bldP spid="8" grpId="0"/>
      <p:bldP spid="9" grpId="0"/>
      <p:bldP spid="10" grpId="0"/>
      <p:bldP spid="11" grpId="0" bldLvl="0" animBg="1"/>
      <p:bldP spid="12" grpId="0"/>
      <p:bldP spid="13" grpId="0"/>
      <p:bldP spid="15" grpId="0"/>
      <p:bldP spid="17" grpId="0"/>
      <p:bldP spid="19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26" name="矩形 17"/>
          <p:cNvSpPr/>
          <p:nvPr/>
        </p:nvSpPr>
        <p:spPr>
          <a:xfrm>
            <a:off x="660400" y="1413782"/>
            <a:ext cx="10291445" cy="25418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一、用“√”给下面的字选择正确的读音。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箱(xiānɡ  xānɡ)        承(cénɡ  chénɡ)          袖(xùi      xiù)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责(zé      zhé)            泄(shì  xiè)                凭(pínɡ    pín )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58925" y="2676162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√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26635" y="2676162"/>
            <a:ext cx="962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50935" y="2676162"/>
            <a:ext cx="797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√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79194" y="3644473"/>
            <a:ext cx="74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√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20945" y="3576592"/>
            <a:ext cx="767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√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992787" y="3519898"/>
            <a:ext cx="814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√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7"/>
          <p:cNvSpPr/>
          <p:nvPr/>
        </p:nvSpPr>
        <p:spPr>
          <a:xfrm>
            <a:off x="841647" y="1289050"/>
            <a:ext cx="10052685" cy="45568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二、在正确的答案后面打“√”。</a:t>
            </a:r>
          </a:p>
          <a:p>
            <a:pPr marL="0" marR="0" lvl="0" indent="0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1.短文中写第一天急性子顾客要做春装。（    ）</a:t>
            </a:r>
          </a:p>
          <a:p>
            <a:pPr marL="0" marR="0" lvl="0" indent="0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2.慢性子裁缝让急性子顾客明天冬天来取衣服。（    ）</a:t>
            </a:r>
          </a:p>
          <a:p>
            <a:pPr marL="0" marR="0" lvl="0" indent="0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3.急性子顾客要求慢性子裁缝改衣服，慢性子顾客已经开始做衣服了，改不了了。（     ）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     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94585" y="2596062"/>
            <a:ext cx="55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67023" y="3429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2364707" y="5297961"/>
            <a:ext cx="551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577999" y="1317140"/>
            <a:ext cx="8976360" cy="422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5750" y="1627505"/>
            <a:ext cx="8853393" cy="31465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1.会写会认本课生字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2.说说你认为慢性子和急性子各有什么好处和坏处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3.寻找小伙伴一起把这个小故事表演给大家看吧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！</a:t>
            </a:r>
          </a:p>
        </p:txBody>
      </p:sp>
      <p:pic>
        <p:nvPicPr>
          <p:cNvPr id="4" name="图片 3" descr="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686" y="3831771"/>
            <a:ext cx="1647564" cy="224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5765228" y="-908008"/>
            <a:ext cx="6695945" cy="6808552"/>
            <a:chOff x="5765228" y="-908008"/>
            <a:chExt cx="6695945" cy="6808552"/>
          </a:xfrm>
        </p:grpSpPr>
        <p:sp>
          <p:nvSpPr>
            <p:cNvPr id="32" name="任意多边形: 形状 31"/>
            <p:cNvSpPr/>
            <p:nvPr/>
          </p:nvSpPr>
          <p:spPr>
            <a:xfrm>
              <a:off x="10668000" y="2852544"/>
              <a:ext cx="1524000" cy="3048000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18900000">
              <a:off x="6660183" y="-908008"/>
              <a:ext cx="5800990" cy="4757209"/>
            </a:xfrm>
            <a:custGeom>
              <a:avLst/>
              <a:gdLst>
                <a:gd name="connsiteX0" fmla="*/ 2601628 w 5800990"/>
                <a:gd name="connsiteY0" fmla="*/ 0 h 4757209"/>
                <a:gd name="connsiteX1" fmla="*/ 5800990 w 5800990"/>
                <a:gd name="connsiteY1" fmla="*/ 3199361 h 4757209"/>
                <a:gd name="connsiteX2" fmla="*/ 4243142 w 5800990"/>
                <a:gd name="connsiteY2" fmla="*/ 4757209 h 4757209"/>
                <a:gd name="connsiteX3" fmla="*/ 0 w 5800990"/>
                <a:gd name="connsiteY3" fmla="*/ 4757208 h 4757209"/>
                <a:gd name="connsiteX4" fmla="*/ 0 w 5800990"/>
                <a:gd name="connsiteY4" fmla="*/ 0 h 475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0990" h="4757209">
                  <a:moveTo>
                    <a:pt x="2601628" y="0"/>
                  </a:moveTo>
                  <a:lnTo>
                    <a:pt x="5800990" y="3199361"/>
                  </a:lnTo>
                  <a:lnTo>
                    <a:pt x="4243142" y="4757209"/>
                  </a:lnTo>
                  <a:lnTo>
                    <a:pt x="0" y="475720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 l="-4000" t="-78481" r="-21000" b="-198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1277600" y="1720804"/>
              <a:ext cx="914400" cy="182880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765228" y="1187064"/>
              <a:ext cx="1128539" cy="1128539"/>
              <a:chOff x="4699322" y="2858947"/>
              <a:chExt cx="1597306" cy="1597306"/>
            </a:xfrm>
          </p:grpSpPr>
          <p:sp>
            <p:nvSpPr>
              <p:cNvPr id="7" name="直角三角形 6"/>
              <p:cNvSpPr/>
              <p:nvPr/>
            </p:nvSpPr>
            <p:spPr>
              <a:xfrm rot="18900000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BC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直角三角形 7"/>
              <p:cNvSpPr/>
              <p:nvPr/>
            </p:nvSpPr>
            <p:spPr>
              <a:xfrm rot="18900000" flipH="1" flipV="1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398471" y="4053254"/>
              <a:ext cx="1597306" cy="1597306"/>
              <a:chOff x="4699322" y="2858947"/>
              <a:chExt cx="1597306" cy="1597306"/>
            </a:xfrm>
          </p:grpSpPr>
          <p:sp>
            <p:nvSpPr>
              <p:cNvPr id="11" name="直角三角形 10"/>
              <p:cNvSpPr/>
              <p:nvPr/>
            </p:nvSpPr>
            <p:spPr>
              <a:xfrm rot="18900000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BC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直角三角形 11"/>
              <p:cNvSpPr/>
              <p:nvPr/>
            </p:nvSpPr>
            <p:spPr>
              <a:xfrm rot="18900000" flipH="1" flipV="1">
                <a:off x="4699322" y="2858947"/>
                <a:ext cx="1597306" cy="1597306"/>
              </a:xfrm>
              <a:prstGeom prst="rtTriangl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0" y="901835"/>
            <a:ext cx="1904546" cy="339641"/>
            <a:chOff x="0" y="901835"/>
            <a:chExt cx="1904546" cy="339641"/>
          </a:xfrm>
        </p:grpSpPr>
        <p:sp>
          <p:nvSpPr>
            <p:cNvPr id="30" name="任意多边形: 形状 29"/>
            <p:cNvSpPr/>
            <p:nvPr/>
          </p:nvSpPr>
          <p:spPr>
            <a:xfrm>
              <a:off x="0" y="901835"/>
              <a:ext cx="1904546" cy="339641"/>
            </a:xfrm>
            <a:custGeom>
              <a:avLst/>
              <a:gdLst>
                <a:gd name="connsiteX0" fmla="*/ 0 w 1904546"/>
                <a:gd name="connsiteY0" fmla="*/ 0 h 339641"/>
                <a:gd name="connsiteX1" fmla="*/ 1904546 w 1904546"/>
                <a:gd name="connsiteY1" fmla="*/ 0 h 339641"/>
                <a:gd name="connsiteX2" fmla="*/ 1568598 w 1904546"/>
                <a:gd name="connsiteY2" fmla="*/ 339641 h 339641"/>
                <a:gd name="connsiteX3" fmla="*/ 0 w 1904546"/>
                <a:gd name="connsiteY3" fmla="*/ 339641 h 3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4546" h="339641">
                  <a:moveTo>
                    <a:pt x="0" y="0"/>
                  </a:moveTo>
                  <a:lnTo>
                    <a:pt x="1904546" y="0"/>
                  </a:lnTo>
                  <a:lnTo>
                    <a:pt x="1568598" y="339641"/>
                  </a:lnTo>
                  <a:lnTo>
                    <a:pt x="0" y="33964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0" y="901835"/>
              <a:ext cx="1381395" cy="339641"/>
            </a:xfrm>
            <a:custGeom>
              <a:avLst/>
              <a:gdLst>
                <a:gd name="connsiteX0" fmla="*/ 0 w 1381395"/>
                <a:gd name="connsiteY0" fmla="*/ 0 h 339641"/>
                <a:gd name="connsiteX1" fmla="*/ 1381395 w 1381395"/>
                <a:gd name="connsiteY1" fmla="*/ 0 h 339641"/>
                <a:gd name="connsiteX2" fmla="*/ 1045447 w 1381395"/>
                <a:gd name="connsiteY2" fmla="*/ 339641 h 339641"/>
                <a:gd name="connsiteX3" fmla="*/ 0 w 1381395"/>
                <a:gd name="connsiteY3" fmla="*/ 339641 h 33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395" h="339641">
                  <a:moveTo>
                    <a:pt x="0" y="0"/>
                  </a:moveTo>
                  <a:lnTo>
                    <a:pt x="1381395" y="0"/>
                  </a:lnTo>
                  <a:lnTo>
                    <a:pt x="1045447" y="339641"/>
                  </a:lnTo>
                  <a:lnTo>
                    <a:pt x="0" y="33964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5805" y="2730983"/>
            <a:ext cx="5388287" cy="1894476"/>
            <a:chOff x="752564" y="2972895"/>
            <a:chExt cx="4615311" cy="1894476"/>
          </a:xfrm>
        </p:grpSpPr>
        <p:sp>
          <p:nvSpPr>
            <p:cNvPr id="23" name="文本框 22"/>
            <p:cNvSpPr txBox="1"/>
            <p:nvPr/>
          </p:nvSpPr>
          <p:spPr>
            <a:xfrm>
              <a:off x="828763" y="2972895"/>
              <a:ext cx="4539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cs typeface="+mn-ea"/>
                  <a:sym typeface="+mn-lt"/>
                </a:rPr>
                <a:t>感谢各位的仔细聆听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2212331" y="5443316"/>
            <a:ext cx="2467179" cy="321642"/>
            <a:chOff x="10185400" y="5731858"/>
            <a:chExt cx="1384360" cy="321642"/>
          </a:xfrm>
        </p:grpSpPr>
        <p:sp>
          <p:nvSpPr>
            <p:cNvPr id="31" name="矩形 30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04027" y="583614"/>
            <a:ext cx="2424430" cy="890171"/>
          </a:xfrm>
          <a:prstGeom prst="cloudCallout">
            <a:avLst>
              <a:gd name="adj1" fmla="val 31011"/>
              <a:gd name="adj2" fmla="val 200027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7249" y="2280285"/>
            <a:ext cx="842454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   缝      箱子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夸奖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歪着头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承认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衬   衫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袖子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负   责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泄气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手艺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3274" y="1696720"/>
            <a:ext cx="175144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cái  féng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36669" y="1696720"/>
            <a:ext cx="1303562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xiāng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49239" y="1696720"/>
            <a:ext cx="84510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kuā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7829" y="1696720"/>
            <a:ext cx="80021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wāi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63914" y="1696720"/>
            <a:ext cx="135005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chéng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7999" y="3220720"/>
            <a:ext cx="213231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chèn shān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38904" y="3220720"/>
            <a:ext cx="84029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xiù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19984" y="3220720"/>
            <a:ext cx="164504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fù    zé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76297" y="3220720"/>
            <a:ext cx="72808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xiè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03888" y="3220720"/>
            <a:ext cx="51007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yì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94" y="3225756"/>
            <a:ext cx="2734606" cy="362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56020" y="1028700"/>
            <a:ext cx="3143250" cy="890171"/>
          </a:xfrm>
          <a:prstGeom prst="cloudCallout">
            <a:avLst>
              <a:gd name="adj1" fmla="val 37032"/>
              <a:gd name="adj2" fmla="val 149482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识字方法</a:t>
            </a:r>
          </a:p>
        </p:txBody>
      </p:sp>
      <p:sp>
        <p:nvSpPr>
          <p:cNvPr id="19" name="TextBox 37"/>
          <p:cNvSpPr txBox="1"/>
          <p:nvPr/>
        </p:nvSpPr>
        <p:spPr>
          <a:xfrm>
            <a:off x="1706245" y="2152015"/>
            <a:ext cx="5457825" cy="22840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加一加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：衤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寸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衬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衤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衤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袖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152650"/>
            <a:ext cx="2433320" cy="1807210"/>
          </a:xfrm>
          <a:prstGeom prst="rect">
            <a:avLst/>
          </a:prstGeom>
        </p:spPr>
      </p:pic>
      <p:pic>
        <p:nvPicPr>
          <p:cNvPr id="21" name="Picture 1" descr="C:\Users\Administrator\AppData\Roaming\Tencent\Users\1635475285\QQ\WinTemp\RichOle\~ABK5]`V`BBNYG@M2Q7U4NJ.png"/>
          <p:cNvPicPr>
            <a:picLocks noChangeAspect="1" noChangeArrowheads="1"/>
          </p:cNvPicPr>
          <p:nvPr/>
        </p:nvPicPr>
        <p:blipFill>
          <a:blip r:embed="rId3"/>
          <a:srcRect b="15919"/>
          <a:stretch>
            <a:fillRect/>
          </a:stretch>
        </p:blipFill>
        <p:spPr bwMode="auto">
          <a:xfrm>
            <a:off x="3101975" y="4785360"/>
            <a:ext cx="1214755" cy="987736"/>
          </a:xfrm>
          <a:prstGeom prst="rect">
            <a:avLst/>
          </a:prstGeom>
          <a:noFill/>
        </p:spPr>
      </p:pic>
      <p:pic>
        <p:nvPicPr>
          <p:cNvPr id="22" name="Picture 2" descr="C:\Users\Administrator\AppData\Roaming\Tencent\Users\1635475285\QQ\WinTemp\RichOle\NZUHA@_VZ{DWZWTYWQ4KX)7.png"/>
          <p:cNvPicPr>
            <a:picLocks noChangeAspect="1" noChangeArrowheads="1"/>
          </p:cNvPicPr>
          <p:nvPr/>
        </p:nvPicPr>
        <p:blipFill>
          <a:blip r:embed="rId4"/>
          <a:srcRect b="12102"/>
          <a:stretch>
            <a:fillRect/>
          </a:stretch>
        </p:blipFill>
        <p:spPr bwMode="auto">
          <a:xfrm>
            <a:off x="4459605" y="4785360"/>
            <a:ext cx="1214755" cy="1067746"/>
          </a:xfrm>
          <a:prstGeom prst="rect">
            <a:avLst/>
          </a:prstGeom>
          <a:noFill/>
        </p:spPr>
      </p:pic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6174116" y="5070801"/>
            <a:ext cx="642942" cy="7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夹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887704" y="5070801"/>
            <a:ext cx="1857388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字的演变：</a:t>
            </a:r>
          </a:p>
        </p:txBody>
      </p:sp>
      <p:sp>
        <p:nvSpPr>
          <p:cNvPr id="25" name="右箭头 42"/>
          <p:cNvSpPr/>
          <p:nvPr/>
        </p:nvSpPr>
        <p:spPr>
          <a:xfrm>
            <a:off x="5816926" y="5356553"/>
            <a:ext cx="357190" cy="142876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94" y="3225756"/>
            <a:ext cx="2734606" cy="362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79920" y="918556"/>
            <a:ext cx="2424430" cy="895714"/>
          </a:xfrm>
          <a:prstGeom prst="cloudCallout">
            <a:avLst>
              <a:gd name="adj1" fmla="val 28017"/>
              <a:gd name="adj2" fmla="val 18137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多音字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29758" y="2965297"/>
            <a:ext cx="614114" cy="810101"/>
            <a:chOff x="912943" y="1201103"/>
            <a:chExt cx="614114" cy="810101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933096" y="1201103"/>
              <a:ext cx="593961" cy="810101"/>
            </a:xfrm>
            <a:prstGeom prst="ellipse">
              <a:avLst/>
            </a:prstGeom>
            <a:solidFill>
              <a:srgbClr val="DCFDFF"/>
            </a:solidFill>
            <a:ln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912943" y="1271110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缝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2571733" y="5014265"/>
            <a:ext cx="1051560" cy="622300"/>
          </a:xfrm>
          <a:prstGeom prst="rect">
            <a:avLst/>
          </a:prstGeom>
          <a:solidFill>
            <a:srgbClr val="FDFEC3"/>
          </a:solidFill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缝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隙</a:t>
            </a:r>
          </a:p>
        </p:txBody>
      </p:sp>
      <p:sp>
        <p:nvSpPr>
          <p:cNvPr id="9" name="矩形 8"/>
          <p:cNvSpPr/>
          <p:nvPr/>
        </p:nvSpPr>
        <p:spPr>
          <a:xfrm>
            <a:off x="2532363" y="4385661"/>
            <a:ext cx="1036181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fèn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ɡ</a:t>
            </a:r>
          </a:p>
        </p:txBody>
      </p:sp>
      <p:sp>
        <p:nvSpPr>
          <p:cNvPr id="10" name="矩形 9"/>
          <p:cNvSpPr/>
          <p:nvPr/>
        </p:nvSpPr>
        <p:spPr>
          <a:xfrm>
            <a:off x="1729148" y="3115857"/>
            <a:ext cx="6080760" cy="622300"/>
          </a:xfrm>
          <a:prstGeom prst="rect">
            <a:avLst/>
          </a:prstGeom>
          <a:solidFill>
            <a:srgbClr val="BBE0E3"/>
          </a:solidFill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虽是布衣布裤，但裁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缝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得体。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779770" y="2429221"/>
            <a:ext cx="1751965" cy="6223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fén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ɡ</a:t>
            </a:r>
          </a:p>
        </p:txBody>
      </p:sp>
      <p:sp>
        <p:nvSpPr>
          <p:cNvPr id="12" name="矩形 11"/>
          <p:cNvSpPr/>
          <p:nvPr/>
        </p:nvSpPr>
        <p:spPr>
          <a:xfrm>
            <a:off x="3914133" y="5013044"/>
            <a:ext cx="1051560" cy="622300"/>
          </a:xfrm>
          <a:prstGeom prst="rect">
            <a:avLst/>
          </a:prstGeom>
          <a:solidFill>
            <a:srgbClr val="FDFEC3"/>
          </a:solidFill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墙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94" y="3225756"/>
            <a:ext cx="2734606" cy="362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pic>
        <p:nvPicPr>
          <p:cNvPr id="3" name="图片 2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1574800"/>
            <a:ext cx="6990715" cy="3921125"/>
          </a:xfrm>
          <a:prstGeom prst="rect">
            <a:avLst/>
          </a:prstGeom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755775" y="2468880"/>
            <a:ext cx="514540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【性子】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性情，脾气。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【纳闷】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感到迷惑不解。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【合时】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合乎时尚，合乎时宜。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【手艺】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手工技艺。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【惊讶】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感到很奇怪；惊异。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794" y="3225756"/>
            <a:ext cx="2734606" cy="3620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59875" y="1443355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xìng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89095" y="228600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30800" y="2286000"/>
            <a:ext cx="69107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左右结构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女性 性能 男性 个性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森林像母亲一样给我们女性的温柔。</a:t>
            </a:r>
          </a:p>
        </p:txBody>
      </p: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矩形 7">
            <a:hlinkClick r:id="" action="ppaction://noaction"/>
          </p:cNvPr>
          <p:cNvSpPr/>
          <p:nvPr/>
        </p:nvSpPr>
        <p:spPr>
          <a:xfrm>
            <a:off x="9159561" y="21624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性</a:t>
            </a:r>
          </a:p>
        </p:txBody>
      </p:sp>
      <p:pic>
        <p:nvPicPr>
          <p:cNvPr id="9" name="优酷录屏2020-2-8-18-28-42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060" y="2657475"/>
            <a:ext cx="2678430" cy="275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ggj3hsl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1694</Words>
  <Application>Microsoft Office PowerPoint</Application>
  <PresentationFormat>宽屏</PresentationFormat>
  <Paragraphs>294</Paragraphs>
  <Slides>41</Slides>
  <Notes>0</Notes>
  <HiddenSlides>0</HiddenSlides>
  <MMClips>12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6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2021-05-10T00:40:41Z</dcterms:created>
  <dcterms:modified xsi:type="dcterms:W3CDTF">2023-01-10T06:15:54Z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6C272198F2F144C2BFF4FAE01211A32B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