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6" r:id="rId2"/>
    <p:sldId id="285" r:id="rId3"/>
    <p:sldId id="286" r:id="rId4"/>
    <p:sldId id="304" r:id="rId5"/>
    <p:sldId id="290" r:id="rId6"/>
    <p:sldId id="291" r:id="rId7"/>
    <p:sldId id="296" r:id="rId8"/>
    <p:sldId id="297" r:id="rId9"/>
    <p:sldId id="298" r:id="rId10"/>
    <p:sldId id="299" r:id="rId11"/>
    <p:sldId id="292" r:id="rId12"/>
    <p:sldId id="293" r:id="rId13"/>
    <p:sldId id="300" r:id="rId14"/>
    <p:sldId id="301" r:id="rId15"/>
    <p:sldId id="294" r:id="rId16"/>
    <p:sldId id="302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DE0000"/>
    <a:srgbClr val="FFFF00"/>
    <a:srgbClr val="009900"/>
    <a:srgbClr val="FFFFFF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51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D8E8A-629C-4988-8DC4-55C59184FCE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76871-9555-482B-B9A8-55A51302E6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76871-9555-482B-B9A8-55A51302E67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2C5316-53DF-456F-B49F-B490447FA260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DF606-301B-4D1F-997F-CCBF6A850F7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FD0EA-88B7-4EC7-AA7E-78F1C95A5FDE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BF4CA-23DE-4EF1-B39E-8C9C469E464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8CF949-1DBB-444D-B58F-A0148DE9EFAD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20E4D-F8FB-4017-B353-59D1A0B6F82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211FB-5BAC-40C9-8D8E-F01218880A5A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77679-FE01-4F2B-B2AB-907A6D94392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80031-8641-4E5A-99F6-113322B41120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5F58E-0F41-4981-8956-F62B40FC8C6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A68F1B-43E4-4CB4-9F2D-40EF18374F47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2F0B4-5EFC-44E5-9FE2-F5734FFDB87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65F66-0453-4B61-BDB2-066FEFFD7FE9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79CEB-92DC-44A2-A796-DDE914B0DB2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2168A3-60A3-4CF7-9D82-903A7BBEF31A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B275-002D-4BB9-9576-44AE9A79E94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E7B787-FBC3-42F2-BCD9-45EF72E1E6EB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31049-E12C-4A55-8231-41A864D2F50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D9EFB6-7DDB-41DD-9A46-7E8E9284E382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8344-74DE-4783-8E10-AC57E99551C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>
              <a:defRPr sz="1200" b="0">
                <a:solidFill>
                  <a:srgbClr val="898989"/>
                </a:solidFill>
                <a:latin typeface="+mn-lt"/>
              </a:defRPr>
            </a:lvl1pPr>
          </a:lstStyle>
          <a:p>
            <a:fld id="{F918BBAF-E2CB-4AE2-9B77-3ECE35B71407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 b="0">
                <a:solidFill>
                  <a:srgbClr val="898989"/>
                </a:solidFill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b="0">
                <a:solidFill>
                  <a:srgbClr val="898989"/>
                </a:solidFill>
                <a:latin typeface="+mn-lt"/>
              </a:defRPr>
            </a:lvl1pPr>
          </a:lstStyle>
          <a:p>
            <a:fld id="{203C7BFD-43B7-4964-835A-99A034A378A3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12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4.jpeg"/><Relationship Id="rId5" Type="http://schemas.openxmlformats.org/officeDocument/2006/relationships/oleObject" Target="../embeddings/oleObject3.bin"/><Relationship Id="rId10" Type="http://schemas.openxmlformats.org/officeDocument/2006/relationships/slide" Target="slide2.xml"/><Relationship Id="rId4" Type="http://schemas.openxmlformats.org/officeDocument/2006/relationships/image" Target="../media/image37.wmf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18.png"/><Relationship Id="rId5" Type="http://schemas.openxmlformats.org/officeDocument/2006/relationships/slide" Target="slide2.xml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.jpe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jpeg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image" Target="../media/image23.jpeg"/><Relationship Id="rId4" Type="http://schemas.openxmlformats.org/officeDocument/2006/relationships/slide" Target="slide9.xml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4.jpeg"/><Relationship Id="rId18" Type="http://schemas.openxmlformats.org/officeDocument/2006/relationships/image" Target="../media/image23.jpeg"/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12" Type="http://schemas.openxmlformats.org/officeDocument/2006/relationships/slide" Target="slide2.xml"/><Relationship Id="rId17" Type="http://schemas.openxmlformats.org/officeDocument/2006/relationships/slide" Target="slide7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png"/><Relationship Id="rId20" Type="http://schemas.openxmlformats.org/officeDocument/2006/relationships/image" Target="../media/image25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11" Type="http://schemas.openxmlformats.org/officeDocument/2006/relationships/image" Target="../media/image26.wmf"/><Relationship Id="rId5" Type="http://schemas.openxmlformats.org/officeDocument/2006/relationships/image" Target="../media/image29.png"/><Relationship Id="rId15" Type="http://schemas.openxmlformats.org/officeDocument/2006/relationships/image" Target="../media/image33.png"/><Relationship Id="rId10" Type="http://schemas.openxmlformats.org/officeDocument/2006/relationships/oleObject" Target="../embeddings/oleObject1.bin"/><Relationship Id="rId19" Type="http://schemas.openxmlformats.org/officeDocument/2006/relationships/image" Target="../media/image24.png"/><Relationship Id="rId4" Type="http://schemas.openxmlformats.org/officeDocument/2006/relationships/image" Target="../media/image28.png"/><Relationship Id="rId9" Type="http://schemas.openxmlformats.org/officeDocument/2006/relationships/image" Target="../media/image32.png"/><Relationship Id="rId1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4.jpeg"/><Relationship Id="rId7" Type="http://schemas.openxmlformats.org/officeDocument/2006/relationships/image" Target="../media/image2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slide" Target="slide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40" y="3501008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分数与除法</a:t>
            </a:r>
            <a:endParaRPr lang="zh-CN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小隶书简" pitchFamily="49" charset="-122"/>
              <a:ea typeface="汉仪小隶书简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02674" y="5589239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9664" y="1579522"/>
            <a:ext cx="634019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0" dirty="0">
                <a:latin typeface="汉仪长美黑简" pitchFamily="49" charset="-122"/>
                <a:ea typeface="汉仪长美黑简" pitchFamily="49" charset="-122"/>
              </a:rPr>
              <a:t>剪纸中的数学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/>
          <p:nvPr/>
        </p:nvGrpSpPr>
        <p:grpSpPr bwMode="auto">
          <a:xfrm>
            <a:off x="1804988" y="4724400"/>
            <a:ext cx="2708275" cy="1023938"/>
            <a:chOff x="0" y="0"/>
            <a:chExt cx="1706" cy="645"/>
          </a:xfrm>
        </p:grpSpPr>
        <p:pic>
          <p:nvPicPr>
            <p:cNvPr id="12291" name="Picture 4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99" y="227"/>
              <a:ext cx="50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2" name="Text Box 37"/>
            <p:cNvSpPr txBox="1">
              <a:spLocks noChangeArrowheads="1"/>
            </p:cNvSpPr>
            <p:nvPr/>
          </p:nvSpPr>
          <p:spPr bwMode="auto">
            <a:xfrm>
              <a:off x="0" y="166"/>
              <a:ext cx="160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800">
                  <a:latin typeface="楷体_GB2312" pitchFamily="1" charset="-122"/>
                  <a:ea typeface="楷体_GB2312" pitchFamily="1" charset="-122"/>
                </a:rPr>
                <a:t>= 14÷9 =</a:t>
              </a:r>
            </a:p>
          </p:txBody>
        </p:sp>
        <p:sp>
          <p:nvSpPr>
            <p:cNvPr id="12293" name="Text Box 39"/>
            <p:cNvSpPr txBox="1">
              <a:spLocks noChangeArrowheads="1"/>
            </p:cNvSpPr>
            <p:nvPr/>
          </p:nvSpPr>
          <p:spPr bwMode="auto">
            <a:xfrm>
              <a:off x="1092" y="138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12294" name="Text Box 40"/>
            <p:cNvSpPr txBox="1">
              <a:spLocks noChangeArrowheads="1"/>
            </p:cNvSpPr>
            <p:nvPr/>
          </p:nvSpPr>
          <p:spPr bwMode="auto">
            <a:xfrm>
              <a:off x="1328" y="0"/>
              <a:ext cx="29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5</a:t>
              </a:r>
            </a:p>
          </p:txBody>
        </p:sp>
        <p:sp>
          <p:nvSpPr>
            <p:cNvPr id="12295" name="Text Box 41"/>
            <p:cNvSpPr txBox="1">
              <a:spLocks noChangeArrowheads="1"/>
            </p:cNvSpPr>
            <p:nvPr/>
          </p:nvSpPr>
          <p:spPr bwMode="auto">
            <a:xfrm>
              <a:off x="1290" y="318"/>
              <a:ext cx="4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9</a:t>
              </a:r>
            </a:p>
          </p:txBody>
        </p:sp>
      </p:grpSp>
      <p:sp>
        <p:nvSpPr>
          <p:cNvPr id="12296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试一试</a:t>
            </a:r>
          </a:p>
        </p:txBody>
      </p:sp>
      <p:sp>
        <p:nvSpPr>
          <p:cNvPr id="12297" name="Text Box 3"/>
          <p:cNvSpPr txBox="1">
            <a:spLocks noChangeArrowheads="1"/>
          </p:cNvSpPr>
          <p:nvPr/>
        </p:nvSpPr>
        <p:spPr bwMode="auto">
          <a:xfrm>
            <a:off x="539750" y="1412875"/>
            <a:ext cx="621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把下面的假分数化成整数或带分数。</a:t>
            </a:r>
          </a:p>
        </p:txBody>
      </p:sp>
      <p:pic>
        <p:nvPicPr>
          <p:cNvPr id="12298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89925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7450" y="2493963"/>
            <a:ext cx="433388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0" name="Text Box 14"/>
          <p:cNvSpPr txBox="1">
            <a:spLocks noChangeArrowheads="1"/>
          </p:cNvSpPr>
          <p:nvPr/>
        </p:nvSpPr>
        <p:spPr bwMode="auto">
          <a:xfrm>
            <a:off x="1262063" y="2060575"/>
            <a:ext cx="35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7</a:t>
            </a:r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1187450" y="2551113"/>
            <a:ext cx="503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7</a:t>
            </a:r>
          </a:p>
        </p:txBody>
      </p:sp>
      <p:sp>
        <p:nvSpPr>
          <p:cNvPr id="12302" name="Text Box 18"/>
          <p:cNvSpPr txBox="1">
            <a:spLocks noChangeArrowheads="1"/>
          </p:cNvSpPr>
          <p:nvPr/>
        </p:nvSpPr>
        <p:spPr bwMode="auto">
          <a:xfrm>
            <a:off x="1223963" y="2997200"/>
            <a:ext cx="1006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13</a:t>
            </a:r>
          </a:p>
        </p:txBody>
      </p:sp>
      <p:sp>
        <p:nvSpPr>
          <p:cNvPr id="12303" name="Text Box 19"/>
          <p:cNvSpPr txBox="1">
            <a:spLocks noChangeArrowheads="1"/>
          </p:cNvSpPr>
          <p:nvPr/>
        </p:nvSpPr>
        <p:spPr bwMode="auto">
          <a:xfrm>
            <a:off x="1260475" y="3500438"/>
            <a:ext cx="503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4</a:t>
            </a:r>
          </a:p>
        </p:txBody>
      </p:sp>
      <p:sp>
        <p:nvSpPr>
          <p:cNvPr id="12304" name="Text Box 21"/>
          <p:cNvSpPr txBox="1">
            <a:spLocks noChangeArrowheads="1"/>
          </p:cNvSpPr>
          <p:nvPr/>
        </p:nvSpPr>
        <p:spPr bwMode="auto">
          <a:xfrm>
            <a:off x="1117600" y="3933825"/>
            <a:ext cx="719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10</a:t>
            </a:r>
          </a:p>
        </p:txBody>
      </p:sp>
      <p:sp>
        <p:nvSpPr>
          <p:cNvPr id="12305" name="Text Box 22"/>
          <p:cNvSpPr txBox="1">
            <a:spLocks noChangeArrowheads="1"/>
          </p:cNvSpPr>
          <p:nvPr/>
        </p:nvSpPr>
        <p:spPr bwMode="auto">
          <a:xfrm>
            <a:off x="1258888" y="4422775"/>
            <a:ext cx="50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5</a:t>
            </a:r>
          </a:p>
        </p:txBody>
      </p:sp>
      <p:sp>
        <p:nvSpPr>
          <p:cNvPr id="12306" name="Text Box 27"/>
          <p:cNvSpPr txBox="1">
            <a:spLocks noChangeArrowheads="1"/>
          </p:cNvSpPr>
          <p:nvPr/>
        </p:nvSpPr>
        <p:spPr bwMode="auto">
          <a:xfrm>
            <a:off x="1150938" y="4797425"/>
            <a:ext cx="7191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14</a:t>
            </a:r>
          </a:p>
        </p:txBody>
      </p:sp>
      <p:sp>
        <p:nvSpPr>
          <p:cNvPr id="12307" name="Text Box 28"/>
          <p:cNvSpPr txBox="1">
            <a:spLocks noChangeArrowheads="1"/>
          </p:cNvSpPr>
          <p:nvPr/>
        </p:nvSpPr>
        <p:spPr bwMode="auto">
          <a:xfrm>
            <a:off x="1260475" y="5229225"/>
            <a:ext cx="503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9</a:t>
            </a:r>
          </a:p>
        </p:txBody>
      </p:sp>
      <p:sp>
        <p:nvSpPr>
          <p:cNvPr id="12308" name="Text Box 29"/>
          <p:cNvSpPr txBox="1">
            <a:spLocks noChangeArrowheads="1"/>
          </p:cNvSpPr>
          <p:nvPr/>
        </p:nvSpPr>
        <p:spPr bwMode="auto">
          <a:xfrm>
            <a:off x="1800225" y="2349500"/>
            <a:ext cx="2916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= 7÷7 = </a:t>
            </a:r>
            <a:r>
              <a:rPr 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12309" name="Text Box 35"/>
          <p:cNvSpPr txBox="1">
            <a:spLocks noChangeArrowheads="1"/>
          </p:cNvSpPr>
          <p:nvPr/>
        </p:nvSpPr>
        <p:spPr bwMode="auto">
          <a:xfrm>
            <a:off x="1800225" y="4149725"/>
            <a:ext cx="3348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= 10÷5 = </a:t>
            </a:r>
            <a:r>
              <a:rPr 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</a:t>
            </a:r>
          </a:p>
        </p:txBody>
      </p:sp>
      <p:grpSp>
        <p:nvGrpSpPr>
          <p:cNvPr id="12310" name="Group 50"/>
          <p:cNvGrpSpPr/>
          <p:nvPr/>
        </p:nvGrpSpPr>
        <p:grpSpPr bwMode="auto">
          <a:xfrm>
            <a:off x="1836738" y="2997200"/>
            <a:ext cx="2700337" cy="966788"/>
            <a:chOff x="0" y="0"/>
            <a:chExt cx="1315" cy="609"/>
          </a:xfrm>
        </p:grpSpPr>
        <p:sp>
          <p:nvSpPr>
            <p:cNvPr id="12311" name="Text Box 30"/>
            <p:cNvSpPr txBox="1">
              <a:spLocks noChangeArrowheads="1"/>
            </p:cNvSpPr>
            <p:nvPr/>
          </p:nvSpPr>
          <p:spPr bwMode="auto">
            <a:xfrm>
              <a:off x="0" y="146"/>
              <a:ext cx="122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800">
                  <a:latin typeface="楷体_GB2312" pitchFamily="1" charset="-122"/>
                  <a:ea typeface="楷体_GB2312" pitchFamily="1" charset="-122"/>
                </a:rPr>
                <a:t>= 13÷4 =</a:t>
              </a:r>
            </a:p>
          </p:txBody>
        </p:sp>
        <p:sp>
          <p:nvSpPr>
            <p:cNvPr id="12312" name="Text Box 32"/>
            <p:cNvSpPr txBox="1">
              <a:spLocks noChangeArrowheads="1"/>
            </p:cNvSpPr>
            <p:nvPr/>
          </p:nvSpPr>
          <p:spPr bwMode="auto">
            <a:xfrm>
              <a:off x="1042" y="0"/>
              <a:ext cx="22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12313" name="Text Box 33"/>
            <p:cNvSpPr txBox="1">
              <a:spLocks noChangeArrowheads="1"/>
            </p:cNvSpPr>
            <p:nvPr/>
          </p:nvSpPr>
          <p:spPr bwMode="auto">
            <a:xfrm>
              <a:off x="997" y="282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4</a:t>
              </a:r>
            </a:p>
          </p:txBody>
        </p:sp>
        <p:sp>
          <p:nvSpPr>
            <p:cNvPr id="12314" name="Text Box 34"/>
            <p:cNvSpPr txBox="1">
              <a:spLocks noChangeArrowheads="1"/>
            </p:cNvSpPr>
            <p:nvPr/>
          </p:nvSpPr>
          <p:spPr bwMode="auto">
            <a:xfrm>
              <a:off x="818" y="146"/>
              <a:ext cx="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3</a:t>
              </a:r>
            </a:p>
          </p:txBody>
        </p:sp>
        <p:pic>
          <p:nvPicPr>
            <p:cNvPr id="12315" name="Picture 4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52" y="237"/>
              <a:ext cx="363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316" name="Picture 4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3413125"/>
            <a:ext cx="7207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7" name="Picture 4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4349750"/>
            <a:ext cx="7207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8" name="Picture 4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5157788"/>
            <a:ext cx="7207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9" name="Text Box 47"/>
          <p:cNvSpPr txBox="1">
            <a:spLocks noChangeArrowheads="1"/>
          </p:cNvSpPr>
          <p:nvPr/>
        </p:nvSpPr>
        <p:spPr bwMode="auto">
          <a:xfrm>
            <a:off x="1187450" y="2565400"/>
            <a:ext cx="503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7</a:t>
            </a:r>
          </a:p>
        </p:txBody>
      </p:sp>
      <p:sp>
        <p:nvSpPr>
          <p:cNvPr id="12320" name="Text Box 3"/>
          <p:cNvSpPr txBox="1">
            <a:spLocks noChangeArrowheads="1"/>
          </p:cNvSpPr>
          <p:nvPr/>
        </p:nvSpPr>
        <p:spPr bwMode="auto">
          <a:xfrm>
            <a:off x="1260475" y="5876925"/>
            <a:ext cx="806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说一说，怎样将假分数化成整数或带分数？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8" grpId="0" autoUpdateAnimBg="0"/>
      <p:bldP spid="12309" grpId="0" autoUpdateAnimBg="0"/>
      <p:bldP spid="1232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9750" y="1747838"/>
            <a:ext cx="9072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）把一条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米长的彩绳平均分成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份，每份长    米。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6940550" y="1652588"/>
          <a:ext cx="584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r:id="rId3" imgW="457835" imgH="508635" progId="">
                  <p:embed/>
                </p:oleObj>
              </mc:Choice>
              <mc:Fallback>
                <p:oleObj r:id="rId3" imgW="457835" imgH="508635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1652588"/>
                        <a:ext cx="584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19138" y="3500438"/>
            <a:ext cx="77406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45000"/>
              </a:lnSpc>
              <a:spcBef>
                <a:spcPct val="50000"/>
              </a:spcBef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）把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条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米长的彩绳平均分成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份，每份是（  ）个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     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米，是     米。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8104188" y="3538538"/>
          <a:ext cx="584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r:id="rId5" imgW="457835" imgH="508635" progId="">
                  <p:embed/>
                </p:oleObj>
              </mc:Choice>
              <mc:Fallback>
                <p:oleObj r:id="rId5" imgW="457835" imgH="508635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188" y="3538538"/>
                        <a:ext cx="584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1882775" y="4122738"/>
          <a:ext cx="584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r:id="rId6" imgW="457835" imgH="508635" progId="">
                  <p:embed/>
                </p:oleObj>
              </mc:Choice>
              <mc:Fallback>
                <p:oleObj r:id="rId6" imgW="457835" imgH="508635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4122738"/>
                        <a:ext cx="584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4075" y="2397125"/>
            <a:ext cx="40481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8675" y="5013325"/>
            <a:ext cx="40576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2636838"/>
            <a:ext cx="38163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5592763"/>
            <a:ext cx="38163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924300" y="3116263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米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851275" y="5876925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米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021513" y="150971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7021513" y="1925638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8247063" y="3411538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189788" y="3644900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8247063" y="38274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027238" y="44116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2027238" y="39798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</a:t>
            </a:r>
          </a:p>
        </p:txBody>
      </p:sp>
      <p:pic>
        <p:nvPicPr>
          <p:cNvPr id="13333" name="Picture 19" descr="C:\Documents and Settings\pub\Desktop\新ppt\返回首页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8289925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4" name="Text Box 3"/>
          <p:cNvSpPr txBox="1">
            <a:spLocks noChangeArrowheads="1"/>
          </p:cNvSpPr>
          <p:nvPr/>
        </p:nvSpPr>
        <p:spPr bwMode="auto">
          <a:xfrm>
            <a:off x="528638" y="1247775"/>
            <a:ext cx="2735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autoUpdateAnimBg="0"/>
      <p:bldP spid="13325" grpId="0" autoUpdateAnimBg="0"/>
      <p:bldP spid="13326" grpId="0" autoUpdateAnimBg="0"/>
      <p:bldP spid="13327" grpId="0" autoUpdateAnimBg="0"/>
      <p:bldP spid="13328" grpId="0" autoUpdateAnimBg="0"/>
      <p:bldP spid="13329" grpId="0" autoUpdateAnimBg="0"/>
      <p:bldP spid="13330" grpId="0" autoUpdateAnimBg="0"/>
      <p:bldP spid="13331" grpId="0" autoUpdateAnimBg="0"/>
      <p:bldP spid="1333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1"/>
          <p:cNvSpPr txBox="1">
            <a:spLocks noChangeArrowheads="1"/>
          </p:cNvSpPr>
          <p:nvPr/>
        </p:nvSpPr>
        <p:spPr bwMode="auto">
          <a:xfrm>
            <a:off x="2411413" y="2781300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(   )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684213" y="1412875"/>
            <a:ext cx="770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2.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在括号里填上合适的数。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3348038" y="2565400"/>
            <a:ext cx="3455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dirty="0">
                <a:latin typeface="楷体_GB2312" pitchFamily="1" charset="-122"/>
                <a:ea typeface="楷体_GB2312" pitchFamily="1" charset="-122"/>
              </a:rPr>
              <a:t>=(   )÷9      </a:t>
            </a:r>
          </a:p>
        </p:txBody>
      </p: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4352925" y="3917950"/>
            <a:ext cx="1296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(   )</a:t>
            </a:r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4316413" y="3414713"/>
            <a:ext cx="1079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(   )  </a:t>
            </a:r>
          </a:p>
        </p:txBody>
      </p:sp>
      <p:sp>
        <p:nvSpPr>
          <p:cNvPr id="14344" name="Text Box 17"/>
          <p:cNvSpPr txBox="1">
            <a:spLocks noChangeArrowheads="1"/>
          </p:cNvSpPr>
          <p:nvPr/>
        </p:nvSpPr>
        <p:spPr bwMode="auto">
          <a:xfrm>
            <a:off x="2192338" y="3686175"/>
            <a:ext cx="2519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4÷</a:t>
            </a:r>
            <a:r>
              <a:rPr lang="zh-CN" altLang="en-US" sz="2800">
                <a:latin typeface="楷体_GB2312" pitchFamily="1" charset="-122"/>
                <a:ea typeface="楷体_GB2312" pitchFamily="1" charset="-122"/>
              </a:rPr>
              <a:t>（  ）</a:t>
            </a:r>
            <a:r>
              <a:rPr lang="en-US" sz="2800">
                <a:latin typeface="楷体_GB2312" pitchFamily="1" charset="-122"/>
                <a:ea typeface="楷体_GB2312" pitchFamily="1" charset="-122"/>
              </a:rPr>
              <a:t>=</a:t>
            </a:r>
          </a:p>
        </p:txBody>
      </p:sp>
      <p:sp>
        <p:nvSpPr>
          <p:cNvPr id="14345" name="Text Box 20"/>
          <p:cNvSpPr txBox="1">
            <a:spLocks noChangeArrowheads="1"/>
          </p:cNvSpPr>
          <p:nvPr/>
        </p:nvSpPr>
        <p:spPr bwMode="auto">
          <a:xfrm>
            <a:off x="2484438" y="2319338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2</a:t>
            </a:r>
          </a:p>
        </p:txBody>
      </p:sp>
      <p:sp>
        <p:nvSpPr>
          <p:cNvPr id="14346" name="Text Box 26"/>
          <p:cNvSpPr txBox="1">
            <a:spLocks noChangeArrowheads="1"/>
          </p:cNvSpPr>
          <p:nvPr/>
        </p:nvSpPr>
        <p:spPr bwMode="auto">
          <a:xfrm>
            <a:off x="4929188" y="5141913"/>
            <a:ext cx="12969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(   )</a:t>
            </a:r>
          </a:p>
        </p:txBody>
      </p:sp>
      <p:sp>
        <p:nvSpPr>
          <p:cNvPr id="14347" name="Text Box 27"/>
          <p:cNvSpPr txBox="1">
            <a:spLocks noChangeArrowheads="1"/>
          </p:cNvSpPr>
          <p:nvPr/>
        </p:nvSpPr>
        <p:spPr bwMode="auto">
          <a:xfrm>
            <a:off x="4929188" y="4581525"/>
            <a:ext cx="1079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(   )  </a:t>
            </a:r>
          </a:p>
        </p:txBody>
      </p:sp>
      <p:sp>
        <p:nvSpPr>
          <p:cNvPr id="14348" name="Text Box 28"/>
          <p:cNvSpPr txBox="1">
            <a:spLocks noChangeArrowheads="1"/>
          </p:cNvSpPr>
          <p:nvPr/>
        </p:nvSpPr>
        <p:spPr bwMode="auto">
          <a:xfrm>
            <a:off x="1833563" y="4852988"/>
            <a:ext cx="3671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latin typeface="楷体_GB2312" pitchFamily="1" charset="-122"/>
                <a:ea typeface="楷体_GB2312" pitchFamily="1" charset="-122"/>
              </a:rPr>
              <a:t>（  ）</a:t>
            </a:r>
            <a:r>
              <a:rPr lang="en-US" sz="2800">
                <a:latin typeface="楷体_GB2312" pitchFamily="1" charset="-122"/>
                <a:ea typeface="楷体_GB2312" pitchFamily="1" charset="-122"/>
              </a:rPr>
              <a:t>÷</a:t>
            </a:r>
            <a:r>
              <a:rPr lang="zh-CN" altLang="en-US" sz="2800">
                <a:latin typeface="楷体_GB2312" pitchFamily="1" charset="-122"/>
                <a:ea typeface="楷体_GB2312" pitchFamily="1" charset="-122"/>
              </a:rPr>
              <a:t>（  ）</a:t>
            </a:r>
            <a:r>
              <a:rPr lang="en-US" sz="2800">
                <a:latin typeface="楷体_GB2312" pitchFamily="1" charset="-122"/>
                <a:ea typeface="楷体_GB2312" pitchFamily="1" charset="-122"/>
              </a:rPr>
              <a:t>=</a:t>
            </a:r>
          </a:p>
        </p:txBody>
      </p:sp>
      <p:pic>
        <p:nvPicPr>
          <p:cNvPr id="14349" name="Picture 4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2708275"/>
            <a:ext cx="936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4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2925" y="3844925"/>
            <a:ext cx="93503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4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0775" y="5038725"/>
            <a:ext cx="100806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2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89925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Text Box 20"/>
          <p:cNvSpPr txBox="1">
            <a:spLocks noChangeArrowheads="1"/>
          </p:cNvSpPr>
          <p:nvPr/>
        </p:nvSpPr>
        <p:spPr bwMode="auto">
          <a:xfrm>
            <a:off x="2484438" y="276542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9</a:t>
            </a:r>
          </a:p>
        </p:txBody>
      </p:sp>
      <p:sp>
        <p:nvSpPr>
          <p:cNvPr id="14354" name="Text Box 20"/>
          <p:cNvSpPr txBox="1">
            <a:spLocks noChangeArrowheads="1"/>
          </p:cNvSpPr>
          <p:nvPr/>
        </p:nvSpPr>
        <p:spPr bwMode="auto">
          <a:xfrm>
            <a:off x="3636963" y="2535238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</a:t>
            </a:r>
          </a:p>
        </p:txBody>
      </p:sp>
      <p:sp>
        <p:nvSpPr>
          <p:cNvPr id="14355" name="Text Box 20"/>
          <p:cNvSpPr txBox="1">
            <a:spLocks noChangeArrowheads="1"/>
          </p:cNvSpPr>
          <p:nvPr/>
        </p:nvSpPr>
        <p:spPr bwMode="auto">
          <a:xfrm>
            <a:off x="3190875" y="3702050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7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429125" y="3414713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</a:t>
            </a: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4427538" y="393382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7</a:t>
            </a:r>
          </a:p>
        </p:txBody>
      </p:sp>
      <p:sp>
        <p:nvSpPr>
          <p:cNvPr id="14358" name="Text Box 20"/>
          <p:cNvSpPr txBox="1">
            <a:spLocks noChangeArrowheads="1"/>
          </p:cNvSpPr>
          <p:nvPr/>
        </p:nvSpPr>
        <p:spPr bwMode="auto">
          <a:xfrm>
            <a:off x="2436813" y="485457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14359" name="Text Box 20"/>
          <p:cNvSpPr txBox="1">
            <a:spLocks noChangeArrowheads="1"/>
          </p:cNvSpPr>
          <p:nvPr/>
        </p:nvSpPr>
        <p:spPr bwMode="auto">
          <a:xfrm>
            <a:off x="5076825" y="458152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14360" name="Text Box 20"/>
          <p:cNvSpPr txBox="1">
            <a:spLocks noChangeArrowheads="1"/>
          </p:cNvSpPr>
          <p:nvPr/>
        </p:nvSpPr>
        <p:spPr bwMode="auto">
          <a:xfrm>
            <a:off x="5051425" y="5157788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</a:t>
            </a:r>
            <a:endParaRPr lang="en-US" sz="2800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4361" name="Text Box 20"/>
          <p:cNvSpPr txBox="1">
            <a:spLocks noChangeArrowheads="1"/>
          </p:cNvSpPr>
          <p:nvPr/>
        </p:nvSpPr>
        <p:spPr bwMode="auto">
          <a:xfrm>
            <a:off x="3779838" y="4868863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autoUpdateAnimBg="0"/>
      <p:bldP spid="14354" grpId="0" autoUpdateAnimBg="0"/>
      <p:bldP spid="14355" grpId="0" autoUpdateAnimBg="0"/>
      <p:bldP spid="14355" grpId="1" autoUpdateAnimBg="0"/>
      <p:bldP spid="14356" grpId="0" autoUpdateAnimBg="0"/>
      <p:bldP spid="14357" grpId="0" autoUpdateAnimBg="0"/>
      <p:bldP spid="14357" grpId="1" autoUpdateAnimBg="0"/>
      <p:bldP spid="14358" grpId="0" autoUpdateAnimBg="0"/>
      <p:bldP spid="14358" grpId="1" autoUpdateAnimBg="0"/>
      <p:bldP spid="14359" grpId="0" autoUpdateAnimBg="0"/>
      <p:bldP spid="14359" grpId="1" autoUpdateAnimBg="0"/>
      <p:bldP spid="14360" grpId="0" autoUpdateAnimBg="0"/>
      <p:bldP spid="14360" grpId="1" autoUpdateAnimBg="0"/>
      <p:bldP spid="1436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9072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３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.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用分数表示各题的商，能化成带分数的要化成带分数。</a:t>
            </a:r>
          </a:p>
        </p:txBody>
      </p:sp>
      <p:pic>
        <p:nvPicPr>
          <p:cNvPr id="15364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9925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29"/>
          <p:cNvSpPr txBox="1">
            <a:spLocks noChangeArrowheads="1"/>
          </p:cNvSpPr>
          <p:nvPr/>
        </p:nvSpPr>
        <p:spPr bwMode="auto">
          <a:xfrm>
            <a:off x="1047750" y="2241550"/>
            <a:ext cx="2232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dirty="0">
                <a:latin typeface="楷体_GB2312" pitchFamily="1" charset="-122"/>
                <a:ea typeface="楷体_GB2312" pitchFamily="1" charset="-122"/>
              </a:rPr>
              <a:t>2  ÷ 9 =</a:t>
            </a:r>
          </a:p>
        </p:txBody>
      </p:sp>
      <p:sp>
        <p:nvSpPr>
          <p:cNvPr id="15366" name="Text Box 35"/>
          <p:cNvSpPr txBox="1">
            <a:spLocks noChangeArrowheads="1"/>
          </p:cNvSpPr>
          <p:nvPr/>
        </p:nvSpPr>
        <p:spPr bwMode="auto">
          <a:xfrm>
            <a:off x="1073150" y="4062413"/>
            <a:ext cx="2808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dirty="0">
                <a:latin typeface="楷体_GB2312" pitchFamily="1" charset="-122"/>
                <a:ea typeface="楷体_GB2312" pitchFamily="1" charset="-122"/>
              </a:rPr>
              <a:t>8  ÷11 =</a:t>
            </a:r>
          </a:p>
        </p:txBody>
      </p:sp>
      <p:sp>
        <p:nvSpPr>
          <p:cNvPr id="15367" name="Text Box 30"/>
          <p:cNvSpPr txBox="1">
            <a:spLocks noChangeArrowheads="1"/>
          </p:cNvSpPr>
          <p:nvPr/>
        </p:nvSpPr>
        <p:spPr bwMode="auto">
          <a:xfrm>
            <a:off x="1044575" y="3124200"/>
            <a:ext cx="3240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dirty="0">
                <a:latin typeface="楷体_GB2312" pitchFamily="1" charset="-122"/>
                <a:ea typeface="楷体_GB2312" pitchFamily="1" charset="-122"/>
              </a:rPr>
              <a:t>30 ÷19 =</a:t>
            </a:r>
          </a:p>
        </p:txBody>
      </p:sp>
      <p:sp>
        <p:nvSpPr>
          <p:cNvPr id="15368" name="Text Box 37"/>
          <p:cNvSpPr txBox="1">
            <a:spLocks noChangeArrowheads="1"/>
          </p:cNvSpPr>
          <p:nvPr/>
        </p:nvSpPr>
        <p:spPr bwMode="auto">
          <a:xfrm>
            <a:off x="1082675" y="5032375"/>
            <a:ext cx="2879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dirty="0">
                <a:latin typeface="楷体_GB2312" pitchFamily="1" charset="-122"/>
                <a:ea typeface="楷体_GB2312" pitchFamily="1" charset="-122"/>
              </a:rPr>
              <a:t>13 ÷ 8 =</a:t>
            </a:r>
          </a:p>
        </p:txBody>
      </p:sp>
      <p:grpSp>
        <p:nvGrpSpPr>
          <p:cNvPr id="15369" name="Group 9"/>
          <p:cNvGrpSpPr/>
          <p:nvPr/>
        </p:nvGrpSpPr>
        <p:grpSpPr bwMode="auto">
          <a:xfrm>
            <a:off x="2979738" y="1941513"/>
            <a:ext cx="576262" cy="1008062"/>
            <a:chOff x="0" y="0"/>
            <a:chExt cx="363" cy="635"/>
          </a:xfrm>
        </p:grpSpPr>
        <p:sp>
          <p:nvSpPr>
            <p:cNvPr id="15370" name="Text Box 32"/>
            <p:cNvSpPr txBox="1">
              <a:spLocks noChangeArrowheads="1"/>
            </p:cNvSpPr>
            <p:nvPr/>
          </p:nvSpPr>
          <p:spPr bwMode="auto">
            <a:xfrm>
              <a:off x="90" y="0"/>
              <a:ext cx="22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</a:p>
          </p:txBody>
        </p:sp>
        <p:sp>
          <p:nvSpPr>
            <p:cNvPr id="15371" name="Text Box 33"/>
            <p:cNvSpPr txBox="1">
              <a:spLocks noChangeArrowheads="1"/>
            </p:cNvSpPr>
            <p:nvPr/>
          </p:nvSpPr>
          <p:spPr bwMode="auto">
            <a:xfrm>
              <a:off x="45" y="308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9</a:t>
              </a:r>
            </a:p>
          </p:txBody>
        </p:sp>
        <p:pic>
          <p:nvPicPr>
            <p:cNvPr id="15372" name="Picture 4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217"/>
              <a:ext cx="363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73" name="Group 13"/>
          <p:cNvGrpSpPr/>
          <p:nvPr/>
        </p:nvGrpSpPr>
        <p:grpSpPr bwMode="auto">
          <a:xfrm>
            <a:off x="2878138" y="2863850"/>
            <a:ext cx="844550" cy="982663"/>
            <a:chOff x="0" y="0"/>
            <a:chExt cx="532" cy="619"/>
          </a:xfrm>
        </p:grpSpPr>
        <p:sp>
          <p:nvSpPr>
            <p:cNvPr id="15374" name="Text Box 34"/>
            <p:cNvSpPr txBox="1">
              <a:spLocks noChangeArrowheads="1"/>
            </p:cNvSpPr>
            <p:nvPr/>
          </p:nvSpPr>
          <p:spPr bwMode="auto">
            <a:xfrm>
              <a:off x="0" y="172"/>
              <a:ext cx="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15375" name="Text Box 32"/>
            <p:cNvSpPr txBox="1">
              <a:spLocks noChangeArrowheads="1"/>
            </p:cNvSpPr>
            <p:nvPr/>
          </p:nvSpPr>
          <p:spPr bwMode="auto">
            <a:xfrm>
              <a:off x="122" y="0"/>
              <a:ext cx="36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11</a:t>
              </a:r>
            </a:p>
          </p:txBody>
        </p:sp>
        <p:sp>
          <p:nvSpPr>
            <p:cNvPr id="15376" name="Text Box 33"/>
            <p:cNvSpPr txBox="1">
              <a:spLocks noChangeArrowheads="1"/>
            </p:cNvSpPr>
            <p:nvPr/>
          </p:nvSpPr>
          <p:spPr bwMode="auto">
            <a:xfrm>
              <a:off x="76" y="292"/>
              <a:ext cx="4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19</a:t>
              </a:r>
            </a:p>
          </p:txBody>
        </p:sp>
        <p:pic>
          <p:nvPicPr>
            <p:cNvPr id="15377" name="Picture 4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" y="227"/>
              <a:ext cx="49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78" name="Group 18"/>
          <p:cNvGrpSpPr/>
          <p:nvPr/>
        </p:nvGrpSpPr>
        <p:grpSpPr bwMode="auto">
          <a:xfrm>
            <a:off x="2913063" y="3857625"/>
            <a:ext cx="795337" cy="952500"/>
            <a:chOff x="0" y="0"/>
            <a:chExt cx="501" cy="600"/>
          </a:xfrm>
        </p:grpSpPr>
        <p:sp>
          <p:nvSpPr>
            <p:cNvPr id="15379" name="Text Box 32"/>
            <p:cNvSpPr txBox="1">
              <a:spLocks noChangeArrowheads="1"/>
            </p:cNvSpPr>
            <p:nvPr/>
          </p:nvSpPr>
          <p:spPr bwMode="auto">
            <a:xfrm>
              <a:off x="90" y="0"/>
              <a:ext cx="36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8</a:t>
              </a:r>
            </a:p>
          </p:txBody>
        </p:sp>
        <p:sp>
          <p:nvSpPr>
            <p:cNvPr id="15380" name="Text Box 33"/>
            <p:cNvSpPr txBox="1">
              <a:spLocks noChangeArrowheads="1"/>
            </p:cNvSpPr>
            <p:nvPr/>
          </p:nvSpPr>
          <p:spPr bwMode="auto">
            <a:xfrm>
              <a:off x="45" y="273"/>
              <a:ext cx="4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11</a:t>
              </a:r>
            </a:p>
          </p:txBody>
        </p:sp>
        <p:pic>
          <p:nvPicPr>
            <p:cNvPr id="15381" name="Picture 4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209"/>
              <a:ext cx="49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82" name="Group 22"/>
          <p:cNvGrpSpPr/>
          <p:nvPr/>
        </p:nvGrpSpPr>
        <p:grpSpPr bwMode="auto">
          <a:xfrm>
            <a:off x="2878138" y="4822825"/>
            <a:ext cx="868362" cy="982663"/>
            <a:chOff x="0" y="0"/>
            <a:chExt cx="547" cy="619"/>
          </a:xfrm>
        </p:grpSpPr>
        <p:grpSp>
          <p:nvGrpSpPr>
            <p:cNvPr id="15383" name="Group 23"/>
            <p:cNvGrpSpPr/>
            <p:nvPr/>
          </p:nvGrpSpPr>
          <p:grpSpPr bwMode="auto">
            <a:xfrm>
              <a:off x="0" y="0"/>
              <a:ext cx="547" cy="619"/>
              <a:chOff x="0" y="0"/>
              <a:chExt cx="547" cy="619"/>
            </a:xfrm>
          </p:grpSpPr>
          <p:sp>
            <p:nvSpPr>
              <p:cNvPr id="15384" name="Text Box 34"/>
              <p:cNvSpPr txBox="1">
                <a:spLocks noChangeArrowheads="1"/>
              </p:cNvSpPr>
              <p:nvPr/>
            </p:nvSpPr>
            <p:spPr bwMode="auto">
              <a:xfrm>
                <a:off x="0" y="172"/>
                <a:ext cx="21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800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5385" name="Text Box 32"/>
              <p:cNvSpPr txBox="1">
                <a:spLocks noChangeArrowheads="1"/>
              </p:cNvSpPr>
              <p:nvPr/>
            </p:nvSpPr>
            <p:spPr bwMode="auto">
              <a:xfrm>
                <a:off x="137" y="0"/>
                <a:ext cx="36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5</a:t>
                </a:r>
              </a:p>
            </p:txBody>
          </p:sp>
          <p:sp>
            <p:nvSpPr>
              <p:cNvPr id="15386" name="Text Box 33"/>
              <p:cNvSpPr txBox="1">
                <a:spLocks noChangeArrowheads="1"/>
              </p:cNvSpPr>
              <p:nvPr/>
            </p:nvSpPr>
            <p:spPr bwMode="auto">
              <a:xfrm>
                <a:off x="91" y="292"/>
                <a:ext cx="45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8</a:t>
                </a:r>
              </a:p>
            </p:txBody>
          </p:sp>
        </p:grpSp>
        <p:pic>
          <p:nvPicPr>
            <p:cNvPr id="15387" name="Picture 4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1" y="246"/>
              <a:ext cx="408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11188" y="1268413"/>
            <a:ext cx="770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４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.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填一填。</a:t>
            </a:r>
          </a:p>
        </p:txBody>
      </p:sp>
      <p:pic>
        <p:nvPicPr>
          <p:cNvPr id="16388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9925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30"/>
          <p:cNvSpPr txBox="1">
            <a:spLocks noChangeArrowheads="1"/>
          </p:cNvSpPr>
          <p:nvPr/>
        </p:nvSpPr>
        <p:spPr bwMode="auto">
          <a:xfrm>
            <a:off x="3022600" y="3054350"/>
            <a:ext cx="50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16390" name="Text Box 31"/>
          <p:cNvSpPr txBox="1">
            <a:spLocks noChangeArrowheads="1"/>
          </p:cNvSpPr>
          <p:nvPr/>
        </p:nvSpPr>
        <p:spPr bwMode="auto">
          <a:xfrm>
            <a:off x="2663825" y="2509838"/>
            <a:ext cx="1079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(   )  </a:t>
            </a:r>
          </a:p>
        </p:txBody>
      </p:sp>
      <p:sp>
        <p:nvSpPr>
          <p:cNvPr id="16391" name="Text Box 32"/>
          <p:cNvSpPr txBox="1">
            <a:spLocks noChangeArrowheads="1"/>
          </p:cNvSpPr>
          <p:nvPr/>
        </p:nvSpPr>
        <p:spPr bwMode="auto">
          <a:xfrm>
            <a:off x="2303463" y="2779713"/>
            <a:ext cx="647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dirty="0">
                <a:latin typeface="楷体_GB2312" pitchFamily="1" charset="-122"/>
                <a:ea typeface="楷体_GB2312" pitchFamily="1" charset="-122"/>
              </a:rPr>
              <a:t>1=</a:t>
            </a:r>
          </a:p>
        </p:txBody>
      </p:sp>
      <p:sp>
        <p:nvSpPr>
          <p:cNvPr id="16392" name="Text Box 34"/>
          <p:cNvSpPr txBox="1">
            <a:spLocks noChangeArrowheads="1"/>
          </p:cNvSpPr>
          <p:nvPr/>
        </p:nvSpPr>
        <p:spPr bwMode="auto">
          <a:xfrm>
            <a:off x="3670300" y="2763838"/>
            <a:ext cx="503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=</a:t>
            </a:r>
          </a:p>
        </p:txBody>
      </p:sp>
      <p:sp>
        <p:nvSpPr>
          <p:cNvPr id="16393" name="Text Box 39"/>
          <p:cNvSpPr txBox="1">
            <a:spLocks noChangeArrowheads="1"/>
          </p:cNvSpPr>
          <p:nvPr/>
        </p:nvSpPr>
        <p:spPr bwMode="auto">
          <a:xfrm>
            <a:off x="4678363" y="2763838"/>
            <a:ext cx="5032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=</a:t>
            </a:r>
          </a:p>
        </p:txBody>
      </p:sp>
      <p:sp>
        <p:nvSpPr>
          <p:cNvPr id="16394" name="Text Box 40"/>
          <p:cNvSpPr txBox="1">
            <a:spLocks noChangeArrowheads="1"/>
          </p:cNvSpPr>
          <p:nvPr/>
        </p:nvSpPr>
        <p:spPr bwMode="auto">
          <a:xfrm>
            <a:off x="4067175" y="3054350"/>
            <a:ext cx="50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2</a:t>
            </a:r>
          </a:p>
        </p:txBody>
      </p:sp>
      <p:sp>
        <p:nvSpPr>
          <p:cNvPr id="16395" name="Text Box 41"/>
          <p:cNvSpPr txBox="1">
            <a:spLocks noChangeArrowheads="1"/>
          </p:cNvSpPr>
          <p:nvPr/>
        </p:nvSpPr>
        <p:spPr bwMode="auto">
          <a:xfrm>
            <a:off x="3779838" y="2493963"/>
            <a:ext cx="1079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(   )  </a:t>
            </a:r>
          </a:p>
        </p:txBody>
      </p:sp>
      <p:sp>
        <p:nvSpPr>
          <p:cNvPr id="16396" name="Text Box 43"/>
          <p:cNvSpPr txBox="1">
            <a:spLocks noChangeArrowheads="1"/>
          </p:cNvSpPr>
          <p:nvPr/>
        </p:nvSpPr>
        <p:spPr bwMode="auto">
          <a:xfrm>
            <a:off x="5076825" y="3054350"/>
            <a:ext cx="50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3</a:t>
            </a:r>
          </a:p>
        </p:txBody>
      </p:sp>
      <p:sp>
        <p:nvSpPr>
          <p:cNvPr id="16397" name="Text Box 44"/>
          <p:cNvSpPr txBox="1">
            <a:spLocks noChangeArrowheads="1"/>
          </p:cNvSpPr>
          <p:nvPr/>
        </p:nvSpPr>
        <p:spPr bwMode="auto">
          <a:xfrm>
            <a:off x="4787900" y="2492375"/>
            <a:ext cx="1079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(   )  </a:t>
            </a:r>
          </a:p>
        </p:txBody>
      </p:sp>
      <p:pic>
        <p:nvPicPr>
          <p:cNvPr id="16398" name="Picture 4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2914650"/>
            <a:ext cx="100806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9" name="Picture 5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8750" y="2924175"/>
            <a:ext cx="108108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0" name="Picture 5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2914650"/>
            <a:ext cx="100806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611188" y="3789363"/>
            <a:ext cx="7345362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    其他的非零自然数也能化成分母是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、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、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en-US" sz="2400" dirty="0">
                <a:latin typeface="宋体" panose="02010600030101010101" pitchFamily="2" charset="-122"/>
              </a:rPr>
              <a:t>……  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的假分数吗？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843213" y="2492375"/>
            <a:ext cx="72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924300" y="2492375"/>
            <a:ext cx="72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932363" y="2492375"/>
            <a:ext cx="72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 autoUpdateAnimBg="0"/>
      <p:bldP spid="16402" grpId="0" autoUpdateAnimBg="0"/>
      <p:bldP spid="16403" grpId="0" autoUpdateAnimBg="0"/>
      <p:bldP spid="1640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539750" y="1412875"/>
            <a:ext cx="838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５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.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在括号里填上合适的分数。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pic>
        <p:nvPicPr>
          <p:cNvPr id="17412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9925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3" name="Group 5"/>
          <p:cNvGrpSpPr/>
          <p:nvPr/>
        </p:nvGrpSpPr>
        <p:grpSpPr bwMode="auto">
          <a:xfrm>
            <a:off x="6877050" y="2035175"/>
            <a:ext cx="720725" cy="889000"/>
            <a:chOff x="0" y="0"/>
            <a:chExt cx="454" cy="560"/>
          </a:xfrm>
        </p:grpSpPr>
        <p:sp>
          <p:nvSpPr>
            <p:cNvPr id="17414" name="Text Box 45"/>
            <p:cNvSpPr txBox="1">
              <a:spLocks noChangeArrowheads="1"/>
            </p:cNvSpPr>
            <p:nvPr/>
          </p:nvSpPr>
          <p:spPr bwMode="auto">
            <a:xfrm>
              <a:off x="136" y="272"/>
              <a:ext cx="2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4</a:t>
              </a:r>
            </a:p>
          </p:txBody>
        </p:sp>
        <p:pic>
          <p:nvPicPr>
            <p:cNvPr id="17415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227"/>
              <a:ext cx="45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6" name="Text Box 45"/>
            <p:cNvSpPr txBox="1">
              <a:spLocks noChangeArrowheads="1"/>
            </p:cNvSpPr>
            <p:nvPr/>
          </p:nvSpPr>
          <p:spPr bwMode="auto">
            <a:xfrm>
              <a:off x="136" y="0"/>
              <a:ext cx="2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3</a:t>
              </a:r>
            </a:p>
          </p:txBody>
        </p:sp>
      </p:grpSp>
      <p:grpSp>
        <p:nvGrpSpPr>
          <p:cNvPr id="17417" name="Group 9"/>
          <p:cNvGrpSpPr/>
          <p:nvPr/>
        </p:nvGrpSpPr>
        <p:grpSpPr bwMode="auto">
          <a:xfrm>
            <a:off x="6445250" y="3992563"/>
            <a:ext cx="720725" cy="874712"/>
            <a:chOff x="0" y="0"/>
            <a:chExt cx="454" cy="551"/>
          </a:xfrm>
        </p:grpSpPr>
        <p:pic>
          <p:nvPicPr>
            <p:cNvPr id="17418" name="Picture 1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221"/>
              <a:ext cx="45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9" name="Text Box 45"/>
            <p:cNvSpPr txBox="1">
              <a:spLocks noChangeArrowheads="1"/>
            </p:cNvSpPr>
            <p:nvPr/>
          </p:nvSpPr>
          <p:spPr bwMode="auto">
            <a:xfrm>
              <a:off x="138" y="0"/>
              <a:ext cx="2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3</a:t>
              </a:r>
            </a:p>
          </p:txBody>
        </p:sp>
        <p:sp>
          <p:nvSpPr>
            <p:cNvPr id="17420" name="Text Box 45"/>
            <p:cNvSpPr txBox="1">
              <a:spLocks noChangeArrowheads="1"/>
            </p:cNvSpPr>
            <p:nvPr/>
          </p:nvSpPr>
          <p:spPr bwMode="auto">
            <a:xfrm>
              <a:off x="138" y="263"/>
              <a:ext cx="2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7</a:t>
              </a:r>
            </a:p>
          </p:txBody>
        </p:sp>
      </p:grpSp>
      <p:grpSp>
        <p:nvGrpSpPr>
          <p:cNvPr id="17421" name="Group 13"/>
          <p:cNvGrpSpPr/>
          <p:nvPr/>
        </p:nvGrpSpPr>
        <p:grpSpPr bwMode="auto">
          <a:xfrm>
            <a:off x="6588125" y="2997200"/>
            <a:ext cx="720725" cy="889000"/>
            <a:chOff x="0" y="0"/>
            <a:chExt cx="454" cy="560"/>
          </a:xfrm>
        </p:grpSpPr>
        <p:pic>
          <p:nvPicPr>
            <p:cNvPr id="17422" name="Picture 1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226"/>
              <a:ext cx="45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3" name="Text Box 45"/>
            <p:cNvSpPr txBox="1">
              <a:spLocks noChangeArrowheads="1"/>
            </p:cNvSpPr>
            <p:nvPr/>
          </p:nvSpPr>
          <p:spPr bwMode="auto">
            <a:xfrm>
              <a:off x="136" y="0"/>
              <a:ext cx="2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</a:p>
          </p:txBody>
        </p:sp>
        <p:sp>
          <p:nvSpPr>
            <p:cNvPr id="17424" name="Text Box 45"/>
            <p:cNvSpPr txBox="1">
              <a:spLocks noChangeArrowheads="1"/>
            </p:cNvSpPr>
            <p:nvPr/>
          </p:nvSpPr>
          <p:spPr bwMode="auto">
            <a:xfrm>
              <a:off x="46" y="272"/>
              <a:ext cx="4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15</a:t>
              </a:r>
            </a:p>
          </p:txBody>
        </p:sp>
      </p:grpSp>
      <p:sp>
        <p:nvSpPr>
          <p:cNvPr id="17425" name="Text Box 3"/>
          <p:cNvSpPr txBox="1">
            <a:spLocks noChangeArrowheads="1"/>
          </p:cNvSpPr>
          <p:nvPr/>
        </p:nvSpPr>
        <p:spPr bwMode="auto">
          <a:xfrm>
            <a:off x="468313" y="2252663"/>
            <a:ext cx="921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）一个正方形的周长是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分米，它的边长是（    ）分米。</a:t>
            </a:r>
          </a:p>
        </p:txBody>
      </p:sp>
      <p:sp>
        <p:nvSpPr>
          <p:cNvPr id="17426" name="Text Box 3"/>
          <p:cNvSpPr txBox="1">
            <a:spLocks noChangeArrowheads="1"/>
          </p:cNvSpPr>
          <p:nvPr/>
        </p:nvSpPr>
        <p:spPr bwMode="auto">
          <a:xfrm>
            <a:off x="468313" y="3213100"/>
            <a:ext cx="838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）小华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15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分钟走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千米，他平均每分钟走（    ）千米。</a:t>
            </a:r>
            <a:endParaRPr lang="en-US" sz="2400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7427" name="Text Box 3"/>
          <p:cNvSpPr txBox="1">
            <a:spLocks noChangeArrowheads="1"/>
          </p:cNvSpPr>
          <p:nvPr/>
        </p:nvSpPr>
        <p:spPr bwMode="auto">
          <a:xfrm>
            <a:off x="468313" y="4229100"/>
            <a:ext cx="838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）把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米长的铁丝平均截成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7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段，每段长（    ）米。</a:t>
            </a:r>
            <a:endParaRPr lang="en-US" sz="2400" dirty="0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611188" y="1557338"/>
            <a:ext cx="76327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80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６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.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在   中，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a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是非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0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的自然数，</a:t>
            </a:r>
          </a:p>
          <a:p>
            <a:pPr algn="l" eaLnBrk="1" hangingPunct="1">
              <a:lnSpc>
                <a:spcPct val="180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   当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a</a:t>
            </a:r>
            <a:r>
              <a:rPr lang="en-US" sz="2400" u="sng" dirty="0">
                <a:latin typeface="楷体_GB2312" pitchFamily="1" charset="-122"/>
                <a:ea typeface="楷体_GB2312" pitchFamily="1" charset="-122"/>
              </a:rPr>
              <a:t>          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时，分数的值小于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；</a:t>
            </a:r>
          </a:p>
          <a:p>
            <a:pPr algn="l" eaLnBrk="1" hangingPunct="1">
              <a:lnSpc>
                <a:spcPct val="180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   当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a</a:t>
            </a:r>
            <a:r>
              <a:rPr lang="en-US" sz="2400" u="sng" dirty="0">
                <a:latin typeface="楷体_GB2312" pitchFamily="1" charset="-122"/>
                <a:ea typeface="楷体_GB2312" pitchFamily="1" charset="-122"/>
              </a:rPr>
              <a:t>          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时，分数的值等于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；</a:t>
            </a:r>
          </a:p>
          <a:p>
            <a:pPr algn="l" eaLnBrk="1" hangingPunct="1">
              <a:lnSpc>
                <a:spcPct val="180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   当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a</a:t>
            </a:r>
            <a:r>
              <a:rPr lang="en-US" sz="2400" u="sng" dirty="0">
                <a:latin typeface="楷体_GB2312" pitchFamily="1" charset="-122"/>
                <a:ea typeface="楷体_GB2312" pitchFamily="1" charset="-122"/>
              </a:rPr>
              <a:t>          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时，分数的值大于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；</a:t>
            </a:r>
          </a:p>
          <a:p>
            <a:pPr algn="l" eaLnBrk="1" hangingPunct="1">
              <a:lnSpc>
                <a:spcPct val="180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   当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a</a:t>
            </a:r>
            <a:r>
              <a:rPr lang="en-US" sz="2400" u="sng" dirty="0">
                <a:latin typeface="楷体_GB2312" pitchFamily="1" charset="-122"/>
                <a:ea typeface="楷体_GB2312" pitchFamily="1" charset="-122"/>
              </a:rPr>
              <a:t>          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时，分数能化为整数</a:t>
            </a:r>
            <a:r>
              <a:rPr lang="zh-CN" altLang="en-US" sz="2400" dirty="0" smtClean="0">
                <a:latin typeface="楷体_GB2312" pitchFamily="1" charset="-122"/>
                <a:ea typeface="楷体_GB2312" pitchFamily="1" charset="-122"/>
              </a:rPr>
              <a:t>。  </a:t>
            </a:r>
            <a:endParaRPr lang="en-US" sz="2400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835150" y="2420938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小于</a:t>
            </a: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7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1835150" y="3068638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等于</a:t>
            </a: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7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1835150" y="3690938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大于</a:t>
            </a: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7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1573213" y="4411663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是</a:t>
            </a: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7</a:t>
            </a:r>
            <a:r>
              <a:rPr lang="zh-CN" alt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的倍数</a:t>
            </a:r>
          </a:p>
        </p:txBody>
      </p:sp>
      <p:pic>
        <p:nvPicPr>
          <p:cNvPr id="18440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9925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41" name="Group 9"/>
          <p:cNvGrpSpPr/>
          <p:nvPr/>
        </p:nvGrpSpPr>
        <p:grpSpPr bwMode="auto">
          <a:xfrm>
            <a:off x="1476375" y="1628775"/>
            <a:ext cx="577850" cy="889000"/>
            <a:chOff x="0" y="0"/>
            <a:chExt cx="364" cy="560"/>
          </a:xfrm>
        </p:grpSpPr>
        <p:sp>
          <p:nvSpPr>
            <p:cNvPr id="18442" name="Text Box 11"/>
            <p:cNvSpPr txBox="1">
              <a:spLocks noChangeArrowheads="1"/>
            </p:cNvSpPr>
            <p:nvPr/>
          </p:nvSpPr>
          <p:spPr bwMode="auto">
            <a:xfrm>
              <a:off x="91" y="0"/>
              <a:ext cx="2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a</a:t>
              </a:r>
            </a:p>
          </p:txBody>
        </p:sp>
        <p:sp>
          <p:nvSpPr>
            <p:cNvPr id="18443" name="Text Box 12"/>
            <p:cNvSpPr txBox="1">
              <a:spLocks noChangeArrowheads="1"/>
            </p:cNvSpPr>
            <p:nvPr/>
          </p:nvSpPr>
          <p:spPr bwMode="auto">
            <a:xfrm>
              <a:off x="45" y="272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7</a:t>
              </a:r>
            </a:p>
          </p:txBody>
        </p:sp>
        <p:pic>
          <p:nvPicPr>
            <p:cNvPr id="18444" name="Picture 1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81"/>
              <a:ext cx="364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7" grpId="0" autoUpdateAnimBg="0"/>
      <p:bldP spid="18438" grpId="0" autoUpdateAnimBg="0"/>
      <p:bldP spid="184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268413"/>
            <a:ext cx="539908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一、情境导入</a:t>
            </a:r>
          </a:p>
        </p:txBody>
      </p:sp>
      <p:pic>
        <p:nvPicPr>
          <p:cNvPr id="4100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89925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42988" y="5157788"/>
            <a:ext cx="568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ea typeface="楷体_GB2312" pitchFamily="1" charset="-122"/>
              </a:rPr>
              <a:t>从图中，你能知道哪些数学信息？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4F0D4"/>
              </a:clrFrom>
              <a:clrTo>
                <a:srgbClr val="E4F0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2422525"/>
            <a:ext cx="12954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4F0D4"/>
              </a:clrFrom>
              <a:clrTo>
                <a:srgbClr val="E4F0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1916113"/>
            <a:ext cx="136842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042988" y="5602288"/>
            <a:ext cx="568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ea typeface="楷体_GB2312" pitchFamily="1" charset="-122"/>
              </a:rPr>
              <a:t>你能提出什么数学问题？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867400" y="1844675"/>
            <a:ext cx="2806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做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幅粘贴画用了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米长的毛线。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832475" y="3357563"/>
            <a:ext cx="3060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做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幅粘贴画用了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个圆片。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867400" y="2636838"/>
            <a:ext cx="3025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平均每幅画用多少米毛线？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832475" y="4076700"/>
            <a:ext cx="3060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平均每幅画用了多少个圆片？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"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1" grpId="1" autoUpdateAnimBg="0"/>
      <p:bldP spid="4104" grpId="0" autoUpdateAnimBg="0"/>
      <p:bldP spid="4105" grpId="0" autoUpdateAnimBg="0"/>
      <p:bldP spid="4106" grpId="0" autoUpdateAnimBg="0"/>
      <p:bldP spid="4107" grpId="0" autoUpdateAnimBg="0"/>
      <p:bldP spid="410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3808413"/>
            <a:ext cx="62579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3808413"/>
            <a:ext cx="62579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9138" y="1438275"/>
            <a:ext cx="431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331913" y="1387475"/>
            <a:ext cx="417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ea typeface="楷体_GB2312" pitchFamily="1" charset="-122"/>
              </a:rPr>
              <a:t>平均每幅画用多少米毛线？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763713" y="2035175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1÷4 =</a:t>
            </a: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963" y="3808413"/>
            <a:ext cx="17049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4663" y="3808413"/>
            <a:ext cx="17049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3808413"/>
            <a:ext cx="17049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067175" y="4581525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米</a:t>
            </a:r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3808413"/>
            <a:ext cx="17049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4319588"/>
            <a:ext cx="62309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3573463"/>
            <a:ext cx="16764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9" descr="C:\Documents and Settings\pub\Desktop\新ppt\返回首页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8289925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3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24175" y="2166938"/>
            <a:ext cx="433388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7" name="Text Box 32"/>
          <p:cNvSpPr txBox="1">
            <a:spLocks noChangeArrowheads="1"/>
          </p:cNvSpPr>
          <p:nvPr/>
        </p:nvSpPr>
        <p:spPr bwMode="auto">
          <a:xfrm>
            <a:off x="2997200" y="1879600"/>
            <a:ext cx="35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5138" name="Text Box 33"/>
          <p:cNvSpPr txBox="1">
            <a:spLocks noChangeArrowheads="1"/>
          </p:cNvSpPr>
          <p:nvPr/>
        </p:nvSpPr>
        <p:spPr bwMode="auto">
          <a:xfrm>
            <a:off x="2924175" y="2238375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楷体_GB2312" pitchFamily="1" charset="-122"/>
                <a:ea typeface="楷体_GB2312" pitchFamily="1" charset="-122"/>
              </a:rPr>
              <a:t>4</a:t>
            </a:r>
          </a:p>
        </p:txBody>
      </p:sp>
      <p:sp>
        <p:nvSpPr>
          <p:cNvPr id="5139" name="Text Box 34"/>
          <p:cNvSpPr txBox="1">
            <a:spLocks noChangeArrowheads="1"/>
          </p:cNvSpPr>
          <p:nvPr/>
        </p:nvSpPr>
        <p:spPr bwMode="auto">
          <a:xfrm>
            <a:off x="3203575" y="2049463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ea typeface="楷体_GB2312" pitchFamily="1" charset="-122"/>
              </a:rPr>
              <a:t>（米）</a:t>
            </a:r>
          </a:p>
        </p:txBody>
      </p:sp>
      <p:pic>
        <p:nvPicPr>
          <p:cNvPr id="5140" name="Picture 3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92275" y="3211513"/>
            <a:ext cx="433388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1" name="Text Box 39"/>
          <p:cNvSpPr txBox="1">
            <a:spLocks noChangeArrowheads="1"/>
          </p:cNvSpPr>
          <p:nvPr/>
        </p:nvSpPr>
        <p:spPr bwMode="auto">
          <a:xfrm>
            <a:off x="1765300" y="2924175"/>
            <a:ext cx="35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5142" name="Text Box 40"/>
          <p:cNvSpPr txBox="1">
            <a:spLocks noChangeArrowheads="1"/>
          </p:cNvSpPr>
          <p:nvPr/>
        </p:nvSpPr>
        <p:spPr bwMode="auto">
          <a:xfrm>
            <a:off x="1692275" y="328295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楷体_GB2312" pitchFamily="1" charset="-122"/>
                <a:ea typeface="楷体_GB2312" pitchFamily="1" charset="-122"/>
              </a:rPr>
              <a:t>4</a:t>
            </a:r>
          </a:p>
        </p:txBody>
      </p:sp>
      <p:sp>
        <p:nvSpPr>
          <p:cNvPr id="5143" name="Text Box 41"/>
          <p:cNvSpPr txBox="1">
            <a:spLocks noChangeArrowheads="1"/>
          </p:cNvSpPr>
          <p:nvPr/>
        </p:nvSpPr>
        <p:spPr bwMode="auto">
          <a:xfrm>
            <a:off x="1835150" y="3067050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ea typeface="楷体_GB2312" pitchFamily="1" charset="-122"/>
              </a:rPr>
              <a:t>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9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utoUpdateAnimBg="0"/>
      <p:bldP spid="51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3932238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138" y="1438275"/>
            <a:ext cx="431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331913" y="1387475"/>
            <a:ext cx="417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ea typeface="楷体_GB2312" pitchFamily="1" charset="-122"/>
              </a:rPr>
              <a:t>平均每幅画用多少个圆片？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1835150" y="2205038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3÷4 =</a:t>
            </a:r>
          </a:p>
        </p:txBody>
      </p:sp>
      <p:sp>
        <p:nvSpPr>
          <p:cNvPr id="6151" name="AutoShape 8"/>
          <p:cNvSpPr>
            <a:spLocks noChangeArrowheads="1"/>
          </p:cNvSpPr>
          <p:nvPr/>
        </p:nvSpPr>
        <p:spPr bwMode="auto">
          <a:xfrm>
            <a:off x="2916238" y="4003675"/>
            <a:ext cx="647700" cy="2159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8000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6152" name="AutoShape 9"/>
          <p:cNvSpPr>
            <a:spLocks noChangeArrowheads="1"/>
          </p:cNvSpPr>
          <p:nvPr/>
        </p:nvSpPr>
        <p:spPr bwMode="auto">
          <a:xfrm>
            <a:off x="5219700" y="4003675"/>
            <a:ext cx="647700" cy="2159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8000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b="0"/>
          </a:p>
        </p:txBody>
      </p:sp>
      <p:grpSp>
        <p:nvGrpSpPr>
          <p:cNvPr id="6153" name="Group 29"/>
          <p:cNvGrpSpPr/>
          <p:nvPr/>
        </p:nvGrpSpPr>
        <p:grpSpPr bwMode="auto">
          <a:xfrm>
            <a:off x="2698750" y="2036763"/>
            <a:ext cx="1873250" cy="815975"/>
            <a:chOff x="0" y="0"/>
            <a:chExt cx="1180" cy="514"/>
          </a:xfrm>
        </p:grpSpPr>
        <p:pic>
          <p:nvPicPr>
            <p:cNvPr id="6154" name="Picture 2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1" y="181"/>
              <a:ext cx="27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5" name="Text Box 21"/>
            <p:cNvSpPr txBox="1">
              <a:spLocks noChangeArrowheads="1"/>
            </p:cNvSpPr>
            <p:nvPr/>
          </p:nvSpPr>
          <p:spPr bwMode="auto">
            <a:xfrm>
              <a:off x="137" y="0"/>
              <a:ext cx="2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3</a:t>
              </a:r>
            </a:p>
          </p:txBody>
        </p:sp>
        <p:sp>
          <p:nvSpPr>
            <p:cNvPr id="6156" name="Text Box 22"/>
            <p:cNvSpPr txBox="1">
              <a:spLocks noChangeArrowheads="1"/>
            </p:cNvSpPr>
            <p:nvPr/>
          </p:nvSpPr>
          <p:spPr bwMode="auto">
            <a:xfrm>
              <a:off x="91" y="226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4</a:t>
              </a:r>
            </a:p>
          </p:txBody>
        </p:sp>
        <p:sp>
          <p:nvSpPr>
            <p:cNvPr id="6157" name="Text Box 23"/>
            <p:cNvSpPr txBox="1">
              <a:spLocks noChangeArrowheads="1"/>
            </p:cNvSpPr>
            <p:nvPr/>
          </p:nvSpPr>
          <p:spPr bwMode="auto">
            <a:xfrm>
              <a:off x="0" y="90"/>
              <a:ext cx="1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dirty="0">
                  <a:ea typeface="楷体_GB2312" pitchFamily="1" charset="-122"/>
                </a:rPr>
                <a:t>（个）</a:t>
              </a:r>
            </a:p>
          </p:txBody>
        </p:sp>
      </p:grpSp>
      <p:grpSp>
        <p:nvGrpSpPr>
          <p:cNvPr id="6158" name="Group 28"/>
          <p:cNvGrpSpPr/>
          <p:nvPr/>
        </p:nvGrpSpPr>
        <p:grpSpPr bwMode="auto">
          <a:xfrm>
            <a:off x="7308850" y="3643313"/>
            <a:ext cx="503238" cy="815975"/>
            <a:chOff x="0" y="0"/>
            <a:chExt cx="317" cy="514"/>
          </a:xfrm>
        </p:grpSpPr>
        <p:pic>
          <p:nvPicPr>
            <p:cNvPr id="6159" name="Picture 2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81"/>
              <a:ext cx="27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0" name="Text Box 25"/>
            <p:cNvSpPr txBox="1">
              <a:spLocks noChangeArrowheads="1"/>
            </p:cNvSpPr>
            <p:nvPr/>
          </p:nvSpPr>
          <p:spPr bwMode="auto">
            <a:xfrm>
              <a:off x="46" y="0"/>
              <a:ext cx="2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3</a:t>
              </a:r>
            </a:p>
          </p:txBody>
        </p:sp>
        <p:sp>
          <p:nvSpPr>
            <p:cNvPr id="6161" name="Text Box 26"/>
            <p:cNvSpPr txBox="1">
              <a:spLocks noChangeArrowheads="1"/>
            </p:cNvSpPr>
            <p:nvPr/>
          </p:nvSpPr>
          <p:spPr bwMode="auto">
            <a:xfrm>
              <a:off x="0" y="226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4</a:t>
              </a:r>
            </a:p>
          </p:txBody>
        </p:sp>
      </p:grpSp>
      <p:pic>
        <p:nvPicPr>
          <p:cNvPr id="6162" name="Picture 19" descr="C:\Documents and Settings\pub\Desktop\新ppt\返回首页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289925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4425" y="3355975"/>
            <a:ext cx="15128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4425" y="3355975"/>
            <a:ext cx="15128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2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3355975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6" name="Picture 2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3571875"/>
            <a:ext cx="64928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7" name="Picture 2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3787775"/>
            <a:ext cx="64928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68" name="Group 26"/>
          <p:cNvGrpSpPr>
            <a:grpSpLocks noChangeAspect="1"/>
          </p:cNvGrpSpPr>
          <p:nvPr/>
        </p:nvGrpSpPr>
        <p:grpSpPr bwMode="auto">
          <a:xfrm>
            <a:off x="1116013" y="3355975"/>
            <a:ext cx="1081087" cy="1082675"/>
            <a:chOff x="0" y="0"/>
            <a:chExt cx="681" cy="682"/>
          </a:xfrm>
        </p:grpSpPr>
        <p:pic>
          <p:nvPicPr>
            <p:cNvPr id="6169" name="Picture 27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0" name="Picture 28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6" y="136"/>
              <a:ext cx="409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1" name="Picture 29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2" y="273"/>
              <a:ext cx="409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72" name="Picture 3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3429000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3" name="Picture 3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3429000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4" name="Picture 3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3427413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5" name="Picture 3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3500438"/>
            <a:ext cx="64293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6" name="Picture 3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3500438"/>
            <a:ext cx="64293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6.7052E-6 L 0.29913 0.010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 autoUpdateAnimBg="0"/>
      <p:bldP spid="615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987675" y="2709863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0">
                <a:latin typeface="楷体_GB2312" pitchFamily="1" charset="-122"/>
                <a:ea typeface="楷体_GB2312" pitchFamily="1" charset="-122"/>
              </a:rPr>
              <a:t>=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989263" y="1630363"/>
            <a:ext cx="3587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0">
                <a:latin typeface="楷体_GB2312" pitchFamily="1" charset="-122"/>
                <a:ea typeface="楷体_GB2312" pitchFamily="1" charset="-122"/>
              </a:rPr>
              <a:t>=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284663" y="2205038"/>
            <a:ext cx="460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ea typeface="楷体_GB2312" pitchFamily="1" charset="-122"/>
              </a:rPr>
              <a:t>你从中发现了什么规律？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71550" y="3752850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ea typeface="楷体_GB2312" pitchFamily="1" charset="-122"/>
              </a:rPr>
              <a:t>被除数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627313" y="3763963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ea typeface="楷体_GB2312" pitchFamily="1" charset="-122"/>
              </a:rPr>
              <a:t>除数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2124075" y="3763963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dirty="0">
                <a:ea typeface="楷体_GB2312" pitchFamily="1" charset="-122"/>
              </a:rPr>
              <a:t>÷</a:t>
            </a:r>
            <a:endParaRPr lang="zh-CN" altLang="en-US" sz="2400" dirty="0">
              <a:ea typeface="楷体_GB2312" pitchFamily="1" charset="-122"/>
            </a:endParaRPr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3419475" y="381000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dirty="0">
                <a:ea typeface="楷体_GB2312" pitchFamily="1" charset="-122"/>
              </a:rPr>
              <a:t>=</a:t>
            </a:r>
            <a:endParaRPr lang="zh-CN" altLang="en-US" sz="2400" dirty="0">
              <a:ea typeface="楷体_GB2312" pitchFamily="1" charset="-122"/>
            </a:endParaRPr>
          </a:p>
        </p:txBody>
      </p:sp>
      <p:pic>
        <p:nvPicPr>
          <p:cNvPr id="7178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838" y="3887788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Text Box 13"/>
          <p:cNvSpPr txBox="1">
            <a:spLocks noChangeArrowheads="1"/>
          </p:cNvSpPr>
          <p:nvPr/>
        </p:nvSpPr>
        <p:spPr bwMode="auto">
          <a:xfrm>
            <a:off x="1690688" y="4492625"/>
            <a:ext cx="360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a</a:t>
            </a:r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2771775" y="4492625"/>
            <a:ext cx="360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b</a:t>
            </a:r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4284663" y="4278313"/>
            <a:ext cx="358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a</a:t>
            </a:r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4305300" y="4781550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b</a:t>
            </a:r>
          </a:p>
        </p:txBody>
      </p: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2124075" y="454025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>
                <a:ea typeface="楷体_GB2312" pitchFamily="1" charset="-122"/>
              </a:rPr>
              <a:t>÷</a:t>
            </a:r>
            <a:endParaRPr lang="zh-CN" altLang="en-US" sz="2400">
              <a:ea typeface="楷体_GB2312" pitchFamily="1" charset="-122"/>
            </a:endParaRPr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3419475" y="4586288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>
                <a:ea typeface="楷体_GB2312" pitchFamily="1" charset="-122"/>
              </a:rPr>
              <a:t>=</a:t>
            </a:r>
            <a:endParaRPr lang="zh-CN" altLang="en-US" sz="2400">
              <a:ea typeface="楷体_GB2312" pitchFamily="1" charset="-122"/>
            </a:endParaRPr>
          </a:p>
        </p:txBody>
      </p:sp>
      <p:pic>
        <p:nvPicPr>
          <p:cNvPr id="7185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175" y="4637088"/>
            <a:ext cx="792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6" name="Text Box 20"/>
          <p:cNvSpPr txBox="1">
            <a:spLocks noChangeArrowheads="1"/>
          </p:cNvSpPr>
          <p:nvPr/>
        </p:nvSpPr>
        <p:spPr bwMode="auto">
          <a:xfrm>
            <a:off x="5076825" y="4565650"/>
            <a:ext cx="1943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≠</a:t>
            </a:r>
            <a:r>
              <a:rPr 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）</a:t>
            </a:r>
          </a:p>
        </p:txBody>
      </p:sp>
      <p:sp>
        <p:nvSpPr>
          <p:cNvPr id="7187" name="左弧形箭头 17"/>
          <p:cNvSpPr>
            <a:spLocks noChangeArrowheads="1"/>
          </p:cNvSpPr>
          <p:nvPr/>
        </p:nvSpPr>
        <p:spPr bwMode="auto">
          <a:xfrm rot="16200000" flipH="1">
            <a:off x="2592388" y="585788"/>
            <a:ext cx="287337" cy="1798637"/>
          </a:xfrm>
          <a:prstGeom prst="curvedRightArrow">
            <a:avLst>
              <a:gd name="adj1" fmla="val 60829"/>
              <a:gd name="adj2" fmla="val 159129"/>
              <a:gd name="adj3" fmla="val 25000"/>
            </a:avLst>
          </a:prstGeom>
          <a:solidFill>
            <a:srgbClr val="FF0000"/>
          </a:solidFill>
          <a:ln w="19050" cmpd="sng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r>
              <a:rPr lang="zh-CN" altLang="en-US" b="0"/>
              <a:t>     </a:t>
            </a:r>
          </a:p>
        </p:txBody>
      </p:sp>
      <p:sp>
        <p:nvSpPr>
          <p:cNvPr id="7188" name="左弧形箭头 17"/>
          <p:cNvSpPr>
            <a:spLocks noChangeArrowheads="1"/>
          </p:cNvSpPr>
          <p:nvPr/>
        </p:nvSpPr>
        <p:spPr bwMode="auto">
          <a:xfrm rot="16200000">
            <a:off x="3167856" y="1737519"/>
            <a:ext cx="144463" cy="936625"/>
          </a:xfrm>
          <a:prstGeom prst="curvedRightArrow">
            <a:avLst>
              <a:gd name="adj1" fmla="val 82394"/>
              <a:gd name="adj2" fmla="val 164819"/>
              <a:gd name="adj3" fmla="val 25000"/>
            </a:avLst>
          </a:prstGeom>
          <a:solidFill>
            <a:srgbClr val="3366FF"/>
          </a:solidFill>
          <a:ln w="19050" cmpd="sng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 b="0"/>
          </a:p>
        </p:txBody>
      </p:sp>
      <p:sp>
        <p:nvSpPr>
          <p:cNvPr id="7189" name="左弧形箭头 17"/>
          <p:cNvSpPr>
            <a:spLocks noChangeArrowheads="1"/>
          </p:cNvSpPr>
          <p:nvPr/>
        </p:nvSpPr>
        <p:spPr bwMode="auto">
          <a:xfrm rot="16200000" flipH="1">
            <a:off x="2590800" y="1593850"/>
            <a:ext cx="287338" cy="1798638"/>
          </a:xfrm>
          <a:prstGeom prst="curvedRightArrow">
            <a:avLst>
              <a:gd name="adj1" fmla="val 60829"/>
              <a:gd name="adj2" fmla="val 159129"/>
              <a:gd name="adj3" fmla="val 25000"/>
            </a:avLst>
          </a:prstGeom>
          <a:solidFill>
            <a:srgbClr val="FF0000"/>
          </a:solidFill>
          <a:ln w="19050" cmpd="sng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r>
              <a:rPr lang="zh-CN" altLang="en-US" b="0" dirty="0"/>
              <a:t>     </a:t>
            </a:r>
          </a:p>
        </p:txBody>
      </p:sp>
      <p:sp>
        <p:nvSpPr>
          <p:cNvPr id="7190" name="左弧形箭头 17"/>
          <p:cNvSpPr>
            <a:spLocks noChangeArrowheads="1"/>
          </p:cNvSpPr>
          <p:nvPr/>
        </p:nvSpPr>
        <p:spPr bwMode="auto">
          <a:xfrm rot="16200000">
            <a:off x="3239295" y="2888456"/>
            <a:ext cx="144462" cy="936625"/>
          </a:xfrm>
          <a:prstGeom prst="curvedRightArrow">
            <a:avLst>
              <a:gd name="adj1" fmla="val 82395"/>
              <a:gd name="adj2" fmla="val 164820"/>
              <a:gd name="adj3" fmla="val 25000"/>
            </a:avLst>
          </a:prstGeom>
          <a:solidFill>
            <a:srgbClr val="3366FF"/>
          </a:solidFill>
          <a:ln w="19050" cmpd="sng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7191" name="Text Box 27"/>
          <p:cNvSpPr txBox="1">
            <a:spLocks noChangeArrowheads="1"/>
          </p:cNvSpPr>
          <p:nvPr/>
        </p:nvSpPr>
        <p:spPr bwMode="auto">
          <a:xfrm>
            <a:off x="2628900" y="1614488"/>
            <a:ext cx="4302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0" dirty="0">
                <a:latin typeface="楷体_GB2312" pitchFamily="1" charset="-122"/>
                <a:ea typeface="楷体_GB2312" pitchFamily="1" charset="-122"/>
              </a:rPr>
              <a:t>4</a:t>
            </a:r>
          </a:p>
        </p:txBody>
      </p:sp>
      <p:sp>
        <p:nvSpPr>
          <p:cNvPr id="7192" name="Text Box 28"/>
          <p:cNvSpPr txBox="1">
            <a:spLocks noChangeArrowheads="1"/>
          </p:cNvSpPr>
          <p:nvPr/>
        </p:nvSpPr>
        <p:spPr bwMode="auto">
          <a:xfrm>
            <a:off x="1693863" y="1614488"/>
            <a:ext cx="4302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0"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7193" name="Text Box 29"/>
          <p:cNvSpPr txBox="1">
            <a:spLocks noChangeArrowheads="1"/>
          </p:cNvSpPr>
          <p:nvPr/>
        </p:nvSpPr>
        <p:spPr bwMode="auto">
          <a:xfrm>
            <a:off x="1692275" y="2695575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0">
                <a:latin typeface="楷体_GB2312" pitchFamily="1" charset="-122"/>
                <a:ea typeface="楷体_GB2312" pitchFamily="1" charset="-122"/>
              </a:rPr>
              <a:t>3</a:t>
            </a:r>
          </a:p>
        </p:txBody>
      </p:sp>
      <p:sp>
        <p:nvSpPr>
          <p:cNvPr id="7194" name="Text Box 30"/>
          <p:cNvSpPr txBox="1">
            <a:spLocks noChangeArrowheads="1"/>
          </p:cNvSpPr>
          <p:nvPr/>
        </p:nvSpPr>
        <p:spPr bwMode="auto">
          <a:xfrm>
            <a:off x="2051050" y="1630363"/>
            <a:ext cx="3587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0">
                <a:ea typeface="仿宋_GB2312" pitchFamily="1" charset="-122"/>
              </a:rPr>
              <a:t>÷</a:t>
            </a:r>
          </a:p>
        </p:txBody>
      </p:sp>
      <p:sp>
        <p:nvSpPr>
          <p:cNvPr id="7195" name="Text Box 31"/>
          <p:cNvSpPr txBox="1">
            <a:spLocks noChangeArrowheads="1"/>
          </p:cNvSpPr>
          <p:nvPr/>
        </p:nvSpPr>
        <p:spPr bwMode="auto">
          <a:xfrm>
            <a:off x="2051050" y="2709863"/>
            <a:ext cx="358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0">
                <a:ea typeface="仿宋_GB2312" pitchFamily="1" charset="-122"/>
              </a:rPr>
              <a:t>÷</a:t>
            </a:r>
          </a:p>
        </p:txBody>
      </p:sp>
      <p:sp>
        <p:nvSpPr>
          <p:cNvPr id="7196" name="Text Box 32"/>
          <p:cNvSpPr txBox="1">
            <a:spLocks noChangeArrowheads="1"/>
          </p:cNvSpPr>
          <p:nvPr/>
        </p:nvSpPr>
        <p:spPr bwMode="auto">
          <a:xfrm>
            <a:off x="2627313" y="2709863"/>
            <a:ext cx="288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0">
                <a:latin typeface="楷体_GB2312" pitchFamily="1" charset="-122"/>
                <a:ea typeface="楷体_GB2312" pitchFamily="1" charset="-122"/>
              </a:rPr>
              <a:t>4</a:t>
            </a:r>
          </a:p>
        </p:txBody>
      </p:sp>
      <p:pic>
        <p:nvPicPr>
          <p:cNvPr id="7197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89925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8" name="Picture 3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48038" y="1700213"/>
            <a:ext cx="433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9" name="Text Box 35"/>
          <p:cNvSpPr txBox="1">
            <a:spLocks noChangeArrowheads="1"/>
          </p:cNvSpPr>
          <p:nvPr/>
        </p:nvSpPr>
        <p:spPr bwMode="auto">
          <a:xfrm>
            <a:off x="3421063" y="1341438"/>
            <a:ext cx="3587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7200" name="Text Box 37"/>
          <p:cNvSpPr txBox="1">
            <a:spLocks noChangeArrowheads="1"/>
          </p:cNvSpPr>
          <p:nvPr/>
        </p:nvSpPr>
        <p:spPr bwMode="auto">
          <a:xfrm>
            <a:off x="3348038" y="1747838"/>
            <a:ext cx="5032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latin typeface="楷体_GB2312" pitchFamily="1" charset="-122"/>
                <a:ea typeface="楷体_GB2312" pitchFamily="1" charset="-122"/>
              </a:rPr>
              <a:t>4</a:t>
            </a:r>
          </a:p>
        </p:txBody>
      </p:sp>
      <p:pic>
        <p:nvPicPr>
          <p:cNvPr id="7201" name="Picture 3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48038" y="2854325"/>
            <a:ext cx="433387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2" name="Text Box 39"/>
          <p:cNvSpPr txBox="1">
            <a:spLocks noChangeArrowheads="1"/>
          </p:cNvSpPr>
          <p:nvPr/>
        </p:nvSpPr>
        <p:spPr bwMode="auto">
          <a:xfrm>
            <a:off x="3421063" y="2493963"/>
            <a:ext cx="358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latin typeface="楷体_GB2312" pitchFamily="1" charset="-122"/>
                <a:ea typeface="楷体_GB2312" pitchFamily="1" charset="-122"/>
              </a:rPr>
              <a:t>3</a:t>
            </a:r>
          </a:p>
        </p:txBody>
      </p:sp>
      <p:sp>
        <p:nvSpPr>
          <p:cNvPr id="7203" name="Text Box 40"/>
          <p:cNvSpPr txBox="1">
            <a:spLocks noChangeArrowheads="1"/>
          </p:cNvSpPr>
          <p:nvPr/>
        </p:nvSpPr>
        <p:spPr bwMode="auto">
          <a:xfrm>
            <a:off x="3348038" y="2911475"/>
            <a:ext cx="503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latin typeface="楷体_GB2312" pitchFamily="1" charset="-122"/>
                <a:ea typeface="楷体_GB2312" pitchFamily="1" charset="-122"/>
              </a:rPr>
              <a:t>4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4932363" y="3573463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ea typeface="楷体_GB2312" pitchFamily="1" charset="-122"/>
              </a:rPr>
              <a:t>（分子）  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4787900" y="4051300"/>
            <a:ext cx="194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ea typeface="楷体_GB2312" pitchFamily="1" charset="-122"/>
              </a:rPr>
              <a:t>（分母）  </a:t>
            </a:r>
          </a:p>
        </p:txBody>
      </p:sp>
      <p:sp>
        <p:nvSpPr>
          <p:cNvPr id="7206" name="Text Box 8"/>
          <p:cNvSpPr txBox="1">
            <a:spLocks noChangeArrowheads="1"/>
          </p:cNvSpPr>
          <p:nvPr/>
        </p:nvSpPr>
        <p:spPr bwMode="auto">
          <a:xfrm>
            <a:off x="971550" y="3763963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ea typeface="楷体_GB2312" pitchFamily="1" charset="-122"/>
              </a:rPr>
              <a:t>被除数</a:t>
            </a:r>
          </a:p>
        </p:txBody>
      </p:sp>
      <p:sp>
        <p:nvSpPr>
          <p:cNvPr id="7207" name="Text Box 9"/>
          <p:cNvSpPr txBox="1">
            <a:spLocks noChangeArrowheads="1"/>
          </p:cNvSpPr>
          <p:nvPr/>
        </p:nvSpPr>
        <p:spPr bwMode="auto">
          <a:xfrm>
            <a:off x="2627313" y="3763963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ea typeface="楷体_GB2312" pitchFamily="1" charset="-122"/>
              </a:rPr>
              <a:t>除数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1187450" y="5348288"/>
            <a:ext cx="6192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讨论：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a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和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b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可以为任意数吗？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0185 L 0.3191 -0.0277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0" y="-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56069E-6 L 0.15365 0.043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0" y="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utoUpdateAnimBg="0"/>
      <p:bldP spid="7175" grpId="0" autoUpdateAnimBg="0"/>
      <p:bldP spid="7176" grpId="0" autoUpdateAnimBg="0"/>
      <p:bldP spid="7177" grpId="0" autoUpdateAnimBg="0"/>
      <p:bldP spid="7179" grpId="0" autoUpdateAnimBg="0"/>
      <p:bldP spid="7180" grpId="0" autoUpdateAnimBg="0"/>
      <p:bldP spid="7181" grpId="0" autoUpdateAnimBg="0"/>
      <p:bldP spid="7182" grpId="0" autoUpdateAnimBg="0"/>
      <p:bldP spid="7183" grpId="0" autoUpdateAnimBg="0"/>
      <p:bldP spid="7184" grpId="0" autoUpdateAnimBg="0"/>
      <p:bldP spid="7186" grpId="0" autoUpdateAnimBg="0"/>
      <p:bldP spid="7187" grpId="0" animBg="1" autoUpdateAnimBg="0"/>
      <p:bldP spid="7188" grpId="0" animBg="1" autoUpdateAnimBg="0"/>
      <p:bldP spid="7189" grpId="0" animBg="1" autoUpdateAnimBg="0"/>
      <p:bldP spid="7190" grpId="0" animBg="1" autoUpdateAnimBg="0"/>
      <p:bldP spid="7191" grpId="0" autoUpdateAnimBg="0"/>
      <p:bldP spid="7192" grpId="0" autoUpdateAnimBg="0"/>
      <p:bldP spid="7193" grpId="0" autoUpdateAnimBg="0"/>
      <p:bldP spid="7196" grpId="0" autoUpdateAnimBg="0"/>
      <p:bldP spid="7204" grpId="0" autoUpdateAnimBg="0"/>
      <p:bldP spid="7205" grpId="0" autoUpdateAnimBg="0"/>
      <p:bldP spid="7206" grpId="0" autoUpdateAnimBg="0"/>
      <p:bldP spid="7206" grpId="1" autoUpdateAnimBg="0"/>
      <p:bldP spid="7207" grpId="0" autoUpdateAnimBg="0"/>
      <p:bldP spid="7207" grpId="1" autoUpdateAnimBg="0"/>
      <p:bldP spid="720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3563938" y="4652963"/>
            <a:ext cx="3455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>
                <a:latin typeface="楷体_GB2312" pitchFamily="1" charset="-122"/>
                <a:ea typeface="楷体_GB2312" pitchFamily="1" charset="-122"/>
              </a:rPr>
              <a:t>=(   )÷(   )</a:t>
            </a:r>
            <a:r>
              <a:rPr lang="en-US" sz="2800">
                <a:latin typeface="楷体_GB2312" pitchFamily="1" charset="-122"/>
                <a:ea typeface="楷体_GB2312" pitchFamily="1" charset="-122"/>
              </a:rPr>
              <a:t>      </a:t>
            </a:r>
          </a:p>
        </p:txBody>
      </p:sp>
      <p:sp>
        <p:nvSpPr>
          <p:cNvPr id="8195" name="Text Box 26"/>
          <p:cNvSpPr txBox="1">
            <a:spLocks noChangeArrowheads="1"/>
          </p:cNvSpPr>
          <p:nvPr/>
        </p:nvSpPr>
        <p:spPr bwMode="auto">
          <a:xfrm>
            <a:off x="4211638" y="2708275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(   )</a:t>
            </a:r>
          </a:p>
        </p:txBody>
      </p:sp>
      <p:sp>
        <p:nvSpPr>
          <p:cNvPr id="8196" name="Text Box 25"/>
          <p:cNvSpPr txBox="1">
            <a:spLocks noChangeArrowheads="1"/>
          </p:cNvSpPr>
          <p:nvPr/>
        </p:nvSpPr>
        <p:spPr bwMode="auto">
          <a:xfrm>
            <a:off x="4213225" y="2205038"/>
            <a:ext cx="1079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(   )  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试一试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755650" y="1557338"/>
            <a:ext cx="446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在括号里填上合适的数。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573588" y="2133600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573588" y="27051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5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572000" y="3354388"/>
            <a:ext cx="647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7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572000" y="3857625"/>
            <a:ext cx="1512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8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067175" y="4651375"/>
            <a:ext cx="649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12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580063" y="46482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7</a:t>
            </a:r>
          </a:p>
        </p:txBody>
      </p:sp>
      <p:pic>
        <p:nvPicPr>
          <p:cNvPr id="8205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9925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2698750" y="2405063"/>
            <a:ext cx="1944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楷体_GB2312" pitchFamily="1" charset="-122"/>
                <a:ea typeface="楷体_GB2312" pitchFamily="1" charset="-122"/>
              </a:rPr>
              <a:t>3÷5=</a:t>
            </a:r>
          </a:p>
        </p:txBody>
      </p: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2700338" y="3573463"/>
            <a:ext cx="1944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楷体_GB2312" pitchFamily="1" charset="-122"/>
                <a:ea typeface="楷体_GB2312" pitchFamily="1" charset="-122"/>
              </a:rPr>
              <a:t>7÷8=</a:t>
            </a:r>
          </a:p>
        </p:txBody>
      </p:sp>
      <p:pic>
        <p:nvPicPr>
          <p:cNvPr id="8208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4724400"/>
            <a:ext cx="792162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9" name="Text Box 20"/>
          <p:cNvSpPr txBox="1">
            <a:spLocks noChangeArrowheads="1"/>
          </p:cNvSpPr>
          <p:nvPr/>
        </p:nvSpPr>
        <p:spPr bwMode="auto">
          <a:xfrm>
            <a:off x="2916238" y="4362450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12</a:t>
            </a:r>
          </a:p>
        </p:txBody>
      </p:sp>
      <p:sp>
        <p:nvSpPr>
          <p:cNvPr id="8210" name="Text Box 21"/>
          <p:cNvSpPr txBox="1">
            <a:spLocks noChangeArrowheads="1"/>
          </p:cNvSpPr>
          <p:nvPr/>
        </p:nvSpPr>
        <p:spPr bwMode="auto">
          <a:xfrm>
            <a:off x="3059113" y="4865688"/>
            <a:ext cx="5032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7</a:t>
            </a:r>
          </a:p>
        </p:txBody>
      </p:sp>
      <p:sp>
        <p:nvSpPr>
          <p:cNvPr id="8211" name="Text Box 28"/>
          <p:cNvSpPr txBox="1">
            <a:spLocks noChangeArrowheads="1"/>
          </p:cNvSpPr>
          <p:nvPr/>
        </p:nvSpPr>
        <p:spPr bwMode="auto">
          <a:xfrm>
            <a:off x="4213225" y="3414713"/>
            <a:ext cx="1079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(   )  </a:t>
            </a:r>
          </a:p>
        </p:txBody>
      </p:sp>
      <p:sp>
        <p:nvSpPr>
          <p:cNvPr id="8212" name="Text Box 29"/>
          <p:cNvSpPr txBox="1">
            <a:spLocks noChangeArrowheads="1"/>
          </p:cNvSpPr>
          <p:nvPr/>
        </p:nvSpPr>
        <p:spPr bwMode="auto">
          <a:xfrm>
            <a:off x="4211638" y="3860800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(   )</a:t>
            </a:r>
          </a:p>
        </p:txBody>
      </p:sp>
      <p:pic>
        <p:nvPicPr>
          <p:cNvPr id="8213" name="Picture 3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4663" y="3789363"/>
            <a:ext cx="8636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4" name="Picture 3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75138" y="2636838"/>
            <a:ext cx="944562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utoUpdateAnimBg="0"/>
      <p:bldP spid="8200" grpId="0" autoUpdateAnimBg="0"/>
      <p:bldP spid="8201" grpId="0" autoUpdateAnimBg="0"/>
      <p:bldP spid="8202" grpId="0" autoUpdateAnimBg="0"/>
      <p:bldP spid="8203" grpId="0" autoUpdateAnimBg="0"/>
      <p:bldP spid="820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pic>
        <p:nvPicPr>
          <p:cNvPr id="9219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9925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3" descr="蓝色按钮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49375" y="6297613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346200" y="6034088"/>
            <a:ext cx="488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1200">
                <a:latin typeface="楷体_GB2312" pitchFamily="1" charset="-122"/>
                <a:ea typeface="楷体_GB2312" pitchFamily="1" charset="-122"/>
              </a:rPr>
              <a:t>计算</a:t>
            </a:r>
          </a:p>
        </p:txBody>
      </p:sp>
      <p:pic>
        <p:nvPicPr>
          <p:cNvPr id="9222" name="Picture 53" descr="蓝色按钮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47900" y="6297613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5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135188" y="6034088"/>
            <a:ext cx="565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sz="1200">
                <a:latin typeface="楷体_GB2312" pitchFamily="1" charset="-122"/>
                <a:ea typeface="楷体_GB2312" pitchFamily="1" charset="-122"/>
              </a:rPr>
              <a:t> </a:t>
            </a:r>
            <a:r>
              <a:rPr lang="zh-CN" altLang="en-US" sz="1200">
                <a:latin typeface="楷体_GB2312" pitchFamily="1" charset="-122"/>
                <a:ea typeface="楷体_GB2312" pitchFamily="1" charset="-122"/>
              </a:rPr>
              <a:t>继续</a:t>
            </a:r>
          </a:p>
        </p:txBody>
      </p:sp>
      <p:pic>
        <p:nvPicPr>
          <p:cNvPr id="9224" name="Picture 53" descr="蓝色按钮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263" y="6297613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54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323850" y="6034088"/>
            <a:ext cx="565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sz="1200">
                <a:latin typeface="楷体_GB2312" pitchFamily="1" charset="-122"/>
                <a:ea typeface="楷体_GB2312" pitchFamily="1" charset="-122"/>
              </a:rPr>
              <a:t> </a:t>
            </a:r>
            <a:r>
              <a:rPr lang="zh-CN" altLang="en-US" sz="1200">
                <a:latin typeface="楷体_GB2312" pitchFamily="1" charset="-122"/>
                <a:ea typeface="楷体_GB2312" pitchFamily="1" charset="-122"/>
              </a:rPr>
              <a:t>画图</a:t>
            </a:r>
          </a:p>
        </p:txBody>
      </p:sp>
      <p:sp>
        <p:nvSpPr>
          <p:cNvPr id="9226" name="Text Box 4"/>
          <p:cNvSpPr txBox="1">
            <a:spLocks noChangeArrowheads="1"/>
          </p:cNvSpPr>
          <p:nvPr/>
        </p:nvSpPr>
        <p:spPr bwMode="auto">
          <a:xfrm>
            <a:off x="1331913" y="1684338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你能把           化成带分数吗？</a:t>
            </a:r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2268538" y="1684338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假分数 </a:t>
            </a:r>
          </a:p>
        </p:txBody>
      </p:sp>
      <p:grpSp>
        <p:nvGrpSpPr>
          <p:cNvPr id="9228" name="Group 6"/>
          <p:cNvGrpSpPr/>
          <p:nvPr/>
        </p:nvGrpSpPr>
        <p:grpSpPr bwMode="auto">
          <a:xfrm>
            <a:off x="3276600" y="1484313"/>
            <a:ext cx="673100" cy="850900"/>
            <a:chOff x="0" y="0"/>
            <a:chExt cx="454" cy="588"/>
          </a:xfrm>
        </p:grpSpPr>
        <p:sp>
          <p:nvSpPr>
            <p:cNvPr id="9229" name="Text Box 45"/>
            <p:cNvSpPr txBox="1">
              <a:spLocks noChangeArrowheads="1"/>
            </p:cNvSpPr>
            <p:nvPr/>
          </p:nvSpPr>
          <p:spPr bwMode="auto">
            <a:xfrm>
              <a:off x="136" y="272"/>
              <a:ext cx="226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4</a:t>
              </a:r>
            </a:p>
          </p:txBody>
        </p:sp>
        <p:pic>
          <p:nvPicPr>
            <p:cNvPr id="9230" name="Picture 8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227"/>
              <a:ext cx="45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1" name="Text Box 45"/>
            <p:cNvSpPr txBox="1">
              <a:spLocks noChangeArrowheads="1"/>
            </p:cNvSpPr>
            <p:nvPr/>
          </p:nvSpPr>
          <p:spPr bwMode="auto">
            <a:xfrm>
              <a:off x="136" y="0"/>
              <a:ext cx="226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9</a:t>
              </a:r>
            </a:p>
          </p:txBody>
        </p:sp>
      </p:grpSp>
      <p:pic>
        <p:nvPicPr>
          <p:cNvPr id="9232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557338"/>
            <a:ext cx="72072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3" grpId="0" autoUpdateAnimBg="0"/>
      <p:bldP spid="92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9200" y="3429000"/>
            <a:ext cx="11144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8725" y="34290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18088" y="34290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9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3038" y="4468813"/>
            <a:ext cx="3386137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4763" y="34290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4763" y="34290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4763" y="34290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4763" y="34290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8725" y="34290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2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8725" y="34290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2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8725" y="34290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2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35238" y="3429000"/>
            <a:ext cx="11144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2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4763" y="34290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2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8725" y="34290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Picture 2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18088" y="34290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8" name="Picture 2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18088" y="34290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6329363" y="456406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r:id="rId10" imgW="114300" imgH="177800" progId="">
                  <p:embed/>
                </p:oleObj>
              </mc:Choice>
              <mc:Fallback>
                <p:oleObj r:id="rId10" imgW="114300" imgH="177800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456406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0" name="Picture 19" descr="C:\Documents and Settings\pub\Desktop\新ppt\返回首页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8289925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61" name="Group 29"/>
          <p:cNvGrpSpPr/>
          <p:nvPr/>
        </p:nvGrpSpPr>
        <p:grpSpPr bwMode="auto">
          <a:xfrm>
            <a:off x="5292725" y="2205038"/>
            <a:ext cx="503238" cy="874712"/>
            <a:chOff x="0" y="0"/>
            <a:chExt cx="317" cy="551"/>
          </a:xfrm>
        </p:grpSpPr>
        <p:pic>
          <p:nvPicPr>
            <p:cNvPr id="10262" name="Picture 41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0" y="227"/>
              <a:ext cx="27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3" name="Text Box 42"/>
            <p:cNvSpPr txBox="1">
              <a:spLocks noChangeArrowheads="1"/>
            </p:cNvSpPr>
            <p:nvPr/>
          </p:nvSpPr>
          <p:spPr bwMode="auto">
            <a:xfrm>
              <a:off x="46" y="0"/>
              <a:ext cx="2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10264" name="Text Box 43"/>
            <p:cNvSpPr txBox="1">
              <a:spLocks noChangeArrowheads="1"/>
            </p:cNvSpPr>
            <p:nvPr/>
          </p:nvSpPr>
          <p:spPr bwMode="auto">
            <a:xfrm>
              <a:off x="0" y="263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4</a:t>
              </a:r>
            </a:p>
          </p:txBody>
        </p:sp>
      </p:grpSp>
      <p:pic>
        <p:nvPicPr>
          <p:cNvPr id="10265" name="Picture 4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52900" y="5013325"/>
            <a:ext cx="433388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6" name="Text Box 45"/>
          <p:cNvSpPr txBox="1">
            <a:spLocks noChangeArrowheads="1"/>
          </p:cNvSpPr>
          <p:nvPr/>
        </p:nvSpPr>
        <p:spPr bwMode="auto">
          <a:xfrm>
            <a:off x="4225925" y="4652963"/>
            <a:ext cx="35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楷体_GB2312" pitchFamily="1" charset="-122"/>
                <a:ea typeface="楷体_GB2312" pitchFamily="1" charset="-122"/>
              </a:rPr>
              <a:t>9</a:t>
            </a:r>
          </a:p>
        </p:txBody>
      </p:sp>
      <p:sp>
        <p:nvSpPr>
          <p:cNvPr id="10267" name="Text Box 46"/>
          <p:cNvSpPr txBox="1">
            <a:spLocks noChangeArrowheads="1"/>
          </p:cNvSpPr>
          <p:nvPr/>
        </p:nvSpPr>
        <p:spPr bwMode="auto">
          <a:xfrm>
            <a:off x="4140200" y="5132388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楷体_GB2312" pitchFamily="1" charset="-122"/>
                <a:ea typeface="楷体_GB2312" pitchFamily="1" charset="-122"/>
              </a:rPr>
              <a:t>4</a:t>
            </a:r>
          </a:p>
        </p:txBody>
      </p:sp>
      <p:pic>
        <p:nvPicPr>
          <p:cNvPr id="10268" name="Picture 12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4763" y="34290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9" name="Picture 1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8725" y="34290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0" name="Text Box 38"/>
          <p:cNvSpPr txBox="1">
            <a:spLocks noChangeArrowheads="1"/>
          </p:cNvSpPr>
          <p:nvPr/>
        </p:nvSpPr>
        <p:spPr bwMode="auto">
          <a:xfrm>
            <a:off x="2987675" y="242093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latin typeface="仿宋_GB2312" pitchFamily="1" charset="-122"/>
                <a:ea typeface="仿宋_GB2312" pitchFamily="1" charset="-122"/>
              </a:rPr>
              <a:t>2</a:t>
            </a:r>
          </a:p>
        </p:txBody>
      </p:sp>
      <p:pic>
        <p:nvPicPr>
          <p:cNvPr id="10271" name="Picture 9"/>
          <p:cNvPicPr>
            <a:picLocks noChangeAspect="1" noChangeArrowheads="1"/>
          </p:cNvPicPr>
          <p:nvPr/>
        </p:nvPicPr>
        <p:blipFill>
          <a:blip r:embed="rId1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8750" y="3068638"/>
            <a:ext cx="3386138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2" name="Picture 53" descr="蓝色按钮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449263" y="6297613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3" name="Text Box 54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323850" y="6034088"/>
            <a:ext cx="565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sz="1200">
                <a:latin typeface="楷体_GB2312" pitchFamily="1" charset="-122"/>
                <a:ea typeface="楷体_GB2312" pitchFamily="1" charset="-122"/>
              </a:rPr>
              <a:t> </a:t>
            </a:r>
            <a:r>
              <a:rPr lang="zh-CN" altLang="en-US" sz="1200">
                <a:latin typeface="楷体_GB2312" pitchFamily="1" charset="-122"/>
                <a:ea typeface="楷体_GB2312" pitchFamily="1" charset="-122"/>
              </a:rPr>
              <a:t>返回</a:t>
            </a:r>
          </a:p>
        </p:txBody>
      </p:sp>
      <p:sp>
        <p:nvSpPr>
          <p:cNvPr id="10274" name="Text Box 4"/>
          <p:cNvSpPr txBox="1">
            <a:spLocks noChangeArrowheads="1"/>
          </p:cNvSpPr>
          <p:nvPr/>
        </p:nvSpPr>
        <p:spPr bwMode="auto">
          <a:xfrm>
            <a:off x="1187450" y="1684338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你能把           化成带分数吗？</a:t>
            </a:r>
          </a:p>
        </p:txBody>
      </p:sp>
      <p:sp>
        <p:nvSpPr>
          <p:cNvPr id="10275" name="Text Box 9"/>
          <p:cNvSpPr txBox="1">
            <a:spLocks noChangeArrowheads="1"/>
          </p:cNvSpPr>
          <p:nvPr/>
        </p:nvSpPr>
        <p:spPr bwMode="auto">
          <a:xfrm>
            <a:off x="2124075" y="1684338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假分数 </a:t>
            </a:r>
          </a:p>
        </p:txBody>
      </p:sp>
      <p:grpSp>
        <p:nvGrpSpPr>
          <p:cNvPr id="10276" name="Group 6"/>
          <p:cNvGrpSpPr/>
          <p:nvPr/>
        </p:nvGrpSpPr>
        <p:grpSpPr bwMode="auto">
          <a:xfrm>
            <a:off x="3144838" y="1557338"/>
            <a:ext cx="647700" cy="833437"/>
            <a:chOff x="0" y="0"/>
            <a:chExt cx="454" cy="602"/>
          </a:xfrm>
        </p:grpSpPr>
        <p:sp>
          <p:nvSpPr>
            <p:cNvPr id="10277" name="Text Box 45"/>
            <p:cNvSpPr txBox="1">
              <a:spLocks noChangeArrowheads="1"/>
            </p:cNvSpPr>
            <p:nvPr/>
          </p:nvSpPr>
          <p:spPr bwMode="auto">
            <a:xfrm>
              <a:off x="137" y="272"/>
              <a:ext cx="22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4</a:t>
              </a:r>
            </a:p>
          </p:txBody>
        </p:sp>
        <p:pic>
          <p:nvPicPr>
            <p:cNvPr id="10278" name="Picture 8"/>
            <p:cNvPicPr>
              <a:picLocks noChangeAspect="1" noChangeArrowheads="1"/>
            </p:cNvPicPr>
            <p:nvPr/>
          </p:nvPicPr>
          <p:blipFill>
            <a:blip r:embed="rId1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227"/>
              <a:ext cx="45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9" name="Text Box 45"/>
            <p:cNvSpPr txBox="1">
              <a:spLocks noChangeArrowheads="1"/>
            </p:cNvSpPr>
            <p:nvPr/>
          </p:nvSpPr>
          <p:spPr bwMode="auto">
            <a:xfrm>
              <a:off x="137" y="0"/>
              <a:ext cx="22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9</a:t>
              </a:r>
            </a:p>
          </p:txBody>
        </p:sp>
      </p:grpSp>
      <p:pic>
        <p:nvPicPr>
          <p:cNvPr id="10280" name="Picture 5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8788" y="1557338"/>
            <a:ext cx="68421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4624E-6 L 0.05521 -0.00185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5607E-7 L -0.11406 -0.0006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 autoUpdateAnimBg="0"/>
      <p:bldP spid="10270" grpId="1" autoUpdateAnimBg="0"/>
      <p:bldP spid="1027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sp>
        <p:nvSpPr>
          <p:cNvPr id="11267" name="Text Box 30"/>
          <p:cNvSpPr txBox="1">
            <a:spLocks noChangeArrowheads="1"/>
          </p:cNvSpPr>
          <p:nvPr/>
        </p:nvSpPr>
        <p:spPr bwMode="auto">
          <a:xfrm>
            <a:off x="2703513" y="2360613"/>
            <a:ext cx="1797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= 9 ÷ 4 </a:t>
            </a:r>
          </a:p>
        </p:txBody>
      </p:sp>
      <p:grpSp>
        <p:nvGrpSpPr>
          <p:cNvPr id="11268" name="Group 4"/>
          <p:cNvGrpSpPr/>
          <p:nvPr/>
        </p:nvGrpSpPr>
        <p:grpSpPr bwMode="auto">
          <a:xfrm>
            <a:off x="4356100" y="2360613"/>
            <a:ext cx="1876425" cy="519112"/>
            <a:chOff x="0" y="0"/>
            <a:chExt cx="1182" cy="327"/>
          </a:xfrm>
        </p:grpSpPr>
        <p:sp>
          <p:nvSpPr>
            <p:cNvPr id="11269" name="Text Box 31"/>
            <p:cNvSpPr txBox="1">
              <a:spLocks noChangeArrowheads="1"/>
            </p:cNvSpPr>
            <p:nvPr/>
          </p:nvSpPr>
          <p:spPr bwMode="auto">
            <a:xfrm>
              <a:off x="0" y="0"/>
              <a:ext cx="45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800">
                  <a:latin typeface="楷体_GB2312" pitchFamily="1" charset="-122"/>
                  <a:ea typeface="楷体_GB2312" pitchFamily="1" charset="-122"/>
                </a:rPr>
                <a:t>= 2</a:t>
              </a:r>
            </a:p>
          </p:txBody>
        </p:sp>
        <p:sp>
          <p:nvSpPr>
            <p:cNvPr id="11270" name="Text Box 32"/>
            <p:cNvSpPr txBox="1">
              <a:spLocks noChangeArrowheads="1"/>
            </p:cNvSpPr>
            <p:nvPr/>
          </p:nvSpPr>
          <p:spPr bwMode="auto">
            <a:xfrm>
              <a:off x="410" y="0"/>
              <a:ext cx="63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800">
                  <a:latin typeface="宋体" panose="02010600030101010101" pitchFamily="2" charset="-122"/>
                </a:rPr>
                <a:t>……</a:t>
              </a:r>
              <a:endParaRPr lang="en-US" sz="2800"/>
            </a:p>
          </p:txBody>
        </p:sp>
        <p:sp>
          <p:nvSpPr>
            <p:cNvPr id="11271" name="Text Box 33"/>
            <p:cNvSpPr txBox="1">
              <a:spLocks noChangeArrowheads="1"/>
            </p:cNvSpPr>
            <p:nvPr/>
          </p:nvSpPr>
          <p:spPr bwMode="auto">
            <a:xfrm>
              <a:off x="954" y="0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en-US" sz="2800"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</p:grpSp>
      <p:sp>
        <p:nvSpPr>
          <p:cNvPr id="11272" name="Text Box 34"/>
          <p:cNvSpPr txBox="1">
            <a:spLocks noChangeArrowheads="1"/>
          </p:cNvSpPr>
          <p:nvPr/>
        </p:nvSpPr>
        <p:spPr bwMode="auto">
          <a:xfrm>
            <a:off x="1331913" y="3500438"/>
            <a:ext cx="6262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hlink"/>
                </a:solidFill>
                <a:ea typeface="楷体_GB2312" pitchFamily="1" charset="-122"/>
              </a:rPr>
              <a:t>把假分数化为带分数，可以这样计算：</a:t>
            </a:r>
            <a:r>
              <a:rPr lang="zh-CN" altLang="en-US">
                <a:solidFill>
                  <a:schemeClr val="hlink"/>
                </a:solidFill>
              </a:rPr>
              <a:t>   </a:t>
            </a:r>
          </a:p>
        </p:txBody>
      </p:sp>
      <p:pic>
        <p:nvPicPr>
          <p:cNvPr id="11273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9925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4" name="Group 10"/>
          <p:cNvGrpSpPr/>
          <p:nvPr/>
        </p:nvGrpSpPr>
        <p:grpSpPr bwMode="auto">
          <a:xfrm>
            <a:off x="2197100" y="2205038"/>
            <a:ext cx="503238" cy="936625"/>
            <a:chOff x="0" y="0"/>
            <a:chExt cx="317" cy="590"/>
          </a:xfrm>
        </p:grpSpPr>
        <p:pic>
          <p:nvPicPr>
            <p:cNvPr id="11275" name="Picture 4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227"/>
              <a:ext cx="27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6" name="Text Box 49"/>
            <p:cNvSpPr txBox="1">
              <a:spLocks noChangeArrowheads="1"/>
            </p:cNvSpPr>
            <p:nvPr/>
          </p:nvSpPr>
          <p:spPr bwMode="auto">
            <a:xfrm>
              <a:off x="46" y="0"/>
              <a:ext cx="22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楷体_GB2312" pitchFamily="1" charset="-122"/>
                  <a:ea typeface="楷体_GB2312" pitchFamily="1" charset="-122"/>
                </a:rPr>
                <a:t>9</a:t>
              </a:r>
            </a:p>
          </p:txBody>
        </p:sp>
        <p:sp>
          <p:nvSpPr>
            <p:cNvPr id="11277" name="Text Box 50"/>
            <p:cNvSpPr txBox="1">
              <a:spLocks noChangeArrowheads="1"/>
            </p:cNvSpPr>
            <p:nvPr/>
          </p:nvSpPr>
          <p:spPr bwMode="auto">
            <a:xfrm>
              <a:off x="0" y="263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楷体_GB2312" pitchFamily="1" charset="-122"/>
                  <a:ea typeface="楷体_GB2312" pitchFamily="1" charset="-122"/>
                </a:rPr>
                <a:t>4</a:t>
              </a:r>
            </a:p>
          </p:txBody>
        </p:sp>
      </p:grpSp>
      <p:pic>
        <p:nvPicPr>
          <p:cNvPr id="11278" name="Picture 5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0125" y="4956175"/>
            <a:ext cx="433388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9" name="Text Box 52"/>
          <p:cNvSpPr txBox="1">
            <a:spLocks noChangeArrowheads="1"/>
          </p:cNvSpPr>
          <p:nvPr/>
        </p:nvSpPr>
        <p:spPr bwMode="auto">
          <a:xfrm>
            <a:off x="2343150" y="4595813"/>
            <a:ext cx="358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9</a:t>
            </a:r>
          </a:p>
        </p:txBody>
      </p:sp>
      <p:sp>
        <p:nvSpPr>
          <p:cNvPr id="11280" name="Text Box 53"/>
          <p:cNvSpPr txBox="1">
            <a:spLocks noChangeArrowheads="1"/>
          </p:cNvSpPr>
          <p:nvPr/>
        </p:nvSpPr>
        <p:spPr bwMode="auto">
          <a:xfrm>
            <a:off x="2270125" y="5013325"/>
            <a:ext cx="503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4</a:t>
            </a:r>
          </a:p>
        </p:txBody>
      </p:sp>
      <p:sp>
        <p:nvSpPr>
          <p:cNvPr id="11281" name="Text Box 54"/>
          <p:cNvSpPr txBox="1">
            <a:spLocks noChangeArrowheads="1"/>
          </p:cNvSpPr>
          <p:nvPr/>
        </p:nvSpPr>
        <p:spPr bwMode="auto">
          <a:xfrm>
            <a:off x="2774950" y="4797425"/>
            <a:ext cx="2016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= 9 ÷ 4 =</a:t>
            </a:r>
          </a:p>
        </p:txBody>
      </p:sp>
      <p:pic>
        <p:nvPicPr>
          <p:cNvPr id="11282" name="Picture 5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60925" y="5002213"/>
            <a:ext cx="433388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3" name="Text Box 56"/>
          <p:cNvSpPr txBox="1">
            <a:spLocks noChangeArrowheads="1"/>
          </p:cNvSpPr>
          <p:nvPr/>
        </p:nvSpPr>
        <p:spPr bwMode="auto">
          <a:xfrm>
            <a:off x="4933950" y="4638675"/>
            <a:ext cx="35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11284" name="Text Box 57"/>
          <p:cNvSpPr txBox="1">
            <a:spLocks noChangeArrowheads="1"/>
          </p:cNvSpPr>
          <p:nvPr/>
        </p:nvSpPr>
        <p:spPr bwMode="auto">
          <a:xfrm>
            <a:off x="4862513" y="5070475"/>
            <a:ext cx="503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楷体_GB2312" pitchFamily="1" charset="-122"/>
                <a:ea typeface="楷体_GB2312" pitchFamily="1" charset="-122"/>
              </a:rPr>
              <a:t>4</a:t>
            </a:r>
          </a:p>
        </p:txBody>
      </p:sp>
      <p:sp>
        <p:nvSpPr>
          <p:cNvPr id="11285" name="Text Box 58"/>
          <p:cNvSpPr txBox="1">
            <a:spLocks noChangeArrowheads="1"/>
          </p:cNvSpPr>
          <p:nvPr/>
        </p:nvSpPr>
        <p:spPr bwMode="auto">
          <a:xfrm>
            <a:off x="4670425" y="4868863"/>
            <a:ext cx="33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>
                <a:latin typeface="楷体_GB2312" pitchFamily="1" charset="-122"/>
                <a:ea typeface="楷体_GB2312" pitchFamily="1" charset="-122"/>
              </a:rPr>
              <a:t>2</a:t>
            </a:r>
          </a:p>
        </p:txBody>
      </p:sp>
      <p:pic>
        <p:nvPicPr>
          <p:cNvPr id="11286" name="Picture 53" descr="蓝色按钮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9263" y="6297613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7" name="Text Box 5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3850" y="6034088"/>
            <a:ext cx="565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sz="1200">
                <a:latin typeface="楷体_GB2312" pitchFamily="1" charset="-122"/>
                <a:ea typeface="楷体_GB2312" pitchFamily="1" charset="-122"/>
              </a:rPr>
              <a:t> </a:t>
            </a:r>
            <a:r>
              <a:rPr lang="zh-CN" altLang="en-US" sz="1200">
                <a:latin typeface="楷体_GB2312" pitchFamily="1" charset="-122"/>
                <a:ea typeface="楷体_GB2312" pitchFamily="1" charset="-122"/>
              </a:rPr>
              <a:t>返回</a:t>
            </a:r>
          </a:p>
        </p:txBody>
      </p:sp>
      <p:sp>
        <p:nvSpPr>
          <p:cNvPr id="11288" name="Text Box 4"/>
          <p:cNvSpPr txBox="1">
            <a:spLocks noChangeArrowheads="1"/>
          </p:cNvSpPr>
          <p:nvPr/>
        </p:nvSpPr>
        <p:spPr bwMode="auto">
          <a:xfrm>
            <a:off x="1258888" y="1566863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你能把           化成带分数吗？</a:t>
            </a:r>
          </a:p>
        </p:txBody>
      </p:sp>
      <p:sp>
        <p:nvSpPr>
          <p:cNvPr id="11289" name="Text Box 9"/>
          <p:cNvSpPr txBox="1">
            <a:spLocks noChangeArrowheads="1"/>
          </p:cNvSpPr>
          <p:nvPr/>
        </p:nvSpPr>
        <p:spPr bwMode="auto">
          <a:xfrm>
            <a:off x="2195513" y="1566863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假分数 </a:t>
            </a:r>
          </a:p>
        </p:txBody>
      </p:sp>
      <p:grpSp>
        <p:nvGrpSpPr>
          <p:cNvPr id="11290" name="Group 6"/>
          <p:cNvGrpSpPr/>
          <p:nvPr/>
        </p:nvGrpSpPr>
        <p:grpSpPr bwMode="auto">
          <a:xfrm>
            <a:off x="3203575" y="1341438"/>
            <a:ext cx="720725" cy="950912"/>
            <a:chOff x="0" y="0"/>
            <a:chExt cx="454" cy="599"/>
          </a:xfrm>
        </p:grpSpPr>
        <p:sp>
          <p:nvSpPr>
            <p:cNvPr id="11291" name="Text Box 45"/>
            <p:cNvSpPr txBox="1">
              <a:spLocks noChangeArrowheads="1"/>
            </p:cNvSpPr>
            <p:nvPr/>
          </p:nvSpPr>
          <p:spPr bwMode="auto">
            <a:xfrm>
              <a:off x="136" y="272"/>
              <a:ext cx="22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4</a:t>
              </a:r>
            </a:p>
          </p:txBody>
        </p:sp>
        <p:pic>
          <p:nvPicPr>
            <p:cNvPr id="11292" name="Picture 8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227"/>
              <a:ext cx="45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3" name="Text Box 45"/>
            <p:cNvSpPr txBox="1">
              <a:spLocks noChangeArrowheads="1"/>
            </p:cNvSpPr>
            <p:nvPr/>
          </p:nvSpPr>
          <p:spPr bwMode="auto">
            <a:xfrm>
              <a:off x="136" y="0"/>
              <a:ext cx="22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9</a:t>
              </a:r>
            </a:p>
          </p:txBody>
        </p:sp>
      </p:grpSp>
      <p:pic>
        <p:nvPicPr>
          <p:cNvPr id="11294" name="Picture 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557338"/>
            <a:ext cx="68421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5" name="Text Box 34"/>
          <p:cNvSpPr txBox="1">
            <a:spLocks noChangeArrowheads="1"/>
          </p:cNvSpPr>
          <p:nvPr/>
        </p:nvSpPr>
        <p:spPr bwMode="auto">
          <a:xfrm>
            <a:off x="1331913" y="5661025"/>
            <a:ext cx="6262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ea typeface="楷体_GB2312" pitchFamily="1" charset="-122"/>
              </a:rPr>
              <a:t>想一想，怎样将假分数化成带分数？</a:t>
            </a:r>
            <a:r>
              <a:rPr lang="zh-CN" altLang="en-US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72" grpId="0" autoUpdateAnimBg="0"/>
      <p:bldP spid="11279" grpId="0" autoUpdateAnimBg="0"/>
      <p:bldP spid="11283" grpId="0" autoUpdateAnimBg="0"/>
      <p:bldP spid="11284" grpId="0" autoUpdateAnimBg="0"/>
      <p:bldP spid="11285" grpId="0" autoUpdateAnimBg="0"/>
      <p:bldP spid="11287" grpId="0" autoUpdateAnimBg="0"/>
      <p:bldP spid="11295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727</Words>
  <Application>Microsoft Office PowerPoint</Application>
  <PresentationFormat>全屏显示(4:3)</PresentationFormat>
  <Paragraphs>226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仿宋_GB2312</vt:lpstr>
      <vt:lpstr>汉仪小隶书简</vt:lpstr>
      <vt:lpstr>汉仪长美黑简</vt:lpstr>
      <vt:lpstr>楷体_GB2312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2021-12-30T08:05:22Z</dcterms:created>
  <dcterms:modified xsi:type="dcterms:W3CDTF">2023-01-16T20:46:58Z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FBA363C9197C4B9FBB880EED1669EC66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