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15" r:id="rId4"/>
    <p:sldId id="308" r:id="rId5"/>
    <p:sldId id="327" r:id="rId6"/>
    <p:sldId id="317" r:id="rId7"/>
    <p:sldId id="296" r:id="rId8"/>
    <p:sldId id="328" r:id="rId9"/>
    <p:sldId id="322" r:id="rId10"/>
    <p:sldId id="323" r:id="rId11"/>
    <p:sldId id="313" r:id="rId12"/>
    <p:sldId id="318" r:id="rId13"/>
    <p:sldId id="326" r:id="rId14"/>
    <p:sldId id="261" r:id="rId15"/>
    <p:sldId id="300" r:id="rId16"/>
    <p:sldId id="301" r:id="rId17"/>
    <p:sldId id="329" r:id="rId18"/>
    <p:sldId id="311" r:id="rId19"/>
    <p:sldId id="319" r:id="rId20"/>
    <p:sldId id="282" r:id="rId21"/>
    <p:sldId id="320" r:id="rId22"/>
    <p:sldId id="279" r:id="rId2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  <a:srgbClr val="FFCCCC"/>
    <a:srgbClr val="F1F9BF"/>
    <a:srgbClr val="C7E6A4"/>
    <a:srgbClr val="E0F276"/>
    <a:srgbClr val="FBBDFB"/>
    <a:srgbClr val="FFCCFF"/>
    <a:srgbClr val="BCF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1024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D4D2484-13F3-49A5-BE3C-EF87DBAD3F0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95394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8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Natural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disasters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22" y="4095710"/>
            <a:ext cx="9140378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矩形 12"/>
          <p:cNvSpPr>
            <a:spLocks noChangeArrowheads="1"/>
          </p:cNvSpPr>
          <p:nvPr/>
        </p:nvSpPr>
        <p:spPr bwMode="auto">
          <a:xfrm>
            <a:off x="579438" y="742950"/>
            <a:ext cx="80772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Daniel: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Cover the burn with a clean towel.</a:t>
            </a: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Should I put any cream on it?</a:t>
            </a: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Daniel: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No, you shouldn't. You should go and see the doctor.</a:t>
            </a: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All right. Thanks.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969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1506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as soon as possible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“尽可能快地”</a:t>
            </a: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 flipH="1">
            <a:off x="8509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441450" y="1733550"/>
            <a:ext cx="6635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其结构为“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adv.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原级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as possible”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390650" y="2495550"/>
            <a:ext cx="6762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as. . . as possible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可以与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as. . . as sb. can/could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互换，此时的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sb.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与句中的主语保持一致。</a:t>
            </a:r>
          </a:p>
        </p:txBody>
      </p:sp>
      <p:sp>
        <p:nvSpPr>
          <p:cNvPr id="21512" name="TextBox 39"/>
          <p:cNvSpPr txBox="1">
            <a:spLocks noChangeArrowheads="1"/>
          </p:cNvSpPr>
          <p:nvPr/>
        </p:nvSpPr>
        <p:spPr bwMode="auto">
          <a:xfrm>
            <a:off x="608013" y="2593975"/>
            <a:ext cx="8382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742950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2530" name="TextBox 39"/>
          <p:cNvSpPr txBox="1">
            <a:spLocks noChangeArrowheads="1"/>
          </p:cNvSpPr>
          <p:nvPr/>
        </p:nvSpPr>
        <p:spPr bwMode="auto">
          <a:xfrm>
            <a:off x="2638425" y="7175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rule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ruːl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规则</a:t>
            </a: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 flipH="1">
            <a:off x="850900" y="8286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文本框 24"/>
          <p:cNvSpPr txBox="1">
            <a:spLocks noChangeArrowheads="1"/>
          </p:cNvSpPr>
          <p:nvPr/>
        </p:nvSpPr>
        <p:spPr bwMode="auto">
          <a:xfrm>
            <a:off x="952500" y="766763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207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95400" y="1274763"/>
            <a:ext cx="6858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Let me explain the rules of the game to all of you first.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让我先向你们所有人解释一下比赛的规则。</a:t>
            </a:r>
          </a:p>
        </p:txBody>
      </p:sp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1616075" y="2952750"/>
            <a:ext cx="60039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rule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还可作动词，意为“统治；控制”。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He did not want himself to be ruled by others.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他不想要自己受人控制。</a:t>
            </a:r>
          </a:p>
        </p:txBody>
      </p:sp>
      <p:sp>
        <p:nvSpPr>
          <p:cNvPr id="22536" name="TextBox 39"/>
          <p:cNvSpPr txBox="1">
            <a:spLocks noChangeArrowheads="1"/>
          </p:cNvSpPr>
          <p:nvPr/>
        </p:nvSpPr>
        <p:spPr bwMode="auto">
          <a:xfrm>
            <a:off x="881063" y="3051175"/>
            <a:ext cx="1295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685800" y="112395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搭配：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traffic rules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交通规则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obey the rules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遵守规则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 indent="4527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the rules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制订规则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break the rules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破坏规则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7572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4578" name="TextBox 39"/>
          <p:cNvSpPr txBox="1">
            <a:spLocks noChangeArrowheads="1"/>
          </p:cNvSpPr>
          <p:nvPr/>
        </p:nvSpPr>
        <p:spPr bwMode="auto">
          <a:xfrm>
            <a:off x="2638425" y="7429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burn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bɜːn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烧伤，烫伤，灼伤</a:t>
            </a:r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 flipH="1">
            <a:off x="850900" y="836613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文本框 24"/>
          <p:cNvSpPr txBox="1">
            <a:spLocks noChangeArrowheads="1"/>
          </p:cNvSpPr>
          <p:nvPr/>
        </p:nvSpPr>
        <p:spPr bwMode="auto">
          <a:xfrm>
            <a:off x="952500" y="792163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350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676400" y="1300163"/>
            <a:ext cx="55626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He had three burns on his right arm.</a:t>
            </a:r>
          </a:p>
          <a:p>
            <a:pPr indent="6286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他的右臂上有三处灼伤。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1746250" y="2417763"/>
            <a:ext cx="67119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burn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还可作动词，意为“烧伤，烫伤”。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Take care not to burn your fingers.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注意别烫着你的手指头。</a:t>
            </a:r>
          </a:p>
        </p:txBody>
      </p:sp>
      <p:sp>
        <p:nvSpPr>
          <p:cNvPr id="24584" name="TextBox 39"/>
          <p:cNvSpPr txBox="1">
            <a:spLocks noChangeArrowheads="1"/>
          </p:cNvSpPr>
          <p:nvPr/>
        </p:nvSpPr>
        <p:spPr bwMode="auto">
          <a:xfrm>
            <a:off x="685800" y="2506663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考向一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822450" y="4054475"/>
            <a:ext cx="67119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burn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的过去式和过去分词为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burned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burnt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4586" name="TextBox 39"/>
          <p:cNvSpPr txBox="1">
            <a:spLocks noChangeArrowheads="1"/>
          </p:cNvSpPr>
          <p:nvPr/>
        </p:nvSpPr>
        <p:spPr bwMode="auto">
          <a:xfrm>
            <a:off x="762000" y="4144963"/>
            <a:ext cx="1295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609600" y="666750"/>
            <a:ext cx="81534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1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</a:p>
          <a:p>
            <a:pPr marL="450850" indent="-450850">
              <a:lnSpc>
                <a:spcPct val="11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new words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put two words together to create new words. They are called compound words.</a:t>
            </a:r>
          </a:p>
        </p:txBody>
      </p:sp>
      <p:sp>
        <p:nvSpPr>
          <p:cNvPr id="6" name="矩形 12"/>
          <p:cNvSpPr>
            <a:spLocks noChangeArrowheads="1"/>
          </p:cNvSpPr>
          <p:nvPr/>
        </p:nvSpPr>
        <p:spPr bwMode="auto">
          <a:xfrm>
            <a:off x="1828800" y="2266950"/>
            <a:ext cx="4495800" cy="2308225"/>
          </a:xfrm>
          <a:prstGeom prst="rect">
            <a:avLst/>
          </a:prstGeom>
          <a:gradFill>
            <a:gsLst>
              <a:gs pos="2000">
                <a:schemeClr val="accent5"/>
              </a:gs>
              <a:gs pos="98000">
                <a:schemeClr val="bg1">
                  <a:lumMod val="95000"/>
                </a:schemeClr>
              </a:gs>
              <a:gs pos="53000">
                <a:schemeClr val="bg1">
                  <a:lumMod val="95000"/>
                </a:schemeClr>
              </a:gs>
            </a:gsLst>
            <a:lin ang="0" scaled="1"/>
          </a:gradFill>
          <a:ln>
            <a:noFill/>
          </a:ln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rail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→ railway                    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cake → pancake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earth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quake → earthquake      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snow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ball → snowball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矩形 12"/>
          <p:cNvSpPr>
            <a:spLocks noChangeArrowheads="1"/>
          </p:cNvSpPr>
          <p:nvPr/>
        </p:nvSpPr>
        <p:spPr bwMode="auto">
          <a:xfrm>
            <a:off x="533400" y="608013"/>
            <a:ext cx="83058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A)Look at the following words and see how they form new words. Write the correct words in the blanks.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矩形 3"/>
          <p:cNvSpPr>
            <a:spLocks noChangeArrowheads="1"/>
          </p:cNvSpPr>
          <p:nvPr/>
        </p:nvSpPr>
        <p:spPr bwMode="auto">
          <a:xfrm>
            <a:off x="1066800" y="1733550"/>
            <a:ext cx="3254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矩形 4"/>
          <p:cNvSpPr>
            <a:spLocks noChangeArrowheads="1"/>
          </p:cNvSpPr>
          <p:nvPr/>
        </p:nvSpPr>
        <p:spPr bwMode="auto">
          <a:xfrm>
            <a:off x="1046163" y="3190875"/>
            <a:ext cx="325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矩形 8"/>
          <p:cNvSpPr>
            <a:spLocks noChangeArrowheads="1"/>
          </p:cNvSpPr>
          <p:nvPr/>
        </p:nvSpPr>
        <p:spPr bwMode="auto">
          <a:xfrm>
            <a:off x="3213100" y="1733550"/>
            <a:ext cx="1282700" cy="430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daughter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0" name="矩形 9"/>
          <p:cNvSpPr>
            <a:spLocks noChangeArrowheads="1"/>
          </p:cNvSpPr>
          <p:nvPr/>
        </p:nvSpPr>
        <p:spPr bwMode="auto">
          <a:xfrm>
            <a:off x="4930775" y="1731963"/>
            <a:ext cx="2003425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granddaughter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1" name="矩形 14"/>
          <p:cNvSpPr>
            <a:spLocks noChangeArrowheads="1"/>
          </p:cNvSpPr>
          <p:nvPr/>
        </p:nvSpPr>
        <p:spPr bwMode="auto">
          <a:xfrm>
            <a:off x="3214688" y="2293938"/>
            <a:ext cx="128111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son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2" name="矩形 15"/>
          <p:cNvSpPr>
            <a:spLocks noChangeArrowheads="1"/>
          </p:cNvSpPr>
          <p:nvPr/>
        </p:nvSpPr>
        <p:spPr bwMode="auto">
          <a:xfrm>
            <a:off x="4935538" y="2306638"/>
            <a:ext cx="199866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grandson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3" name="矩形 16"/>
          <p:cNvSpPr>
            <a:spLocks noChangeArrowheads="1"/>
          </p:cNvSpPr>
          <p:nvPr/>
        </p:nvSpPr>
        <p:spPr bwMode="auto">
          <a:xfrm>
            <a:off x="4549775" y="1733550"/>
            <a:ext cx="4683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6634" name="矩形 24"/>
          <p:cNvSpPr>
            <a:spLocks noChangeArrowheads="1"/>
          </p:cNvSpPr>
          <p:nvPr/>
        </p:nvSpPr>
        <p:spPr bwMode="auto">
          <a:xfrm>
            <a:off x="1524000" y="1979613"/>
            <a:ext cx="1281113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635" name="直接连接符 18"/>
          <p:cNvCxnSpPr>
            <a:cxnSpLocks noChangeShapeType="1"/>
          </p:cNvCxnSpPr>
          <p:nvPr/>
        </p:nvCxnSpPr>
        <p:spPr bwMode="auto">
          <a:xfrm flipV="1">
            <a:off x="2881313" y="1979613"/>
            <a:ext cx="242887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直接连接符 27"/>
          <p:cNvCxnSpPr>
            <a:cxnSpLocks noChangeShapeType="1"/>
          </p:cNvCxnSpPr>
          <p:nvPr/>
        </p:nvCxnSpPr>
        <p:spPr bwMode="auto">
          <a:xfrm>
            <a:off x="2895600" y="2201863"/>
            <a:ext cx="228600" cy="207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7" name="矩形 32"/>
          <p:cNvSpPr>
            <a:spLocks noChangeArrowheads="1"/>
          </p:cNvSpPr>
          <p:nvPr/>
        </p:nvSpPr>
        <p:spPr bwMode="auto">
          <a:xfrm>
            <a:off x="4549775" y="2284413"/>
            <a:ext cx="4683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6638" name="矩形 33"/>
          <p:cNvSpPr>
            <a:spLocks noChangeArrowheads="1"/>
          </p:cNvSpPr>
          <p:nvPr/>
        </p:nvSpPr>
        <p:spPr bwMode="auto">
          <a:xfrm>
            <a:off x="1492250" y="3105150"/>
            <a:ext cx="1282700" cy="430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black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9" name="矩形 34"/>
          <p:cNvSpPr>
            <a:spLocks noChangeArrowheads="1"/>
          </p:cNvSpPr>
          <p:nvPr/>
        </p:nvSpPr>
        <p:spPr bwMode="auto">
          <a:xfrm>
            <a:off x="4953000" y="3194050"/>
            <a:ext cx="1981200" cy="430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0" name="矩形 35"/>
          <p:cNvSpPr>
            <a:spLocks noChangeArrowheads="1"/>
          </p:cNvSpPr>
          <p:nvPr/>
        </p:nvSpPr>
        <p:spPr bwMode="auto">
          <a:xfrm>
            <a:off x="1493838" y="3665538"/>
            <a:ext cx="128111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notice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1" name="矩形 36"/>
          <p:cNvSpPr>
            <a:spLocks noChangeArrowheads="1"/>
          </p:cNvSpPr>
          <p:nvPr/>
        </p:nvSpPr>
        <p:spPr bwMode="auto">
          <a:xfrm>
            <a:off x="4957763" y="3768725"/>
            <a:ext cx="1998662" cy="430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2" name="矩形 38"/>
          <p:cNvSpPr>
            <a:spLocks noChangeArrowheads="1"/>
          </p:cNvSpPr>
          <p:nvPr/>
        </p:nvSpPr>
        <p:spPr bwMode="auto">
          <a:xfrm>
            <a:off x="3221038" y="3446463"/>
            <a:ext cx="128111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643" name="直接连接符 39"/>
          <p:cNvCxnSpPr>
            <a:cxnSpLocks noChangeShapeType="1"/>
          </p:cNvCxnSpPr>
          <p:nvPr/>
        </p:nvCxnSpPr>
        <p:spPr bwMode="auto">
          <a:xfrm>
            <a:off x="2819400" y="3321050"/>
            <a:ext cx="34925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4" name="直接连接符 40"/>
          <p:cNvCxnSpPr>
            <a:cxnSpLocks noChangeShapeType="1"/>
          </p:cNvCxnSpPr>
          <p:nvPr/>
        </p:nvCxnSpPr>
        <p:spPr bwMode="auto">
          <a:xfrm flipV="1">
            <a:off x="2819400" y="3746500"/>
            <a:ext cx="349250" cy="133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5" name="直接箭头连接符 30"/>
          <p:cNvCxnSpPr>
            <a:cxnSpLocks noChangeShapeType="1"/>
          </p:cNvCxnSpPr>
          <p:nvPr/>
        </p:nvCxnSpPr>
        <p:spPr bwMode="auto">
          <a:xfrm flipV="1">
            <a:off x="4560888" y="3446463"/>
            <a:ext cx="369887" cy="177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6" name="直接箭头连接符 50"/>
          <p:cNvCxnSpPr>
            <a:cxnSpLocks noChangeShapeType="1"/>
          </p:cNvCxnSpPr>
          <p:nvPr/>
        </p:nvCxnSpPr>
        <p:spPr bwMode="auto">
          <a:xfrm>
            <a:off x="4560888" y="3746500"/>
            <a:ext cx="369887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7" name="矩形 49"/>
          <p:cNvSpPr>
            <a:spLocks noChangeArrowheads="1"/>
          </p:cNvSpPr>
          <p:nvPr/>
        </p:nvSpPr>
        <p:spPr bwMode="auto">
          <a:xfrm>
            <a:off x="3224213" y="3457575"/>
            <a:ext cx="9064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board</a:t>
            </a:r>
            <a:endParaRPr lang="zh-CN" altLang="en-US"/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1681163" y="1987550"/>
            <a:ext cx="904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grand</a:t>
            </a:r>
            <a:endParaRPr lang="zh-CN" altLang="en-US"/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5068888" y="3189288"/>
            <a:ext cx="15652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blackboard</a:t>
            </a:r>
            <a:endParaRPr lang="zh-CN" altLang="en-US"/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5068888" y="3794125"/>
            <a:ext cx="16271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noticeboard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矩形 2"/>
          <p:cNvSpPr>
            <a:spLocks noChangeArrowheads="1"/>
          </p:cNvSpPr>
          <p:nvPr/>
        </p:nvSpPr>
        <p:spPr bwMode="auto">
          <a:xfrm>
            <a:off x="4957763" y="3489325"/>
            <a:ext cx="1600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latin typeface="Times New Roman" panose="02020603050405020304" pitchFamily="18" charset="0"/>
              </a:rPr>
              <a:t>toothache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矩形 5"/>
          <p:cNvSpPr>
            <a:spLocks noChangeArrowheads="1"/>
          </p:cNvSpPr>
          <p:nvPr/>
        </p:nvSpPr>
        <p:spPr bwMode="auto">
          <a:xfrm>
            <a:off x="1066800" y="1033463"/>
            <a:ext cx="3254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矩形 7"/>
          <p:cNvSpPr>
            <a:spLocks noChangeArrowheads="1"/>
          </p:cNvSpPr>
          <p:nvPr/>
        </p:nvSpPr>
        <p:spPr bwMode="auto">
          <a:xfrm>
            <a:off x="1066800" y="2571750"/>
            <a:ext cx="3254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矩形 8"/>
          <p:cNvSpPr>
            <a:spLocks noChangeArrowheads="1"/>
          </p:cNvSpPr>
          <p:nvPr/>
        </p:nvSpPr>
        <p:spPr bwMode="auto">
          <a:xfrm>
            <a:off x="3213100" y="1187450"/>
            <a:ext cx="1282700" cy="430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4" name="矩形 9"/>
          <p:cNvSpPr>
            <a:spLocks noChangeArrowheads="1"/>
          </p:cNvSpPr>
          <p:nvPr/>
        </p:nvSpPr>
        <p:spPr bwMode="auto">
          <a:xfrm>
            <a:off x="4930775" y="1185863"/>
            <a:ext cx="1827213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weekday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5" name="矩形 14"/>
          <p:cNvSpPr>
            <a:spLocks noChangeArrowheads="1"/>
          </p:cNvSpPr>
          <p:nvPr/>
        </p:nvSpPr>
        <p:spPr bwMode="auto">
          <a:xfrm>
            <a:off x="3214688" y="1746250"/>
            <a:ext cx="1281112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6" name="矩形 15"/>
          <p:cNvSpPr>
            <a:spLocks noChangeArrowheads="1"/>
          </p:cNvSpPr>
          <p:nvPr/>
        </p:nvSpPr>
        <p:spPr bwMode="auto">
          <a:xfrm>
            <a:off x="4935538" y="1760538"/>
            <a:ext cx="1824037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weekend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7" name="矩形 16"/>
          <p:cNvSpPr>
            <a:spLocks noChangeArrowheads="1"/>
          </p:cNvSpPr>
          <p:nvPr/>
        </p:nvSpPr>
        <p:spPr bwMode="auto">
          <a:xfrm>
            <a:off x="4549775" y="1187450"/>
            <a:ext cx="4683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7658" name="矩形 24"/>
          <p:cNvSpPr>
            <a:spLocks noChangeArrowheads="1"/>
          </p:cNvSpPr>
          <p:nvPr/>
        </p:nvSpPr>
        <p:spPr bwMode="auto">
          <a:xfrm>
            <a:off x="1524000" y="1431925"/>
            <a:ext cx="1281113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659" name="直接连接符 18"/>
          <p:cNvCxnSpPr>
            <a:cxnSpLocks noChangeShapeType="1"/>
          </p:cNvCxnSpPr>
          <p:nvPr/>
        </p:nvCxnSpPr>
        <p:spPr bwMode="auto">
          <a:xfrm flipV="1">
            <a:off x="2881313" y="1431925"/>
            <a:ext cx="242887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直接连接符 27"/>
          <p:cNvCxnSpPr>
            <a:cxnSpLocks noChangeShapeType="1"/>
          </p:cNvCxnSpPr>
          <p:nvPr/>
        </p:nvCxnSpPr>
        <p:spPr bwMode="auto">
          <a:xfrm>
            <a:off x="2895600" y="1655763"/>
            <a:ext cx="228600" cy="207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1" name="矩形 32"/>
          <p:cNvSpPr>
            <a:spLocks noChangeArrowheads="1"/>
          </p:cNvSpPr>
          <p:nvPr/>
        </p:nvSpPr>
        <p:spPr bwMode="auto">
          <a:xfrm>
            <a:off x="4549775" y="1738313"/>
            <a:ext cx="4683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→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7662" name="矩形 33"/>
          <p:cNvSpPr>
            <a:spLocks noChangeArrowheads="1"/>
          </p:cNvSpPr>
          <p:nvPr/>
        </p:nvSpPr>
        <p:spPr bwMode="auto">
          <a:xfrm>
            <a:off x="1492250" y="2816225"/>
            <a:ext cx="1282700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latin typeface="Times New Roman" panose="02020603050405020304" pitchFamily="18" charset="0"/>
              </a:rPr>
              <a:t>head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63" name="矩形 34"/>
          <p:cNvSpPr>
            <a:spLocks noChangeArrowheads="1"/>
          </p:cNvSpPr>
          <p:nvPr/>
        </p:nvSpPr>
        <p:spPr bwMode="auto">
          <a:xfrm>
            <a:off x="4953000" y="2905125"/>
            <a:ext cx="1808163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64" name="矩形 35"/>
          <p:cNvSpPr>
            <a:spLocks noChangeArrowheads="1"/>
          </p:cNvSpPr>
          <p:nvPr/>
        </p:nvSpPr>
        <p:spPr bwMode="auto">
          <a:xfrm>
            <a:off x="1493838" y="3376613"/>
            <a:ext cx="128111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latin typeface="Times New Roman" panose="02020603050405020304" pitchFamily="18" charset="0"/>
              </a:rPr>
              <a:t>tooth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65" name="矩形 36"/>
          <p:cNvSpPr>
            <a:spLocks noChangeArrowheads="1"/>
          </p:cNvSpPr>
          <p:nvPr/>
        </p:nvSpPr>
        <p:spPr bwMode="auto">
          <a:xfrm>
            <a:off x="4957763" y="3479800"/>
            <a:ext cx="1824037" cy="43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66" name="矩形 38"/>
          <p:cNvSpPr>
            <a:spLocks noChangeArrowheads="1"/>
          </p:cNvSpPr>
          <p:nvPr/>
        </p:nvSpPr>
        <p:spPr bwMode="auto">
          <a:xfrm>
            <a:off x="3221038" y="3157538"/>
            <a:ext cx="128111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667" name="直接连接符 39"/>
          <p:cNvCxnSpPr>
            <a:cxnSpLocks noChangeShapeType="1"/>
          </p:cNvCxnSpPr>
          <p:nvPr/>
        </p:nvCxnSpPr>
        <p:spPr bwMode="auto">
          <a:xfrm>
            <a:off x="2819400" y="3032125"/>
            <a:ext cx="34925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直接连接符 40"/>
          <p:cNvCxnSpPr>
            <a:cxnSpLocks noChangeShapeType="1"/>
          </p:cNvCxnSpPr>
          <p:nvPr/>
        </p:nvCxnSpPr>
        <p:spPr bwMode="auto">
          <a:xfrm flipV="1">
            <a:off x="2819400" y="3457575"/>
            <a:ext cx="349250" cy="134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直接箭头连接符 30"/>
          <p:cNvCxnSpPr>
            <a:cxnSpLocks noChangeShapeType="1"/>
          </p:cNvCxnSpPr>
          <p:nvPr/>
        </p:nvCxnSpPr>
        <p:spPr bwMode="auto">
          <a:xfrm flipV="1">
            <a:off x="4560888" y="3157538"/>
            <a:ext cx="369887" cy="17938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0" name="直接箭头连接符 50"/>
          <p:cNvCxnSpPr>
            <a:cxnSpLocks noChangeShapeType="1"/>
          </p:cNvCxnSpPr>
          <p:nvPr/>
        </p:nvCxnSpPr>
        <p:spPr bwMode="auto">
          <a:xfrm>
            <a:off x="4560888" y="3457575"/>
            <a:ext cx="369887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1" name="矩形 1"/>
          <p:cNvSpPr>
            <a:spLocks noChangeArrowheads="1"/>
          </p:cNvSpPr>
          <p:nvPr/>
        </p:nvSpPr>
        <p:spPr bwMode="auto">
          <a:xfrm>
            <a:off x="1524000" y="1443038"/>
            <a:ext cx="7953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week</a:t>
            </a:r>
            <a:endParaRPr lang="zh-CN" altLang="en-US"/>
          </a:p>
        </p:txBody>
      </p:sp>
      <p:sp>
        <p:nvSpPr>
          <p:cNvPr id="27672" name="矩形 6"/>
          <p:cNvSpPr>
            <a:spLocks noChangeArrowheads="1"/>
          </p:cNvSpPr>
          <p:nvPr/>
        </p:nvSpPr>
        <p:spPr bwMode="auto">
          <a:xfrm>
            <a:off x="4935538" y="2905125"/>
            <a:ext cx="1312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headache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506788" y="1187450"/>
            <a:ext cx="6238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day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6788" y="1773238"/>
            <a:ext cx="6238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end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451225" y="3146425"/>
            <a:ext cx="733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ache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矩形 12"/>
          <p:cNvSpPr>
            <a:spLocks noChangeArrowheads="1"/>
          </p:cNvSpPr>
          <p:nvPr/>
        </p:nvSpPr>
        <p:spPr bwMode="auto">
          <a:xfrm>
            <a:off x="381000" y="681038"/>
            <a:ext cx="81724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 algn="just">
              <a:lnSpc>
                <a:spcPct val="14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B)Sometimes we can remember words more easily by separating the compound words into two words. Divide these words.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矩形 12"/>
          <p:cNvSpPr>
            <a:spLocks noChangeArrowheads="1"/>
          </p:cNvSpPr>
          <p:nvPr/>
        </p:nvSpPr>
        <p:spPr bwMode="auto">
          <a:xfrm>
            <a:off x="381000" y="2314575"/>
            <a:ext cx="475138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1</a:t>
            </a:r>
            <a:r>
              <a:rPr lang="en-US" altLang="zh-CN" sz="2200">
                <a:latin typeface="Times New Roman" panose="02020603050405020304" pitchFamily="18" charset="0"/>
              </a:rPr>
              <a:t> bookshop   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book  </a:t>
            </a:r>
            <a:r>
              <a:rPr lang="zh-CN" altLang="en-US" sz="2200">
                <a:latin typeface="Times New Roman" panose="02020603050405020304" pitchFamily="18" charset="0"/>
              </a:rPr>
              <a:t>＋  </a:t>
            </a:r>
            <a:r>
              <a:rPr lang="en-US" altLang="zh-CN" sz="2200">
                <a:latin typeface="Times New Roman" panose="02020603050405020304" pitchFamily="18" charset="0"/>
              </a:rPr>
              <a:t>shop</a:t>
            </a:r>
          </a:p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2</a:t>
            </a:r>
            <a:r>
              <a:rPr lang="en-US" altLang="zh-CN" sz="2200">
                <a:latin typeface="Times New Roman" panose="02020603050405020304" pitchFamily="18" charset="0"/>
              </a:rPr>
              <a:t> classroom  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</a:t>
            </a:r>
          </a:p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3</a:t>
            </a:r>
            <a:r>
              <a:rPr lang="en-US" altLang="zh-CN" sz="2200">
                <a:latin typeface="Times New Roman" panose="02020603050405020304" pitchFamily="18" charset="0"/>
              </a:rPr>
              <a:t> countryside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</a:t>
            </a:r>
          </a:p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4</a:t>
            </a:r>
            <a:r>
              <a:rPr lang="en-US" altLang="zh-CN" sz="2200">
                <a:latin typeface="Times New Roman" panose="02020603050405020304" pitchFamily="18" charset="0"/>
              </a:rPr>
              <a:t> gentleman  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矩形 12"/>
          <p:cNvSpPr>
            <a:spLocks noChangeArrowheads="1"/>
          </p:cNvSpPr>
          <p:nvPr/>
        </p:nvSpPr>
        <p:spPr bwMode="auto">
          <a:xfrm>
            <a:off x="4495800" y="2343150"/>
            <a:ext cx="44196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5 </a:t>
            </a:r>
            <a:r>
              <a:rPr lang="en-US" altLang="zh-CN" sz="2200">
                <a:latin typeface="Times New Roman" panose="02020603050405020304" pitchFamily="18" charset="0"/>
              </a:rPr>
              <a:t>housework  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______</a:t>
            </a:r>
          </a:p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6</a:t>
            </a:r>
            <a:r>
              <a:rPr lang="en-US" altLang="zh-CN" sz="2200">
                <a:latin typeface="Times New Roman" panose="02020603050405020304" pitchFamily="18" charset="0"/>
              </a:rPr>
              <a:t> newspaper  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______</a:t>
            </a:r>
          </a:p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7</a:t>
            </a:r>
            <a:r>
              <a:rPr lang="en-US" altLang="zh-CN" sz="2200">
                <a:latin typeface="Times New Roman" panose="02020603050405020304" pitchFamily="18" charset="0"/>
              </a:rPr>
              <a:t> pancake       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______</a:t>
            </a:r>
          </a:p>
          <a:p>
            <a:pPr marL="273050" indent="-273050">
              <a:lnSpc>
                <a:spcPct val="14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8 </a:t>
            </a:r>
            <a:r>
              <a:rPr lang="en-US" altLang="zh-CN" sz="2200">
                <a:latin typeface="Times New Roman" panose="02020603050405020304" pitchFamily="18" charset="0"/>
              </a:rPr>
              <a:t>supermarket</a:t>
            </a:r>
            <a:r>
              <a:rPr lang="zh-CN" altLang="en-US" sz="2200">
                <a:latin typeface="Times New Roman" panose="02020603050405020304" pitchFamily="18" charset="0"/>
              </a:rPr>
              <a:t>＝ </a:t>
            </a:r>
            <a:r>
              <a:rPr lang="en-US" altLang="zh-CN" sz="2200">
                <a:latin typeface="Times New Roman" panose="02020603050405020304" pitchFamily="18" charset="0"/>
              </a:rPr>
              <a:t>______ </a:t>
            </a:r>
            <a:r>
              <a:rPr lang="zh-CN" altLang="en-US" sz="2200">
                <a:latin typeface="Times New Roman" panose="02020603050405020304" pitchFamily="18" charset="0"/>
              </a:rPr>
              <a:t>＋ </a:t>
            </a:r>
            <a:r>
              <a:rPr lang="en-US" altLang="zh-CN" sz="2200">
                <a:latin typeface="Times New Roman" panose="02020603050405020304" pitchFamily="18" charset="0"/>
              </a:rPr>
              <a:t>______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95538" y="2878138"/>
            <a:ext cx="2090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class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room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286000" y="3324225"/>
            <a:ext cx="2089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country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side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339975" y="3822700"/>
            <a:ext cx="20748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gentle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man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553200" y="2435225"/>
            <a:ext cx="20653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house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629400" y="2889250"/>
            <a:ext cx="20494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news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paper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588125" y="3379788"/>
            <a:ext cx="19653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pan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cake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529388" y="3844925"/>
            <a:ext cx="22256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super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market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09600" y="742950"/>
            <a:ext cx="78486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根据首字母或汉语提示完成句子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—Do you like the city life?</a:t>
            </a:r>
          </a:p>
          <a:p>
            <a:pPr marL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—No. It's too noisy and there is lots of pollution(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污染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I like living in the c____________ better.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Black has two children. One is a son and the other one is a d________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—Mum, I've got a t________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  <a:p>
            <a:pPr marL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—Don't worry. I'll take you to see the dentist(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牙医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273425" y="2293938"/>
            <a:ext cx="1587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ountryside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700213" y="3262313"/>
            <a:ext cx="121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aughter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459163" y="3795713"/>
            <a:ext cx="136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oothache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2"/>
          <p:cNvSpPr>
            <a:spLocks noChangeArrowheads="1"/>
          </p:cNvSpPr>
          <p:nvPr/>
        </p:nvSpPr>
        <p:spPr bwMode="auto">
          <a:xfrm>
            <a:off x="838200" y="742950"/>
            <a:ext cx="7543800" cy="3857625"/>
          </a:xfrm>
          <a:prstGeom prst="rect">
            <a:avLst/>
          </a:prstGeom>
          <a:gradFill>
            <a:gsLst>
              <a:gs pos="0">
                <a:schemeClr val="accent5">
                  <a:lumMod val="90000"/>
                </a:schemeClr>
              </a:gs>
              <a:gs pos="86000">
                <a:schemeClr val="bg1"/>
              </a:gs>
              <a:gs pos="37000">
                <a:schemeClr val="bg1"/>
              </a:gs>
              <a:gs pos="98000">
                <a:schemeClr val="accent5"/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 marL="177800" indent="-177800" algn="ctr">
              <a:lnSpc>
                <a:spcPct val="125000"/>
              </a:lnSpc>
              <a:buFontTx/>
              <a:buNone/>
              <a:defRPr/>
            </a:pPr>
            <a:r>
              <a:rPr lang="zh-CN" altLang="en-US" sz="2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如何正确拨打火警电话？</a:t>
            </a:r>
            <a:endParaRPr lang="en-US" altLang="zh-CN" sz="2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 indent="-450850" algn="just"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、火警电话打通后，应讲清楚着火单位，所在区县，街道，门牌或乡村的详细地址。</a:t>
            </a:r>
          </a:p>
          <a:p>
            <a:pPr marL="450850" indent="-450850" algn="just"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、要讲清什么东西着火，火势怎样。</a:t>
            </a:r>
          </a:p>
          <a:p>
            <a:pPr marL="450850" indent="-450850" algn="just"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、要讲清是平房还是楼房，最好能讲清起火部位，燃烧物质和燃烧情况。</a:t>
            </a:r>
          </a:p>
          <a:p>
            <a:pPr marL="450850" indent="-450850" algn="just"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、报警人要讲清自己姓名，工作单位和电话号码。</a:t>
            </a:r>
          </a:p>
          <a:p>
            <a:pPr marL="450850" indent="-450850" algn="just">
              <a:lnSpc>
                <a:spcPct val="125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、报警后要派专人在街道路口或村口等候消防车到来，指引消防车去火场，以便迅速，准确到达起火地点</a:t>
            </a: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>
            <a:spLocks noChangeArrowheads="1"/>
          </p:cNvSpPr>
          <p:nvPr/>
        </p:nvSpPr>
        <p:spPr bwMode="auto">
          <a:xfrm>
            <a:off x="685800" y="728663"/>
            <a:ext cx="784860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—Are you busy on w________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—Yes. But I can enjoy free life at the weekend.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Try ________(think) about the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maths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problem, and you will find a way to work it out.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Jenny is a helpful girl. She often helps her mother do the __________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家务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at home.</a:t>
            </a:r>
          </a:p>
          <a:p>
            <a:pPr marL="450850" indent="-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—What's on the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木板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)?</a:t>
            </a:r>
          </a:p>
          <a:p>
            <a:pPr marL="450850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—Some books.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744913" y="808038"/>
            <a:ext cx="1228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eekdays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93838" y="1809750"/>
            <a:ext cx="1296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thinking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192213" y="3305175"/>
            <a:ext cx="162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housework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421063" y="3802063"/>
            <a:ext cx="97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board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1"/>
          <p:cNvSpPr>
            <a:spLocks noChangeArrowheads="1"/>
          </p:cNvSpPr>
          <p:nvPr/>
        </p:nvSpPr>
        <p:spPr bwMode="auto">
          <a:xfrm>
            <a:off x="685800" y="877888"/>
            <a:ext cx="78486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8. Students must follow the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规则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)of the school.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9. He had a___________(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头疼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yesterday, so he didn't go to school.</a:t>
            </a:r>
          </a:p>
          <a:p>
            <a:pPr marL="450850" indent="-450850"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10. My mother is fond of making__________(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烙饼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like eating them very much.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419600" y="97155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rules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17750" y="1489075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headache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895850" y="2447925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pancakes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1036638"/>
            <a:ext cx="7162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rule, burn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 soon as possible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81013" y="625475"/>
            <a:ext cx="5791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Integrated skills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) Away from danger</a:t>
            </a: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27038" y="1352550"/>
            <a:ext cx="8335962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A1)Which telephone numbers should you dial in the following situations? Write the correct telephone number under each picture. The information in the box may help you.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141413" y="2525713"/>
            <a:ext cx="7088187" cy="53181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110</a:t>
            </a:r>
            <a:r>
              <a:rPr lang="zh-CN" altLang="en-US" sz="2200" b="1" dirty="0">
                <a:latin typeface="Times New Roman" panose="02020603050405020304" pitchFamily="18" charset="0"/>
              </a:rPr>
              <a:t>－</a:t>
            </a:r>
            <a:r>
              <a:rPr lang="en-US" altLang="zh-CN" sz="2200" b="1" dirty="0">
                <a:latin typeface="Times New Roman" panose="02020603050405020304" pitchFamily="18" charset="0"/>
              </a:rPr>
              <a:t>Police</a:t>
            </a:r>
            <a:r>
              <a:rPr lang="zh-CN" altLang="en-US" sz="2200" b="1" dirty="0">
                <a:latin typeface="Times New Roman" panose="02020603050405020304" pitchFamily="18" charset="0"/>
              </a:rPr>
              <a:t>　</a:t>
            </a:r>
            <a:r>
              <a:rPr lang="en-US" altLang="zh-CN" sz="2200" b="1" dirty="0">
                <a:latin typeface="Times New Roman" panose="02020603050405020304" pitchFamily="18" charset="0"/>
              </a:rPr>
              <a:t>119</a:t>
            </a:r>
            <a:r>
              <a:rPr lang="zh-CN" altLang="en-US" sz="2200" b="1" dirty="0">
                <a:latin typeface="Times New Roman" panose="02020603050405020304" pitchFamily="18" charset="0"/>
              </a:rPr>
              <a:t>－</a:t>
            </a:r>
            <a:r>
              <a:rPr lang="en-US" altLang="zh-CN" sz="2200" b="1" dirty="0">
                <a:latin typeface="Times New Roman" panose="02020603050405020304" pitchFamily="18" charset="0"/>
              </a:rPr>
              <a:t>Fire   120</a:t>
            </a:r>
            <a:r>
              <a:rPr lang="zh-CN" altLang="en-US" sz="2200" b="1" dirty="0">
                <a:latin typeface="Times New Roman" panose="02020603050405020304" pitchFamily="18" charset="0"/>
              </a:rPr>
              <a:t>－</a:t>
            </a:r>
            <a:r>
              <a:rPr lang="en-US" altLang="zh-CN" sz="2200" b="1" dirty="0">
                <a:latin typeface="Times New Roman" panose="02020603050405020304" pitchFamily="18" charset="0"/>
              </a:rPr>
              <a:t>Hospital</a:t>
            </a:r>
            <a:r>
              <a:rPr lang="zh-CN" altLang="en-US" sz="2200" b="1" dirty="0">
                <a:latin typeface="Times New Roman" panose="02020603050405020304" pitchFamily="18" charset="0"/>
              </a:rPr>
              <a:t>　</a:t>
            </a:r>
            <a:r>
              <a:rPr lang="en-US" altLang="zh-CN" sz="2200" b="1" dirty="0">
                <a:latin typeface="Times New Roman" panose="02020603050405020304" pitchFamily="18" charset="0"/>
              </a:rPr>
              <a:t>122</a:t>
            </a:r>
            <a:r>
              <a:rPr lang="zh-CN" altLang="en-US" sz="2200" b="1" dirty="0">
                <a:latin typeface="Times New Roman" panose="02020603050405020304" pitchFamily="18" charset="0"/>
              </a:rPr>
              <a:t>－</a:t>
            </a:r>
            <a:r>
              <a:rPr lang="en-US" altLang="zh-CN" sz="2200" b="1" dirty="0">
                <a:latin typeface="Times New Roman" panose="02020603050405020304" pitchFamily="18" charset="0"/>
              </a:rPr>
              <a:t>Traffic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09688" y="3105150"/>
            <a:ext cx="823912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46400" y="3160713"/>
            <a:ext cx="1168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0775" y="3119438"/>
            <a:ext cx="10890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80225" y="3125788"/>
            <a:ext cx="134937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762000" y="4095750"/>
            <a:ext cx="77485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 ___________   _____________   ____________      ___________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406525" y="4144963"/>
            <a:ext cx="630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119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276600" y="4130675"/>
            <a:ext cx="646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122</a:t>
            </a: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391150" y="4157663"/>
            <a:ext cx="646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120</a:t>
            </a: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315200" y="4116388"/>
            <a:ext cx="62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110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矩形 12"/>
          <p:cNvSpPr>
            <a:spLocks noChangeArrowheads="1"/>
          </p:cNvSpPr>
          <p:nvPr/>
        </p:nvSpPr>
        <p:spPr bwMode="auto">
          <a:xfrm>
            <a:off x="381000" y="665163"/>
            <a:ext cx="8382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2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A2)The students are attending a talk called “Away from danger” at Sunshine Hall. Listen to the talk and help Simon complete his notes.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914400" y="1962150"/>
          <a:ext cx="7772400" cy="262356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Danger 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Tips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13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Fires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Try to get out as soon as possible.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Cover your mouth and nose with a wet towel to protect yourself from (1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)____________</a:t>
                      </a:r>
                      <a:r>
                        <a:rPr lang="zh-CN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Stay (2)________ to the ground.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Never (3)________ into the building on fire.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156075" y="3305175"/>
            <a:ext cx="1635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thick smoke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230563" y="3735388"/>
            <a:ext cx="606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low</a:t>
            </a: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314700" y="4191000"/>
            <a:ext cx="111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go back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85800" y="809625"/>
          <a:ext cx="8001000" cy="3819525"/>
        </p:xfrm>
        <a:graphic>
          <a:graphicData uri="http://schemas.openxmlformats.org/drawingml/2006/table">
            <a:tbl>
              <a:tblPr/>
              <a:tblGrid>
                <a:gridCol w="1283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7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20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Danger 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Tips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82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Floods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Get to (4)________ ground and stay there.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not (5)________ through the flood water.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53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Earth­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quakes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(6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)______ 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under a strong desk or table to protect yourself.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not stand near a (7)________</a:t>
                      </a:r>
                      <a:r>
                        <a:rPr 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996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Traffic accidents</a:t>
                      </a:r>
                      <a:endParaRPr lang="zh-CN" sz="2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Always (8)________ traffic 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rules.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Look (9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)________</a:t>
                      </a:r>
                      <a:r>
                        <a:rPr lang="en-US" alt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zh-CN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right and then left when you cross the road.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not sit, (10</a:t>
                      </a:r>
                      <a:r>
                        <a:rPr lang="en-US" sz="2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)_______ </a:t>
                      </a:r>
                      <a:r>
                        <a:rPr lang="en-US" sz="2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or ride your bicycle on railways.</a:t>
                      </a:r>
                      <a:endParaRPr lang="zh-CN" sz="2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94063" y="1241425"/>
            <a:ext cx="7175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high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440113" y="1625600"/>
            <a:ext cx="10493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373313" y="2165350"/>
            <a:ext cx="765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Hide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572000" y="2536825"/>
            <a:ext cx="11255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window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3125" y="3057525"/>
            <a:ext cx="922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follow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259138" y="3441700"/>
            <a:ext cx="576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left</a:t>
            </a: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851275" y="4195763"/>
            <a:ext cx="763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12"/>
          <p:cNvSpPr>
            <a:spLocks noChangeArrowheads="1"/>
          </p:cNvSpPr>
          <p:nvPr/>
        </p:nvSpPr>
        <p:spPr bwMode="auto">
          <a:xfrm>
            <a:off x="457200" y="666750"/>
            <a:ext cx="8229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A3)Simon's cousin Annie is asking Simon about the talk. Help him answer Annie's questions. Listen to the talk again and check your answers.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矩形 12"/>
          <p:cNvSpPr>
            <a:spLocks noChangeArrowheads="1"/>
          </p:cNvSpPr>
          <p:nvPr/>
        </p:nvSpPr>
        <p:spPr bwMode="auto">
          <a:xfrm>
            <a:off x="838200" y="1946275"/>
            <a:ext cx="7696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learn from yesterday's talk, Simon?</a:t>
            </a:r>
          </a:p>
          <a:p>
            <a:pPr marL="986155" indent="-986155"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learnt a lot about keeping ourselves safe from fires, floods, earthquakes and (1)________________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Really? What should we do if our building is on fire?</a:t>
            </a:r>
          </a:p>
          <a:p>
            <a:pPr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try to (2)________ as soon as possible.</a:t>
            </a:r>
          </a:p>
          <a:p>
            <a:pPr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protect ourselves from thick smoke?</a:t>
            </a: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968875" y="2932113"/>
            <a:ext cx="2120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traffic accidents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151313" y="3825875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get out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685800" y="742950"/>
            <a:ext cx="7697788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algn="just">
              <a:lnSpc>
                <a:spcPct val="14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use a (3)__________ to cover our mouth and nose and stay (4)________ to the ground.</a:t>
            </a:r>
          </a:p>
          <a:p>
            <a:pPr algn="just">
              <a:lnSpc>
                <a:spcPct val="14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what should we do when there's a flood?</a:t>
            </a:r>
          </a:p>
          <a:p>
            <a:pPr marL="986155" indent="-986155" algn="just">
              <a:lnSpc>
                <a:spcPct val="14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get to (5)_____________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that we shouldn't (6)________ through the flood water.</a:t>
            </a:r>
          </a:p>
          <a:p>
            <a:pPr algn="just">
              <a:lnSpc>
                <a:spcPct val="14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see. What should we do when an earthquake happens?</a:t>
            </a:r>
          </a:p>
          <a:p>
            <a:pPr marL="903605" indent="-903605" algn="just">
              <a:lnSpc>
                <a:spcPct val="14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Hide under a (7)________ desk or table. Stay away from a (8)________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114800" y="842963"/>
            <a:ext cx="1320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wet towel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875088" y="1322388"/>
            <a:ext cx="6080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low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205288" y="2230438"/>
            <a:ext cx="16621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high ground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349625" y="2722563"/>
            <a:ext cx="7651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535363" y="3638550"/>
            <a:ext cx="9477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strong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81200" y="4113213"/>
            <a:ext cx="11255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window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685800" y="727075"/>
            <a:ext cx="769778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should we do to protect ourselves from traffic accidents?</a:t>
            </a:r>
          </a:p>
          <a:p>
            <a:pPr marL="986155" indent="-986155" algn="just">
              <a:lnSpc>
                <a:spcPct val="135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always follow (9)___________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Moreover, it's dangerous to sit, walk or ride a bicycle on (10)________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876800" y="1724025"/>
            <a:ext cx="16033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traffic rules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09800" y="2627313"/>
            <a:ext cx="12033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railways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12"/>
          <p:cNvSpPr>
            <a:spLocks noChangeArrowheads="1"/>
          </p:cNvSpPr>
          <p:nvPr/>
        </p:nvSpPr>
        <p:spPr bwMode="auto">
          <a:xfrm>
            <a:off x="457200" y="666750"/>
            <a:ext cx="8077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B)Speak up: What should we do first?</a:t>
            </a:r>
          </a:p>
          <a:p>
            <a:pPr marL="273050" algn="just">
              <a:lnSpc>
                <a:spcPct val="11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 and Daniel are talking about first aid. Work in pairs and discuss what we should do first to deal with some accidents. Use the conversation below as a model.</a:t>
            </a:r>
          </a:p>
        </p:txBody>
      </p:sp>
      <p:sp>
        <p:nvSpPr>
          <p:cNvPr id="19459" name="矩形 12"/>
          <p:cNvSpPr>
            <a:spLocks noChangeArrowheads="1"/>
          </p:cNvSpPr>
          <p:nvPr/>
        </p:nvSpPr>
        <p:spPr bwMode="auto">
          <a:xfrm>
            <a:off x="738188" y="2224088"/>
            <a:ext cx="78486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35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We may burn our hands when we cook at home. Do you know what to do first if I burn myself?</a:t>
            </a:r>
          </a:p>
          <a:p>
            <a:pPr marL="903605" indent="-903605">
              <a:lnSpc>
                <a:spcPct val="135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Daniel: 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Sure. First, you should keep your hand in cold water for about ten minutes.</a:t>
            </a:r>
          </a:p>
          <a:p>
            <a:pPr marL="903605" indent="-903605">
              <a:lnSpc>
                <a:spcPct val="135000"/>
              </a:lnSpc>
            </a:pP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200">
                <a:latin typeface="Times New Roman" panose="02020603050405020304" pitchFamily="18" charset="0"/>
                <a:ea typeface="黑体" panose="02010609060101010101" pitchFamily="49" charset="-122"/>
              </a:rPr>
              <a:t>I see. What should I do after that?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1390</Words>
  <Application>Microsoft Office PowerPoint</Application>
  <PresentationFormat>全屏显示(16:9)</PresentationFormat>
  <Paragraphs>198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2023-01-16T20:47:09Z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3CEEB83CEE5D4848B18A880AF8744BA1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