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96" r:id="rId9"/>
    <p:sldId id="275" r:id="rId10"/>
    <p:sldId id="267" r:id="rId11"/>
    <p:sldId id="297" r:id="rId12"/>
    <p:sldId id="298" r:id="rId13"/>
    <p:sldId id="299" r:id="rId14"/>
    <p:sldId id="300" r:id="rId15"/>
    <p:sldId id="289" r:id="rId16"/>
    <p:sldId id="29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7573F431-D3A1-49EB-A535-23AE700F7C0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FD475544-CA84-47E3-98AB-28905AA396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5" Type="http://schemas.openxmlformats.org/officeDocument/2006/relationships/image" Target="../media/image5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5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8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9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5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54.png"/><Relationship Id="rId5" Type="http://schemas.openxmlformats.org/officeDocument/2006/relationships/tags" Target="../tags/tag34.xml"/><Relationship Id="rId10" Type="http://schemas.openxmlformats.org/officeDocument/2006/relationships/image" Target="../media/image13.png"/><Relationship Id="rId4" Type="http://schemas.openxmlformats.org/officeDocument/2006/relationships/tags" Target="../tags/tag33.xml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7930" y="2016018"/>
            <a:ext cx="7111156" cy="2063743"/>
            <a:chOff x="5167930" y="2176843"/>
            <a:chExt cx="7111156" cy="2063743"/>
          </a:xfrm>
        </p:grpSpPr>
        <p:sp>
          <p:nvSpPr>
            <p:cNvPr id="13" name="Shape 40"/>
            <p:cNvSpPr/>
            <p:nvPr/>
          </p:nvSpPr>
          <p:spPr>
            <a:xfrm>
              <a:off x="5236061" y="3903401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60870" y="2176843"/>
              <a:ext cx="36125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7930" y="2702632"/>
              <a:ext cx="7111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勾股定理</a:t>
              </a:r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（勾股定理的实际运用）</a:t>
              </a:r>
              <a:endParaRPr lang="en-US" altLang="zh-CN" sz="32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71380" y="3681085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33"/>
          <p:cNvSpPr txBox="1"/>
          <p:nvPr>
            <p:custDataLst>
              <p:tags r:id="rId1"/>
            </p:custDataLst>
          </p:nvPr>
        </p:nvSpPr>
        <p:spPr>
          <a:xfrm>
            <a:off x="3738625" y="3687160"/>
            <a:ext cx="2878009" cy="400110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>
            <a:fillRect/>
          </a:stretch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729" y="769123"/>
            <a:ext cx="5059674" cy="44686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10" y="3703932"/>
            <a:ext cx="2446190" cy="24557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08" y="134149"/>
            <a:ext cx="3080826" cy="1709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399084" y="1441725"/>
                <a:ext cx="7970987" cy="1987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．如图，矩形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OABC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的边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OA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长为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，边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长为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OA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在数轴上，以原点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为圆心，对角线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OB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的长为半径画弧，交正半轴于一点，则这个点表示的实数是（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25	B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084" y="1441725"/>
                <a:ext cx="7970987" cy="1987275"/>
              </a:xfrm>
              <a:prstGeom prst="rect">
                <a:avLst/>
              </a:prstGeom>
              <a:blipFill rotWithShape="1">
                <a:blip r:embed="rId4"/>
                <a:stretch>
                  <a:fillRect l="-2" t="-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327564" y="3429000"/>
                <a:ext cx="7489719" cy="24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由勾股定理可知，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这个点表示的实数是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564" y="3429000"/>
                <a:ext cx="7489719" cy="2457148"/>
              </a:xfrm>
              <a:prstGeom prst="rect">
                <a:avLst/>
              </a:prstGeom>
              <a:blipFill rotWithShape="1">
                <a:blip r:embed="rId5"/>
                <a:stretch>
                  <a:fillRect l="-6" r="4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笑脸 25"/>
          <p:cNvSpPr/>
          <p:nvPr/>
        </p:nvSpPr>
        <p:spPr>
          <a:xfrm>
            <a:off x="5384577" y="2982917"/>
            <a:ext cx="316936" cy="35896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3" name="图片 22" descr="figure"/>
          <p:cNvPicPr/>
          <p:nvPr/>
        </p:nvPicPr>
        <p:blipFill>
          <a:blip r:embed="rId6"/>
          <a:stretch>
            <a:fillRect/>
          </a:stretch>
        </p:blipFill>
        <p:spPr>
          <a:xfrm>
            <a:off x="7051423" y="3160017"/>
            <a:ext cx="4086478" cy="161862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p:pic>
        <p:nvPicPr>
          <p:cNvPr id="13" name="图片 12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116565" y="3820823"/>
            <a:ext cx="4236314" cy="1815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574576" y="1585495"/>
                <a:ext cx="7858713" cy="106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．如图，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，则数轴上点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所表示的数为（　　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+1	B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	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+1	   D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endParaRPr lang="zh-CN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76" y="1585495"/>
                <a:ext cx="7858713" cy="1063946"/>
              </a:xfrm>
              <a:prstGeom prst="rect">
                <a:avLst/>
              </a:prstGeom>
              <a:blipFill rotWithShape="1">
                <a:blip r:embed="rId6"/>
                <a:stretch>
                  <a:fillRect l="-5" t="-50" r="5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574576" y="3095564"/>
                <a:ext cx="6751214" cy="2722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解：由勾股定理得：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数轴上点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所表示的数为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76" y="3095564"/>
                <a:ext cx="6751214" cy="2722797"/>
              </a:xfrm>
              <a:prstGeom prst="rect">
                <a:avLst/>
              </a:prstGeom>
              <a:blipFill rotWithShape="1">
                <a:blip r:embed="rId7"/>
                <a:stretch>
                  <a:fillRect l="-6" t="-21" r="5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笑脸 15"/>
          <p:cNvSpPr/>
          <p:nvPr/>
        </p:nvSpPr>
        <p:spPr>
          <a:xfrm>
            <a:off x="2901671" y="2290473"/>
            <a:ext cx="316936" cy="35896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221284" y="1345389"/>
                <a:ext cx="7806618" cy="1840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．如图，网格中每个小正方形的边长均为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，点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都在格点上，以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为圆心，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为半径画弧，交最上方的网格线于点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的长为</a:t>
                </a:r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   ）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0. 8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3−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84" y="1345389"/>
                <a:ext cx="7806618" cy="1840889"/>
              </a:xfrm>
              <a:prstGeom prst="rect">
                <a:avLst/>
              </a:prstGeom>
              <a:blipFill rotWithShape="1">
                <a:blip r:embed="rId5"/>
                <a:stretch>
                  <a:fillRect l="-2" t="-25" r="1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figure"/>
          <p:cNvPicPr/>
          <p:nvPr/>
        </p:nvPicPr>
        <p:blipFill>
          <a:blip r:embed="rId6"/>
          <a:stretch>
            <a:fillRect/>
          </a:stretch>
        </p:blipFill>
        <p:spPr>
          <a:xfrm>
            <a:off x="7602203" y="3429000"/>
            <a:ext cx="3381722" cy="2502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21284" y="3541468"/>
                <a:ext cx="6097348" cy="2396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如图，连接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AD=AB=3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由勾股定理可得，</a:t>
                </a:r>
                <a:r>
                  <a:rPr lang="en-US" altLang="zh-CN" sz="1600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en-US" altLang="zh-CN" sz="1600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600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又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CE=3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CD=3-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84" y="3541468"/>
                <a:ext cx="6097348" cy="2396490"/>
              </a:xfrm>
              <a:prstGeom prst="rect">
                <a:avLst/>
              </a:prstGeom>
              <a:blipFill rotWithShape="1">
                <a:blip r:embed="rId7"/>
                <a:stretch>
                  <a:fillRect l="-3" t="-3" r="4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笑脸 11"/>
          <p:cNvSpPr/>
          <p:nvPr/>
        </p:nvSpPr>
        <p:spPr>
          <a:xfrm>
            <a:off x="1282477" y="2798711"/>
            <a:ext cx="316936" cy="35896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143251" y="1536146"/>
            <a:ext cx="80979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．已知直角三角形两边的长分别为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，则此三角形的周长为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143251" y="2202289"/>
                <a:ext cx="7853320" cy="3598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36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21+3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解：设</a:t>
                </a:r>
                <a:r>
                  <a:rPr lang="en-US" altLang="zh-CN" sz="1600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en-US" altLang="zh-CN" sz="1600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600" i="1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的第三边长为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当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为直角三角形的直角边时，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，此时这个三角形的周长＝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9+12+15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36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当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为直角三角形的斜边时，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为直角边，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，此时这个三角形的周长＝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9+12+3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21+3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综上所述，该三角形的周长为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36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21+3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故答案是：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36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21+3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51" y="2202289"/>
                <a:ext cx="7853320" cy="3598999"/>
              </a:xfrm>
              <a:prstGeom prst="rect">
                <a:avLst/>
              </a:prstGeom>
              <a:blipFill rotWithShape="1">
                <a:blip r:embed="rId5"/>
                <a:stretch>
                  <a:fillRect l="-3" t="-3" r="7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155749" y="3911533"/>
            <a:ext cx="4215236" cy="2207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64433" y="1310589"/>
                <a:ext cx="8087989" cy="179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．图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、图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均是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6×6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的正方形网格，每个小正方形的顶点叫做格点，每个小正方形的边长均为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）在图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中，以格点为端点，画线段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MN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）在图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中，以格点为顶点，画正方形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，使它的面积为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33" y="1310589"/>
                <a:ext cx="8087989" cy="1793504"/>
              </a:xfrm>
              <a:prstGeom prst="rect">
                <a:avLst/>
              </a:prstGeom>
              <a:blipFill rotWithShape="1">
                <a:blip r:embed="rId6"/>
                <a:stretch>
                  <a:fillRect l="-2" t="-33" r="1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fig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006597" y="3753907"/>
            <a:ext cx="4364387" cy="2364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81876" y="1361494"/>
            <a:ext cx="3335253" cy="3532589"/>
            <a:chOff x="1917843" y="1498600"/>
            <a:chExt cx="3335253" cy="353258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397" y="1498600"/>
              <a:ext cx="2902620" cy="29026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9" y="3891072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1448327" y="4322986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48494" y="1533525"/>
            <a:ext cx="6083190" cy="1248326"/>
            <a:chOff x="4980192" y="1184807"/>
            <a:chExt cx="6083190" cy="1248326"/>
          </a:xfrm>
        </p:grpSpPr>
        <p:sp>
          <p:nvSpPr>
            <p:cNvPr id="24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90" y="1602136"/>
              <a:ext cx="4120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利用勾股定理知识在数轴上表示长度为无理数的线段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980192" y="1184807"/>
              <a:ext cx="1595115" cy="1115552"/>
              <a:chOff x="4796290" y="1497377"/>
              <a:chExt cx="1595115" cy="1115552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90" y="1497377"/>
                <a:ext cx="1115552" cy="1115552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5427745" y="2888390"/>
            <a:ext cx="5862555" cy="1157050"/>
            <a:chOff x="4959443" y="1164058"/>
            <a:chExt cx="5862555" cy="1157050"/>
          </a:xfrm>
        </p:grpSpPr>
        <p:sp>
          <p:nvSpPr>
            <p:cNvPr id="2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87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利用勾股定理解决几何问题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959443" y="1164058"/>
              <a:ext cx="1615864" cy="1157050"/>
              <a:chOff x="4775541" y="1476628"/>
              <a:chExt cx="1615864" cy="1157050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5541" y="1476628"/>
                <a:ext cx="1157050" cy="1157050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5448494" y="4284753"/>
            <a:ext cx="5994290" cy="1115552"/>
            <a:chOff x="4980192" y="1184807"/>
            <a:chExt cx="5994290" cy="1115552"/>
          </a:xfrm>
        </p:grpSpPr>
        <p:sp>
          <p:nvSpPr>
            <p:cNvPr id="3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加深学生对勾股定理的理解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980192" y="1184807"/>
              <a:ext cx="1595115" cy="1115552"/>
              <a:chOff x="4796290" y="1497377"/>
              <a:chExt cx="1595115" cy="1115552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90" y="1497377"/>
                <a:ext cx="1115552" cy="11155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7930" y="2016018"/>
            <a:ext cx="6837550" cy="2063743"/>
            <a:chOff x="5167930" y="2176843"/>
            <a:chExt cx="6837550" cy="2063743"/>
          </a:xfrm>
        </p:grpSpPr>
        <p:sp>
          <p:nvSpPr>
            <p:cNvPr id="13" name="Shape 40"/>
            <p:cNvSpPr/>
            <p:nvPr/>
          </p:nvSpPr>
          <p:spPr>
            <a:xfrm>
              <a:off x="5236061" y="3903401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13244" y="2176843"/>
              <a:ext cx="35102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r>
                <a:rPr lang="zh-CN" altLang="en-US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7930" y="2702632"/>
              <a:ext cx="6541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谢谢各位同学倾听！</a:t>
              </a:r>
              <a:endParaRPr lang="en-US" altLang="zh-CN" sz="32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71380" y="3681085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33"/>
          <p:cNvSpPr txBox="1"/>
          <p:nvPr>
            <p:custDataLst>
              <p:tags r:id="rId1"/>
            </p:custDataLst>
          </p:nvPr>
        </p:nvSpPr>
        <p:spPr>
          <a:xfrm>
            <a:off x="3738625" y="3687160"/>
            <a:ext cx="2878009" cy="400110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>
            <a:fillRect/>
          </a:stretch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729" y="769123"/>
            <a:ext cx="5059674" cy="446869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10" y="3703932"/>
            <a:ext cx="2446190" cy="24557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08" y="134149"/>
            <a:ext cx="3080826" cy="1709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30625" y="1743316"/>
            <a:ext cx="2642172" cy="2342833"/>
            <a:chOff x="2092905" y="1767376"/>
            <a:chExt cx="2642172" cy="2342833"/>
          </a:xfrm>
        </p:grpSpPr>
        <p:sp>
          <p:nvSpPr>
            <p:cNvPr id="5" name="文本框 4"/>
            <p:cNvSpPr txBox="1"/>
            <p:nvPr/>
          </p:nvSpPr>
          <p:spPr>
            <a:xfrm>
              <a:off x="2092905" y="1767376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21897" y="2663659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录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70090" y="1344574"/>
            <a:ext cx="6493409" cy="1840902"/>
            <a:chOff x="4881893" y="1145593"/>
            <a:chExt cx="6493409" cy="1840902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881893" y="1145593"/>
              <a:ext cx="1509512" cy="805340"/>
              <a:chOff x="4881893" y="1727387"/>
              <a:chExt cx="1509512" cy="805340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1893" y="1727387"/>
                <a:ext cx="805340" cy="805340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6455268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利用勾股定理画出一条线段等于已知长度为无理数的线段。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通过学习勾股定理的应用，培养学生基本运算能力和应用意识。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277301" y="3454421"/>
            <a:ext cx="3102513" cy="1971736"/>
            <a:chOff x="4889104" y="1014759"/>
            <a:chExt cx="3102513" cy="1971736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895466" y="1014759"/>
              <a:ext cx="1495939" cy="917200"/>
              <a:chOff x="4895466" y="1596553"/>
              <a:chExt cx="1495939" cy="917200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5466" y="1596553"/>
                <a:ext cx="917200" cy="917200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4" y="2281366"/>
              <a:ext cx="2548328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利用勾股定理画出一条线段等于已知长度为无理数的线段。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556893" y="3485165"/>
            <a:ext cx="3100036" cy="1617827"/>
            <a:chOff x="4829207" y="1045503"/>
            <a:chExt cx="3100036" cy="1617827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829207" y="1045503"/>
              <a:ext cx="1562198" cy="926696"/>
              <a:chOff x="4829207" y="1627297"/>
              <a:chExt cx="1562198" cy="926696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9207" y="1627297"/>
                <a:ext cx="926696" cy="926696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009209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利用勾股定理解决几何问题。</a:t>
              </a: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73" y="2480347"/>
            <a:ext cx="2108301" cy="186204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08" y="134149"/>
            <a:ext cx="3080826" cy="170951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08" y="4721028"/>
            <a:ext cx="1227271" cy="12320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" y="-228892"/>
            <a:ext cx="3902523" cy="2788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7843" y="1701553"/>
            <a:ext cx="3335253" cy="3454893"/>
            <a:chOff x="1917843" y="1576296"/>
            <a:chExt cx="3335253" cy="345489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01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735" y="1576296"/>
              <a:ext cx="2491944" cy="249194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16" y="1943720"/>
            <a:ext cx="2528402" cy="267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746" y="180975"/>
            <a:ext cx="3635754" cy="885424"/>
            <a:chOff x="606046" y="346075"/>
            <a:chExt cx="3635754" cy="88542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p:sp>
        <p:nvSpPr>
          <p:cNvPr id="12" name="矩形 11"/>
          <p:cNvSpPr/>
          <p:nvPr/>
        </p:nvSpPr>
        <p:spPr>
          <a:xfrm>
            <a:off x="899146" y="1479435"/>
            <a:ext cx="7632700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八年级上册中我们曾经通过画图得到结论：斜边和一条直角边对应相等的两个直角三角形全等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 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学习了勾股定理后，你能证明这一结论吗？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3" name="组合 11"/>
          <p:cNvGrpSpPr/>
          <p:nvPr/>
        </p:nvGrpSpPr>
        <p:grpSpPr bwMode="auto">
          <a:xfrm>
            <a:off x="7437508" y="3052245"/>
            <a:ext cx="2180736" cy="2740210"/>
            <a:chOff x="5786445" y="2736484"/>
            <a:chExt cx="1357323" cy="2215130"/>
          </a:xfrm>
        </p:grpSpPr>
        <p:sp>
          <p:nvSpPr>
            <p:cNvPr id="14" name="直角三角形 3"/>
            <p:cNvSpPr>
              <a:spLocks noChangeArrowheads="1"/>
            </p:cNvSpPr>
            <p:nvPr/>
          </p:nvSpPr>
          <p:spPr bwMode="auto">
            <a:xfrm>
              <a:off x="6072198" y="3050197"/>
              <a:ext cx="857256" cy="1405360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</a:ln>
            <a:effectLst/>
          </p:spPr>
          <p:txBody>
            <a:bodyPr anchor="b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5786445" y="2736484"/>
              <a:ext cx="428628" cy="5224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5786446" y="4416991"/>
              <a:ext cx="428628" cy="5224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6715140" y="4429133"/>
              <a:ext cx="428628" cy="5224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组合 12"/>
          <p:cNvGrpSpPr/>
          <p:nvPr/>
        </p:nvGrpSpPr>
        <p:grpSpPr bwMode="auto">
          <a:xfrm>
            <a:off x="9403870" y="3068005"/>
            <a:ext cx="2847914" cy="2721760"/>
            <a:chOff x="7143768" y="2754555"/>
            <a:chExt cx="1785950" cy="2196075"/>
          </a:xfrm>
        </p:grpSpPr>
        <p:sp>
          <p:nvSpPr>
            <p:cNvPr id="19" name="直角三角形 4"/>
            <p:cNvSpPr>
              <a:spLocks noChangeArrowheads="1"/>
            </p:cNvSpPr>
            <p:nvPr/>
          </p:nvSpPr>
          <p:spPr bwMode="auto">
            <a:xfrm>
              <a:off x="7500958" y="3052841"/>
              <a:ext cx="857256" cy="1402716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</a:ln>
            <a:effectLst/>
          </p:spPr>
          <p:txBody>
            <a:bodyPr anchor="b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7143768" y="2754555"/>
              <a:ext cx="642942" cy="521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 ′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7143768" y="4429132"/>
              <a:ext cx="642942" cy="521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 ′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8286776" y="4429132"/>
              <a:ext cx="642942" cy="521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C′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99146" y="2592262"/>
            <a:ext cx="4572000" cy="10181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已知：如图，在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Rt △ABC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Rt △A ′ B ′ C ′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中，</a:t>
            </a:r>
            <a:endParaRPr lang="en-US" altLang="zh-CN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6858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∠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C=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∠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 ′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AB=A ′B ′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AC=A ′C ′.</a:t>
            </a:r>
          </a:p>
          <a:p>
            <a:pPr defTabSz="6858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求证：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△ABC ≌ △A ′ B ′ C ′.</a:t>
            </a:r>
            <a:endParaRPr lang="zh-CN" altLang="en-US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99146" y="3847371"/>
                <a:ext cx="6538362" cy="1945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证明：在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 △ABC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 △A ′ B ′ C ′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中，∠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C=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，根据勾股定理，得</a:t>
                </a:r>
                <a:endParaRPr lang="en-US" altLang="zh-CN" sz="16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1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600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1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, B’C’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1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zh-CN" sz="1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16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altLang="zh-CN" sz="1600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p>
                          <m:sSupPr>
                            <m:ctrlPr>
                              <a:rPr lang="en-US" altLang="zh-CN" sz="1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b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zh-CN" sz="1600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150000"/>
                  </a:lnSpc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又 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 = A ′B ′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 = A ′C ′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∴BC = B ′ C ′.</a:t>
                </a:r>
              </a:p>
              <a:p>
                <a:pPr defTabSz="685800">
                  <a:lnSpc>
                    <a:spcPct val="150000"/>
                  </a:lnSpc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 △ABC ≌ △A ′ B ′ C ′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SSS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6" y="3847371"/>
                <a:ext cx="6538362" cy="1945084"/>
              </a:xfrm>
              <a:prstGeom prst="rect">
                <a:avLst/>
              </a:prstGeom>
              <a:blipFill rotWithShape="1">
                <a:blip r:embed="rId5"/>
                <a:stretch>
                  <a:fillRect l="-9" t="-28" r="6" b="-15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64746" y="180975"/>
            <a:ext cx="3635754" cy="885424"/>
            <a:chOff x="606046" y="346075"/>
            <a:chExt cx="3635754" cy="885424"/>
          </a:xfrm>
        </p:grpSpPr>
        <p:sp>
          <p:nvSpPr>
            <p:cNvPr id="53" name="文本框 52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55" name="矩形: 圆角 5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1285728" y="1798081"/>
                <a:ext cx="7759700" cy="536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中，若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  <m:r>
                      <a:rPr lang="zh-CN" alt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边和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边的边长？</a:t>
                </a: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728" y="1798081"/>
                <a:ext cx="7759700" cy="536814"/>
              </a:xfrm>
              <a:prstGeom prst="rect">
                <a:avLst/>
              </a:prstGeom>
              <a:blipFill rotWithShape="1">
                <a:blip r:embed="rId5"/>
                <a:stretch>
                  <a:fillRect l="-6" t="-74" r="6" b="-1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组合 11"/>
          <p:cNvGrpSpPr/>
          <p:nvPr/>
        </p:nvGrpSpPr>
        <p:grpSpPr bwMode="auto">
          <a:xfrm>
            <a:off x="8550273" y="2438144"/>
            <a:ext cx="2135899" cy="2452903"/>
            <a:chOff x="5786445" y="2736484"/>
            <a:chExt cx="1357323" cy="2151599"/>
          </a:xfrm>
        </p:grpSpPr>
        <p:sp>
          <p:nvSpPr>
            <p:cNvPr id="60" name="直角三角形 3"/>
            <p:cNvSpPr>
              <a:spLocks noChangeArrowheads="1"/>
            </p:cNvSpPr>
            <p:nvPr/>
          </p:nvSpPr>
          <p:spPr bwMode="auto">
            <a:xfrm>
              <a:off x="6072198" y="3251656"/>
              <a:ext cx="857256" cy="1203902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</a:ln>
            <a:effectLst/>
          </p:spPr>
          <p:txBody>
            <a:bodyPr anchor="b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TextBox 5"/>
            <p:cNvSpPr txBox="1">
              <a:spLocks noChangeArrowheads="1"/>
            </p:cNvSpPr>
            <p:nvPr/>
          </p:nvSpPr>
          <p:spPr bwMode="auto">
            <a:xfrm>
              <a:off x="5786445" y="2736484"/>
              <a:ext cx="428628" cy="4589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TextBox 6"/>
            <p:cNvSpPr txBox="1">
              <a:spLocks noChangeArrowheads="1"/>
            </p:cNvSpPr>
            <p:nvPr/>
          </p:nvSpPr>
          <p:spPr bwMode="auto">
            <a:xfrm>
              <a:off x="5786446" y="4416991"/>
              <a:ext cx="428628" cy="4589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TextBox 7"/>
            <p:cNvSpPr txBox="1">
              <a:spLocks noChangeArrowheads="1"/>
            </p:cNvSpPr>
            <p:nvPr/>
          </p:nvSpPr>
          <p:spPr bwMode="auto">
            <a:xfrm>
              <a:off x="6715140" y="4429133"/>
              <a:ext cx="428628" cy="4589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9526458" y="3329912"/>
                <a:ext cx="541430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sz="1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zh-CN" altLang="en-US" sz="135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458" y="3329912"/>
                <a:ext cx="541430" cy="333168"/>
              </a:xfrm>
              <a:prstGeom prst="rect">
                <a:avLst/>
              </a:prstGeom>
              <a:blipFill rotWithShape="1">
                <a:blip r:embed="rId6"/>
                <a:stretch>
                  <a:fillRect l="-35" t="-182" r="110" b="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表格 3"/>
          <p:cNvGraphicFramePr>
            <a:graphicFrameLocks noGrp="1"/>
          </p:cNvGraphicFramePr>
          <p:nvPr/>
        </p:nvGraphicFramePr>
        <p:xfrm>
          <a:off x="1316466" y="2750325"/>
          <a:ext cx="6096000" cy="166850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4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AB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BC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33BD56"/>
                      </a:solidFill>
                    </a:lnL>
                    <a:lnR w="12700" cmpd="sng">
                      <a:solidFill>
                        <a:srgbClr val="33BD56"/>
                      </a:solidFill>
                    </a:lnR>
                    <a:lnT w="12700" cmpd="sng">
                      <a:solidFill>
                        <a:srgbClr val="33BD56"/>
                      </a:solidFill>
                    </a:lnT>
                    <a:lnB w="12700" cmpd="sng">
                      <a:solidFill>
                        <a:srgbClr val="33BD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D5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文本框 65"/>
          <p:cNvSpPr txBox="1"/>
          <p:nvPr/>
        </p:nvSpPr>
        <p:spPr>
          <a:xfrm>
            <a:off x="2261148" y="3003520"/>
            <a:ext cx="36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2073823" y="3765521"/>
                <a:ext cx="64135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zh-CN" altLang="en-US" sz="20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sz="200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823" y="3765521"/>
                <a:ext cx="641350" cy="436402"/>
              </a:xfrm>
              <a:prstGeom prst="rect">
                <a:avLst/>
              </a:prstGeom>
              <a:blipFill rotWithShape="1">
                <a:blip r:embed="rId7"/>
                <a:stretch>
                  <a:fillRect l="-85" t="-139" r="85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本框 67"/>
          <p:cNvSpPr txBox="1"/>
          <p:nvPr/>
        </p:nvSpPr>
        <p:spPr>
          <a:xfrm>
            <a:off x="3011844" y="3801813"/>
            <a:ext cx="36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/>
              <p:cNvSpPr txBox="1"/>
              <p:nvPr/>
            </p:nvSpPr>
            <p:spPr>
              <a:xfrm>
                <a:off x="2875319" y="2967228"/>
                <a:ext cx="64135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zh-CN" altLang="en-US" sz="20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sz="200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19" y="2967228"/>
                <a:ext cx="641350" cy="436402"/>
              </a:xfrm>
              <a:prstGeom prst="rect">
                <a:avLst/>
              </a:prstGeom>
              <a:blipFill rotWithShape="1">
                <a:blip r:embed="rId7"/>
                <a:stretch>
                  <a:fillRect l="-6" t="-116" r="6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文本框 69"/>
          <p:cNvSpPr txBox="1"/>
          <p:nvPr/>
        </p:nvSpPr>
        <p:spPr>
          <a:xfrm>
            <a:off x="3849661" y="3003520"/>
            <a:ext cx="36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0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662336" y="3765521"/>
            <a:ext cx="64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3</a:t>
            </a:r>
            <a:endParaRPr lang="zh-CN" altLang="en-US" sz="20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585878" y="3765521"/>
            <a:ext cx="36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0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/>
              <p:cNvSpPr txBox="1"/>
              <p:nvPr/>
            </p:nvSpPr>
            <p:spPr>
              <a:xfrm>
                <a:off x="4453852" y="3003519"/>
                <a:ext cx="641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52" y="3003519"/>
                <a:ext cx="641350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93" t="-151" r="93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/>
              <p:cNvSpPr txBox="1"/>
              <p:nvPr/>
            </p:nvSpPr>
            <p:spPr>
              <a:xfrm>
                <a:off x="5173863" y="2985374"/>
                <a:ext cx="64135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sz="200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4" name="文本框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863" y="2985374"/>
                <a:ext cx="641350" cy="436402"/>
              </a:xfrm>
              <a:prstGeom prst="rect">
                <a:avLst/>
              </a:prstGeom>
              <a:blipFill rotWithShape="1">
                <a:blip r:embed="rId9"/>
                <a:stretch>
                  <a:fillRect l="-81" t="-55" r="81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/>
              <p:cNvSpPr txBox="1"/>
              <p:nvPr/>
            </p:nvSpPr>
            <p:spPr>
              <a:xfrm>
                <a:off x="5165578" y="3747375"/>
                <a:ext cx="64135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78" y="3747375"/>
                <a:ext cx="641350" cy="436402"/>
              </a:xfrm>
              <a:prstGeom prst="rect">
                <a:avLst/>
              </a:prstGeom>
              <a:blipFill rotWithShape="1">
                <a:blip r:embed="rId10"/>
                <a:stretch>
                  <a:fillRect l="-76" t="-55" r="76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/>
              <p:cNvSpPr txBox="1"/>
              <p:nvPr/>
            </p:nvSpPr>
            <p:spPr>
              <a:xfrm>
                <a:off x="5922935" y="2985374"/>
                <a:ext cx="64135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6" name="文本框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35" y="2985374"/>
                <a:ext cx="641350" cy="436402"/>
              </a:xfrm>
              <a:prstGeom prst="rect">
                <a:avLst/>
              </a:prstGeom>
              <a:blipFill rotWithShape="1">
                <a:blip r:embed="rId11"/>
                <a:stretch>
                  <a:fillRect l="-45" t="-55" r="45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/>
              <p:cNvSpPr txBox="1"/>
              <p:nvPr/>
            </p:nvSpPr>
            <p:spPr>
              <a:xfrm>
                <a:off x="5914650" y="3747375"/>
                <a:ext cx="64135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7" name="文本框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50" y="3747375"/>
                <a:ext cx="641350" cy="436402"/>
              </a:xfrm>
              <a:prstGeom prst="rect">
                <a:avLst/>
              </a:prstGeom>
              <a:blipFill rotWithShape="1">
                <a:blip r:embed="rId12"/>
                <a:stretch>
                  <a:fillRect l="-41" t="-55" r="41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/>
              <p:cNvSpPr txBox="1"/>
              <p:nvPr/>
            </p:nvSpPr>
            <p:spPr>
              <a:xfrm>
                <a:off x="6693272" y="2985374"/>
                <a:ext cx="641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8" name="文本框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272" y="2985374"/>
                <a:ext cx="641350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58" t="-60" r="58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/>
              <p:cNvSpPr txBox="1"/>
              <p:nvPr/>
            </p:nvSpPr>
            <p:spPr>
              <a:xfrm>
                <a:off x="6684987" y="3765521"/>
                <a:ext cx="641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9" name="文本框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7" y="3765521"/>
                <a:ext cx="641350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53" t="-151" r="53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/>
              <p:cNvSpPr/>
              <p:nvPr/>
            </p:nvSpPr>
            <p:spPr>
              <a:xfrm>
                <a:off x="1285728" y="4759844"/>
                <a:ext cx="5899150" cy="100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结合上面表格内容，尝试</a:t>
                </a:r>
                <a14:m>
                  <m:oMath xmlns:m="http://schemas.openxmlformats.org/officeDocument/2006/math">
                    <m:r>
                      <a:rPr lang="zh-CN" altLang="en-US" sz="2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在</m:t>
                    </m:r>
                    <m:r>
                      <a:rPr lang="zh-CN" alt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数轴</m:t>
                    </m:r>
                    <m:r>
                      <a:rPr lang="zh-CN" altLang="en-US" sz="2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上</m:t>
                    </m:r>
                    <m:r>
                      <a:rPr lang="zh-CN" alt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画出</m:t>
                    </m:r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  <m:r>
                      <a:rPr lang="zh-CN" altLang="en-US" sz="2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的点</m:t>
                    </m:r>
                  </m:oMath>
                </a14:m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？</a:t>
                </a:r>
                <a:endPara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你会选择哪一组数据呢？</a:t>
                </a:r>
              </a:p>
            </p:txBody>
          </p:sp>
        </mc:Choice>
        <mc:Fallback xmlns="">
          <p:sp>
            <p:nvSpPr>
              <p:cNvPr id="80" name="矩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728" y="4759844"/>
                <a:ext cx="5899150" cy="1006429"/>
              </a:xfrm>
              <a:prstGeom prst="rect">
                <a:avLst/>
              </a:prstGeom>
              <a:blipFill rotWithShape="1">
                <a:blip r:embed="rId14"/>
                <a:stretch>
                  <a:fillRect l="-8" t="-52" r="8" b="-12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4746" y="180975"/>
            <a:ext cx="3635754" cy="885424"/>
            <a:chOff x="606046" y="346075"/>
            <a:chExt cx="3635754" cy="885424"/>
          </a:xfrm>
        </p:grpSpPr>
        <p:sp>
          <p:nvSpPr>
            <p:cNvPr id="13" name="文本框 12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447809" y="1279831"/>
                <a:ext cx="9296384" cy="536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数轴上的点有的表示有理数，有的表示无理数，你能在数轴上画出表示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的点吗？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9" y="1279831"/>
                <a:ext cx="9296384" cy="536172"/>
              </a:xfrm>
              <a:prstGeom prst="rect">
                <a:avLst/>
              </a:prstGeom>
              <a:blipFill rotWithShape="1">
                <a:blip r:embed="rId5"/>
                <a:stretch>
                  <a:fillRect t="-57" r="7" b="-81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2455366" y="3984625"/>
            <a:ext cx="6705600" cy="612517"/>
            <a:chOff x="1155700" y="3867150"/>
            <a:chExt cx="6705600" cy="612517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155700" y="3981450"/>
              <a:ext cx="6705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8989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46609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62611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54229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31369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2979738" y="3902869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698875" y="3902869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4492625" y="3935016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5254625" y="3935016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075363" y="3956447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 flipV="1">
            <a:off x="4422740" y="4076104"/>
            <a:ext cx="2299826" cy="103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2" name="直接连接符 31"/>
          <p:cNvCxnSpPr/>
          <p:nvPr/>
        </p:nvCxnSpPr>
        <p:spPr>
          <a:xfrm rot="16200000" flipV="1">
            <a:off x="5933146" y="3316450"/>
            <a:ext cx="1551652" cy="1329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3" name="直接连接符 32"/>
          <p:cNvCxnSpPr/>
          <p:nvPr/>
        </p:nvCxnSpPr>
        <p:spPr>
          <a:xfrm flipV="1">
            <a:off x="4388281" y="2547272"/>
            <a:ext cx="2314042" cy="1573847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4" name="椭圆 33"/>
          <p:cNvSpPr/>
          <p:nvPr/>
        </p:nvSpPr>
        <p:spPr>
          <a:xfrm>
            <a:off x="1702270" y="1307479"/>
            <a:ext cx="5468592" cy="5468592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04489" y="4041775"/>
            <a:ext cx="95250" cy="1142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217914" y="3503575"/>
                <a:ext cx="696152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sz="2000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14" y="3503575"/>
                <a:ext cx="696152" cy="436402"/>
              </a:xfrm>
              <a:prstGeom prst="rect">
                <a:avLst/>
              </a:prstGeom>
              <a:blipFill rotWithShape="1">
                <a:blip r:embed="rId6"/>
                <a:stretch>
                  <a:fillRect l="-72" t="-64" r="9" b="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722566" y="4871692"/>
                <a:ext cx="3866058" cy="398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你能在数轴上画出表示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的点吗？</a:t>
                </a:r>
                <a:endPara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66" y="4871692"/>
                <a:ext cx="3866058" cy="398186"/>
              </a:xfrm>
              <a:prstGeom prst="rect">
                <a:avLst/>
              </a:prstGeom>
              <a:blipFill rotWithShape="1">
                <a:blip r:embed="rId7"/>
                <a:stretch>
                  <a:fillRect l="-12" t="-152" r="16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473201" y="1644956"/>
                <a:ext cx="9448796" cy="536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数轴上的点有的表示有理数，有的表示无理数，你能在数轴上画出表示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的点吗？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1" y="1644956"/>
                <a:ext cx="9448796" cy="536172"/>
              </a:xfrm>
              <a:prstGeom prst="rect">
                <a:avLst/>
              </a:prstGeom>
              <a:blipFill rotWithShape="1">
                <a:blip r:embed="rId4"/>
                <a:stretch>
                  <a:fillRect t="-57" r="7" b="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2298700" y="4145108"/>
            <a:ext cx="6705600" cy="612517"/>
            <a:chOff x="1155700" y="3867150"/>
            <a:chExt cx="6705600" cy="612517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155700" y="3981450"/>
              <a:ext cx="6705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38989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46609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62611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54229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3136900" y="3867150"/>
              <a:ext cx="0" cy="1143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2979738" y="3902869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698875" y="3902869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4492625" y="3935016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5254625" y="3935016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6075363" y="3956447"/>
              <a:ext cx="39626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279900" y="4251120"/>
            <a:ext cx="75790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直接连接符 25"/>
          <p:cNvCxnSpPr/>
          <p:nvPr/>
        </p:nvCxnSpPr>
        <p:spPr>
          <a:xfrm rot="16200000" flipV="1">
            <a:off x="4654753" y="3886242"/>
            <a:ext cx="7660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7" name="直接连接符 26"/>
          <p:cNvCxnSpPr/>
          <p:nvPr/>
        </p:nvCxnSpPr>
        <p:spPr>
          <a:xfrm flipV="1">
            <a:off x="4282247" y="3503192"/>
            <a:ext cx="769272" cy="75621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椭圆 27"/>
          <p:cNvSpPr/>
          <p:nvPr/>
        </p:nvSpPr>
        <p:spPr>
          <a:xfrm>
            <a:off x="3285770" y="3186413"/>
            <a:ext cx="1988828" cy="198882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42495" y="4212141"/>
            <a:ext cx="95250" cy="1142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051519" y="4426309"/>
                <a:ext cx="56470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19" y="4426309"/>
                <a:ext cx="564705" cy="436402"/>
              </a:xfrm>
              <a:prstGeom prst="rect">
                <a:avLst/>
              </a:prstGeom>
              <a:blipFill rotWithShape="1">
                <a:blip r:embed="rId5"/>
                <a:stretch>
                  <a:fillRect l="-17" t="-82" r="50" b="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565900" y="5032175"/>
                <a:ext cx="3801938" cy="408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你能在数轴上画出表示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的点吗？</a:t>
                </a:r>
                <a:endPara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900" y="5032175"/>
                <a:ext cx="3801938" cy="408253"/>
              </a:xfrm>
              <a:prstGeom prst="rect">
                <a:avLst/>
              </a:prstGeom>
              <a:blipFill rotWithShape="1">
                <a:blip r:embed="rId6"/>
                <a:stretch>
                  <a:fillRect t="-107" r="5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连接符 31"/>
          <p:cNvCxnSpPr/>
          <p:nvPr/>
        </p:nvCxnSpPr>
        <p:spPr>
          <a:xfrm rot="16200000" flipV="1">
            <a:off x="4903843" y="3842009"/>
            <a:ext cx="7660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3" name="直接连接符 32"/>
          <p:cNvCxnSpPr/>
          <p:nvPr/>
        </p:nvCxnSpPr>
        <p:spPr>
          <a:xfrm flipV="1">
            <a:off x="4293802" y="3470115"/>
            <a:ext cx="993090" cy="77441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4" name="椭圆 33"/>
          <p:cNvSpPr/>
          <p:nvPr/>
        </p:nvSpPr>
        <p:spPr>
          <a:xfrm>
            <a:off x="3068537" y="2965848"/>
            <a:ext cx="2441965" cy="2441965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482247" y="4225058"/>
            <a:ext cx="95250" cy="1142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543107" y="3756137"/>
                <a:ext cx="56470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07" y="3756137"/>
                <a:ext cx="564705" cy="436402"/>
              </a:xfrm>
              <a:prstGeom prst="rect">
                <a:avLst/>
              </a:prstGeom>
              <a:blipFill rotWithShape="1">
                <a:blip r:embed="rId7"/>
                <a:stretch>
                  <a:fillRect l="-34" t="-26" r="68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组合 36"/>
          <p:cNvGrpSpPr/>
          <p:nvPr/>
        </p:nvGrpSpPr>
        <p:grpSpPr>
          <a:xfrm>
            <a:off x="364746" y="180975"/>
            <a:ext cx="3635754" cy="885424"/>
            <a:chOff x="606046" y="346075"/>
            <a:chExt cx="3635754" cy="885424"/>
          </a:xfrm>
        </p:grpSpPr>
        <p:sp>
          <p:nvSpPr>
            <p:cNvPr id="38" name="文本框 3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4" grpId="0" animBg="1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4746" y="180975"/>
            <a:ext cx="3635754" cy="885424"/>
            <a:chOff x="606046" y="346075"/>
            <a:chExt cx="3635754" cy="885424"/>
          </a:xfrm>
        </p:grpSpPr>
        <p:sp>
          <p:nvSpPr>
            <p:cNvPr id="38" name="文本框 3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探索与提高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1884110" y="1553671"/>
                <a:ext cx="8423781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利用勾股定理作出长为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en-US" altLang="zh-CN" sz="2800" b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的线段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110" y="1553671"/>
                <a:ext cx="8423781" cy="565155"/>
              </a:xfrm>
              <a:prstGeom prst="rect">
                <a:avLst/>
              </a:prstGeom>
              <a:blipFill rotWithShape="1">
                <a:blip r:embed="rId5"/>
                <a:stretch>
                  <a:fillRect l="-393" t="-82" r="-2496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直角三角形 43"/>
          <p:cNvSpPr/>
          <p:nvPr/>
        </p:nvSpPr>
        <p:spPr>
          <a:xfrm>
            <a:off x="4359741" y="4026125"/>
            <a:ext cx="882031" cy="882031"/>
          </a:xfrm>
          <a:prstGeom prst="rtTriangle">
            <a:avLst/>
          </a:prstGeom>
          <a:solidFill>
            <a:srgbClr val="4BC5B9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4613044" y="4991829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044" y="4991829"/>
                <a:ext cx="3754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8" t="-25" r="145" b="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3871940" y="4322264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940" y="4322264"/>
                <a:ext cx="3754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2" t="-123" r="129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直角三角形 46"/>
          <p:cNvSpPr/>
          <p:nvPr/>
        </p:nvSpPr>
        <p:spPr>
          <a:xfrm rot="18867850">
            <a:off x="4668537" y="3532163"/>
            <a:ext cx="882031" cy="1235544"/>
          </a:xfrm>
          <a:prstGeom prst="rtTriangle">
            <a:avLst/>
          </a:prstGeom>
          <a:solidFill>
            <a:srgbClr val="4BC5B9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4743785" y="4283339"/>
                <a:ext cx="489365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1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6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85" y="4283339"/>
                <a:ext cx="489365" cy="367601"/>
              </a:xfrm>
              <a:prstGeom prst="rect">
                <a:avLst/>
              </a:prstGeom>
              <a:blipFill rotWithShape="1">
                <a:blip r:embed="rId7"/>
                <a:stretch>
                  <a:fillRect l="-68" t="-72" r="23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5451070" y="4506930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070" y="4506930"/>
                <a:ext cx="3754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1" t="-91" r="98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直角三角形 49"/>
          <p:cNvSpPr/>
          <p:nvPr/>
        </p:nvSpPr>
        <p:spPr>
          <a:xfrm rot="16719691">
            <a:off x="4737315" y="2929586"/>
            <a:ext cx="882031" cy="1539970"/>
          </a:xfrm>
          <a:prstGeom prst="rtTriangle">
            <a:avLst/>
          </a:prstGeom>
          <a:solidFill>
            <a:srgbClr val="4BC5B9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077851" y="3853068"/>
                <a:ext cx="489365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1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851" y="3853068"/>
                <a:ext cx="489365" cy="367601"/>
              </a:xfrm>
              <a:prstGeom prst="rect">
                <a:avLst/>
              </a:prstGeom>
              <a:blipFill rotWithShape="1">
                <a:blip r:embed="rId8"/>
                <a:stretch>
                  <a:fillRect l="-80" t="-142" r="35" b="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6005950" y="3678378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50" y="3678378"/>
                <a:ext cx="3754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2" t="-124" r="69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5085413" y="3261061"/>
                <a:ext cx="489365" cy="366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1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413" y="3261061"/>
                <a:ext cx="489365" cy="366703"/>
              </a:xfrm>
              <a:prstGeom prst="rect">
                <a:avLst/>
              </a:prstGeom>
              <a:blipFill rotWithShape="1">
                <a:blip r:embed="rId9"/>
                <a:stretch>
                  <a:fillRect l="-68" t="-92" r="23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86" y="2532312"/>
            <a:ext cx="4371081" cy="35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 animBg="1"/>
      <p:bldP spid="48" grpId="0"/>
      <p:bldP spid="49" grpId="0"/>
      <p:bldP spid="50" grpId="0" animBg="1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7" name="图片 6" descr="图片包含 黑色, 游戏机, 桌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03" y="2440164"/>
            <a:ext cx="1509876" cy="139465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PRACTICE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7843" y="2157344"/>
            <a:ext cx="3335253" cy="2835745"/>
            <a:chOff x="1917843" y="2195444"/>
            <a:chExt cx="3335253" cy="2835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02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1" name="图片 10" descr="图片包含 游戏机, 树&#10;&#10;描述已自动生成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13" b="26369"/>
            <a:stretch>
              <a:fillRect/>
            </a:stretch>
          </p:blipFill>
          <p:spPr>
            <a:xfrm>
              <a:off x="2034664" y="2195444"/>
              <a:ext cx="3072086" cy="15089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宽屏</PresentationFormat>
  <Paragraphs>170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48</cp:revision>
  <dcterms:created xsi:type="dcterms:W3CDTF">2020-03-19T09:30:00Z</dcterms:created>
  <dcterms:modified xsi:type="dcterms:W3CDTF">2023-01-16T20:47:15Z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E568104CBC2E4042A07453DD2FD66790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