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77" r:id="rId2"/>
    <p:sldId id="278" r:id="rId3"/>
    <p:sldId id="344" r:id="rId4"/>
    <p:sldId id="340" r:id="rId5"/>
    <p:sldId id="345" r:id="rId6"/>
    <p:sldId id="341" r:id="rId7"/>
    <p:sldId id="346" r:id="rId8"/>
    <p:sldId id="347" r:id="rId9"/>
    <p:sldId id="328" r:id="rId10"/>
    <p:sldId id="315" r:id="rId11"/>
    <p:sldId id="329" r:id="rId12"/>
    <p:sldId id="354" r:id="rId13"/>
    <p:sldId id="355" r:id="rId14"/>
    <p:sldId id="348" r:id="rId15"/>
    <p:sldId id="349" r:id="rId16"/>
    <p:sldId id="356" r:id="rId17"/>
    <p:sldId id="357" r:id="rId18"/>
    <p:sldId id="27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C03"/>
    <a:srgbClr val="FBC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3" autoAdjust="0"/>
    <p:restoredTop sz="94660"/>
  </p:normalViewPr>
  <p:slideViewPr>
    <p:cSldViewPr snapToGrid="0">
      <p:cViewPr varScale="1">
        <p:scale>
          <a:sx n="80" d="100"/>
          <a:sy n="80" d="100"/>
        </p:scale>
        <p:origin x="9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R" panose="00020600040101010101" pitchFamily="18" charset="-122"/>
              </a:rPr>
              <a:t>2023-01-17</a:t>
            </a:fld>
            <a:endParaRPr lang="zh-CN" altLang="en-US">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R" panose="00020600040101010101" pitchFamily="18" charset="-122"/>
              </a:rPr>
              <a:t>‹#›</a:t>
            </a:fld>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fld id="{ECDE1382-F125-4AA8-A762-B227166E6A75}"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fld id="{7C86DD54-95B1-40D7-9969-2C94E55F4C8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86DD54-95B1-40D7-9969-2C94E55F4C8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86DD54-95B1-40D7-9969-2C94E55F4C86}"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86DD54-95B1-40D7-9969-2C94E55F4C8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办公资源网：https://www.bangongziyuan.c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329453" y="1585913"/>
            <a:ext cx="5471956" cy="33782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645" r="4184" b="7766"/>
          <a:stretch>
            <a:fillRect/>
          </a:stretch>
        </p:blipFill>
        <p:spPr>
          <a:xfrm>
            <a:off x="-2425700" y="1368072"/>
            <a:ext cx="7759700" cy="4437122"/>
          </a:xfrm>
          <a:prstGeom prst="rect">
            <a:avLst/>
          </a:prstGeom>
        </p:spPr>
      </p:pic>
      <p:sp>
        <p:nvSpPr>
          <p:cNvPr id="27" name="Oval 26"/>
          <p:cNvSpPr/>
          <p:nvPr/>
        </p:nvSpPr>
        <p:spPr>
          <a:xfrm rot="10800000" flipH="1" flipV="1">
            <a:off x="3172546" y="2598285"/>
            <a:ext cx="1362062" cy="1362062"/>
          </a:xfrm>
          <a:prstGeom prst="ellipse">
            <a:avLst/>
          </a:prstGeom>
          <a:gradFill>
            <a:gsLst>
              <a:gs pos="0">
                <a:schemeClr val="accent1"/>
              </a:gs>
              <a:gs pos="100000">
                <a:schemeClr val="accent1">
                  <a:lumMod val="75000"/>
                </a:schemeClr>
              </a:gs>
            </a:gsLst>
            <a:lin ang="36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sp>
        <p:nvSpPr>
          <p:cNvPr id="28" name="Freeform: Shape 27"/>
          <p:cNvSpPr/>
          <p:nvPr/>
        </p:nvSpPr>
        <p:spPr bwMode="auto">
          <a:xfrm flipH="1">
            <a:off x="3564652" y="2990391"/>
            <a:ext cx="577851" cy="577850"/>
          </a:xfrm>
          <a:custGeom>
            <a:avLst/>
            <a:gdLst>
              <a:gd name="connsiteX0" fmla="*/ 222250 w 577851"/>
              <a:gd name="connsiteY0" fmla="*/ 165100 h 577850"/>
              <a:gd name="connsiteX1" fmla="*/ 444500 w 577851"/>
              <a:gd name="connsiteY1" fmla="*/ 371475 h 577850"/>
              <a:gd name="connsiteX2" fmla="*/ 222250 w 577851"/>
              <a:gd name="connsiteY2" fmla="*/ 577850 h 577850"/>
              <a:gd name="connsiteX3" fmla="*/ 126631 w 577851"/>
              <a:gd name="connsiteY3" fmla="*/ 557213 h 577850"/>
              <a:gd name="connsiteX4" fmla="*/ 108541 w 577851"/>
              <a:gd name="connsiteY4" fmla="*/ 557213 h 577850"/>
              <a:gd name="connsiteX5" fmla="*/ 46517 w 577851"/>
              <a:gd name="connsiteY5" fmla="*/ 572691 h 577850"/>
              <a:gd name="connsiteX6" fmla="*/ 36180 w 577851"/>
              <a:gd name="connsiteY6" fmla="*/ 562372 h 577850"/>
              <a:gd name="connsiteX7" fmla="*/ 49102 w 577851"/>
              <a:gd name="connsiteY7" fmla="*/ 515938 h 577850"/>
              <a:gd name="connsiteX8" fmla="*/ 43933 w 577851"/>
              <a:gd name="connsiteY8" fmla="*/ 495300 h 577850"/>
              <a:gd name="connsiteX9" fmla="*/ 0 w 577851"/>
              <a:gd name="connsiteY9" fmla="*/ 371475 h 577850"/>
              <a:gd name="connsiteX10" fmla="*/ 222250 w 577851"/>
              <a:gd name="connsiteY10" fmla="*/ 165100 h 577850"/>
              <a:gd name="connsiteX11" fmla="*/ 356208 w 577851"/>
              <a:gd name="connsiteY11" fmla="*/ 0 h 577850"/>
              <a:gd name="connsiteX12" fmla="*/ 577851 w 577851"/>
              <a:gd name="connsiteY12" fmla="*/ 206076 h 577850"/>
              <a:gd name="connsiteX13" fmla="*/ 534038 w 577851"/>
              <a:gd name="connsiteY13" fmla="*/ 327145 h 577850"/>
              <a:gd name="connsiteX14" fmla="*/ 528884 w 577851"/>
              <a:gd name="connsiteY14" fmla="*/ 350329 h 577850"/>
              <a:gd name="connsiteX15" fmla="*/ 541770 w 577851"/>
              <a:gd name="connsiteY15" fmla="*/ 396696 h 577850"/>
              <a:gd name="connsiteX16" fmla="*/ 531461 w 577851"/>
              <a:gd name="connsiteY16" fmla="*/ 406999 h 577850"/>
              <a:gd name="connsiteX17" fmla="*/ 505688 w 577851"/>
              <a:gd name="connsiteY17" fmla="*/ 399271 h 577850"/>
              <a:gd name="connsiteX18" fmla="*/ 485070 w 577851"/>
              <a:gd name="connsiteY18" fmla="*/ 370936 h 577850"/>
              <a:gd name="connsiteX19" fmla="*/ 222192 w 577851"/>
              <a:gd name="connsiteY19" fmla="*/ 123646 h 577850"/>
              <a:gd name="connsiteX20" fmla="*/ 191265 w 577851"/>
              <a:gd name="connsiteY20" fmla="*/ 126221 h 577850"/>
              <a:gd name="connsiteX21" fmla="*/ 170647 w 577851"/>
              <a:gd name="connsiteY21" fmla="*/ 92734 h 577850"/>
              <a:gd name="connsiteX22" fmla="*/ 356208 w 577851"/>
              <a:gd name="connsiteY22"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851" h="577850">
                <a:moveTo>
                  <a:pt x="222250" y="165100"/>
                </a:moveTo>
                <a:cubicBezTo>
                  <a:pt x="346297" y="165100"/>
                  <a:pt x="444500" y="257969"/>
                  <a:pt x="444500" y="371475"/>
                </a:cubicBezTo>
                <a:cubicBezTo>
                  <a:pt x="444500" y="484981"/>
                  <a:pt x="346297" y="577850"/>
                  <a:pt x="222250" y="577850"/>
                </a:cubicBezTo>
                <a:cubicBezTo>
                  <a:pt x="188654" y="577850"/>
                  <a:pt x="155058" y="570111"/>
                  <a:pt x="126631" y="557213"/>
                </a:cubicBezTo>
                <a:cubicBezTo>
                  <a:pt x="121462" y="554633"/>
                  <a:pt x="116293" y="554633"/>
                  <a:pt x="108541" y="557213"/>
                </a:cubicBezTo>
                <a:cubicBezTo>
                  <a:pt x="108541" y="557213"/>
                  <a:pt x="108541" y="557213"/>
                  <a:pt x="46517" y="572691"/>
                </a:cubicBezTo>
                <a:cubicBezTo>
                  <a:pt x="38764" y="575271"/>
                  <a:pt x="33596" y="570111"/>
                  <a:pt x="36180" y="562372"/>
                </a:cubicBezTo>
                <a:cubicBezTo>
                  <a:pt x="36180" y="562372"/>
                  <a:pt x="36180" y="562372"/>
                  <a:pt x="49102" y="515938"/>
                </a:cubicBezTo>
                <a:cubicBezTo>
                  <a:pt x="51686" y="508199"/>
                  <a:pt x="49102" y="500460"/>
                  <a:pt x="43933" y="495300"/>
                </a:cubicBezTo>
                <a:cubicBezTo>
                  <a:pt x="15506" y="459185"/>
                  <a:pt x="0" y="417910"/>
                  <a:pt x="0" y="371475"/>
                </a:cubicBezTo>
                <a:cubicBezTo>
                  <a:pt x="0" y="257969"/>
                  <a:pt x="100788" y="165100"/>
                  <a:pt x="222250" y="165100"/>
                </a:cubicBezTo>
                <a:close/>
                <a:moveTo>
                  <a:pt x="356208" y="0"/>
                </a:moveTo>
                <a:cubicBezTo>
                  <a:pt x="477339" y="0"/>
                  <a:pt x="577851" y="92734"/>
                  <a:pt x="577851" y="206076"/>
                </a:cubicBezTo>
                <a:cubicBezTo>
                  <a:pt x="577851" y="252443"/>
                  <a:pt x="562388" y="293658"/>
                  <a:pt x="534038" y="327145"/>
                </a:cubicBezTo>
                <a:cubicBezTo>
                  <a:pt x="528884" y="334873"/>
                  <a:pt x="526306" y="342601"/>
                  <a:pt x="528884" y="350329"/>
                </a:cubicBezTo>
                <a:cubicBezTo>
                  <a:pt x="528884" y="350329"/>
                  <a:pt x="528884" y="350329"/>
                  <a:pt x="541770" y="396696"/>
                </a:cubicBezTo>
                <a:cubicBezTo>
                  <a:pt x="544347" y="404423"/>
                  <a:pt x="539193" y="409575"/>
                  <a:pt x="531461" y="406999"/>
                </a:cubicBezTo>
                <a:cubicBezTo>
                  <a:pt x="531461" y="406999"/>
                  <a:pt x="531461" y="406999"/>
                  <a:pt x="505688" y="399271"/>
                </a:cubicBezTo>
                <a:cubicBezTo>
                  <a:pt x="492802" y="396696"/>
                  <a:pt x="485070" y="383816"/>
                  <a:pt x="485070" y="370936"/>
                </a:cubicBezTo>
                <a:cubicBezTo>
                  <a:pt x="485070" y="234411"/>
                  <a:pt x="366517" y="123646"/>
                  <a:pt x="222192" y="123646"/>
                </a:cubicBezTo>
                <a:cubicBezTo>
                  <a:pt x="211883" y="123646"/>
                  <a:pt x="201574" y="126221"/>
                  <a:pt x="191265" y="126221"/>
                </a:cubicBezTo>
                <a:cubicBezTo>
                  <a:pt x="173224" y="128797"/>
                  <a:pt x="160338" y="108190"/>
                  <a:pt x="170647" y="92734"/>
                </a:cubicBezTo>
                <a:cubicBezTo>
                  <a:pt x="211883" y="36063"/>
                  <a:pt x="278891" y="0"/>
                  <a:pt x="356208" y="0"/>
                </a:cubicBezTo>
                <a:close/>
              </a:path>
            </a:pathLst>
          </a:custGeom>
          <a:solidFill>
            <a:schemeClr val="bg1"/>
          </a:solidFill>
          <a:ln>
            <a:noFill/>
          </a:ln>
          <a:effec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D" sz="1800" b="0" i="0" u="none" strike="noStrike" kern="1200" cap="none" spc="0" normalizeH="0" baseline="0" noProof="0">
              <a:ln>
                <a:noFill/>
              </a:ln>
              <a:solidFill>
                <a:srgbClr val="000000"/>
              </a:solidFill>
              <a:effectLst/>
              <a:uLnTx/>
              <a:uFillTx/>
              <a:cs typeface="+mn-ea"/>
              <a:sym typeface="+mn-lt"/>
            </a:endParaRPr>
          </a:p>
        </p:txBody>
      </p:sp>
      <p:grpSp>
        <p:nvGrpSpPr>
          <p:cNvPr id="32" name="Group 31"/>
          <p:cNvGrpSpPr/>
          <p:nvPr/>
        </p:nvGrpSpPr>
        <p:grpSpPr>
          <a:xfrm rot="3600000">
            <a:off x="5082184" y="1447883"/>
            <a:ext cx="793684" cy="1596814"/>
            <a:chOff x="5453242" y="4073795"/>
            <a:chExt cx="793684" cy="1596814"/>
          </a:xfrm>
        </p:grpSpPr>
        <p:sp>
          <p:nvSpPr>
            <p:cNvPr id="30" name="Oval 29"/>
            <p:cNvSpPr/>
            <p:nvPr/>
          </p:nvSpPr>
          <p:spPr>
            <a:xfrm rot="20174325" flipH="1" flipV="1">
              <a:off x="5453242" y="4073795"/>
              <a:ext cx="793684" cy="793684"/>
            </a:xfrm>
            <a:prstGeom prst="ellipse">
              <a:avLst/>
            </a:prstGeom>
            <a:gradFill>
              <a:gsLst>
                <a:gs pos="0">
                  <a:schemeClr val="accent1"/>
                </a:gs>
                <a:gs pos="100000">
                  <a:schemeClr val="accent1">
                    <a:lumMod val="75000"/>
                  </a:schemeClr>
                </a:gs>
              </a:gsLst>
              <a:lin ang="360000" scaled="0"/>
            </a:gra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sp>
          <p:nvSpPr>
            <p:cNvPr id="31" name="Oval 30"/>
            <p:cNvSpPr/>
            <p:nvPr/>
          </p:nvSpPr>
          <p:spPr>
            <a:xfrm rot="15029040" flipH="1" flipV="1">
              <a:off x="5711526" y="5393491"/>
              <a:ext cx="277118" cy="277118"/>
            </a:xfrm>
            <a:prstGeom prst="ellipse">
              <a:avLst/>
            </a:prstGeom>
            <a:gradFill>
              <a:gsLst>
                <a:gs pos="0">
                  <a:schemeClr val="accent1"/>
                </a:gs>
                <a:gs pos="100000">
                  <a:schemeClr val="accent1">
                    <a:lumMod val="75000"/>
                  </a:schemeClr>
                </a:gs>
              </a:gsLst>
              <a:lin ang="360000" scaled="0"/>
            </a:gra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grpSp>
      <p:sp>
        <p:nvSpPr>
          <p:cNvPr id="34" name="矩形: 圆角 33"/>
          <p:cNvSpPr/>
          <p:nvPr/>
        </p:nvSpPr>
        <p:spPr>
          <a:xfrm>
            <a:off x="8637520" y="5781290"/>
            <a:ext cx="1496595" cy="329300"/>
          </a:xfrm>
          <a:prstGeom prst="roundRect">
            <a:avLst>
              <a:gd name="adj" fmla="val 26269"/>
            </a:avLst>
          </a:prstGeom>
          <a:solidFill>
            <a:srgbClr val="FBC7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prstClr val="white"/>
                </a:solidFill>
                <a:effectLst/>
                <a:uLnTx/>
                <a:uFillTx/>
                <a:cs typeface="+mn-ea"/>
                <a:sym typeface="+mn-lt"/>
              </a:rPr>
              <a:t>老师：</a:t>
            </a:r>
            <a:r>
              <a:rPr kumimoji="0" lang="en-US" altLang="zh-CN" sz="1200" b="0" i="0" u="none" strike="noStrike" kern="1200" cap="none" spc="0" normalizeH="0" baseline="0" noProof="0" smtClean="0">
                <a:ln>
                  <a:noFill/>
                </a:ln>
                <a:solidFill>
                  <a:prstClr val="white"/>
                </a:solidFill>
                <a:effectLst/>
                <a:uLnTx/>
                <a:uFillTx/>
                <a:cs typeface="+mn-ea"/>
                <a:sym typeface="+mn-lt"/>
              </a:rPr>
              <a:t>PPT818</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35" name="矩形: 圆角 34"/>
          <p:cNvSpPr/>
          <p:nvPr/>
        </p:nvSpPr>
        <p:spPr>
          <a:xfrm>
            <a:off x="10479049" y="5786033"/>
            <a:ext cx="1274250" cy="329300"/>
          </a:xfrm>
          <a:prstGeom prst="roundRect">
            <a:avLst>
              <a:gd name="adj" fmla="val 2626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cs typeface="+mn-ea"/>
                <a:sym typeface="+mn-lt"/>
              </a:rPr>
              <a:t>时间：</a:t>
            </a:r>
            <a:r>
              <a:rPr kumimoji="0" lang="en-US" altLang="zh-CN" sz="1200" b="0" i="0" u="none" strike="noStrike" kern="1200" cap="none" spc="0" normalizeH="0" baseline="0" noProof="0" dirty="0">
                <a:ln>
                  <a:noFill/>
                </a:ln>
                <a:solidFill>
                  <a:schemeClr val="tx1"/>
                </a:solidFill>
                <a:effectLst/>
                <a:uLnTx/>
                <a:uFillTx/>
                <a:cs typeface="+mn-ea"/>
                <a:sym typeface="+mn-lt"/>
              </a:rPr>
              <a:t>20XX</a:t>
            </a:r>
            <a:endParaRPr kumimoji="0" lang="zh-CN" altLang="en-US" sz="1200" b="0" i="0" u="none" strike="noStrike" kern="1200" cap="none" spc="0" normalizeH="0" baseline="0" noProof="0" dirty="0">
              <a:ln>
                <a:noFill/>
              </a:ln>
              <a:solidFill>
                <a:schemeClr val="tx1"/>
              </a:solidFill>
              <a:effectLst/>
              <a:uLnTx/>
              <a:uFillTx/>
              <a:cs typeface="+mn-ea"/>
              <a:sym typeface="+mn-lt"/>
            </a:endParaRPr>
          </a:p>
        </p:txBody>
      </p:sp>
      <p:grpSp>
        <p:nvGrpSpPr>
          <p:cNvPr id="36" name="组合 35"/>
          <p:cNvGrpSpPr/>
          <p:nvPr/>
        </p:nvGrpSpPr>
        <p:grpSpPr>
          <a:xfrm>
            <a:off x="6330697" y="3121831"/>
            <a:ext cx="5422602" cy="1316352"/>
            <a:chOff x="2237675" y="2752280"/>
            <a:chExt cx="5422602" cy="1316352"/>
          </a:xfrm>
        </p:grpSpPr>
        <p:sp>
          <p:nvSpPr>
            <p:cNvPr id="37" name="矩形 36"/>
            <p:cNvSpPr/>
            <p:nvPr/>
          </p:nvSpPr>
          <p:spPr bwMode="auto">
            <a:xfrm>
              <a:off x="2237675" y="2752280"/>
              <a:ext cx="5303812" cy="769441"/>
            </a:xfrm>
            <a:prstGeom prst="rect">
              <a:avLst/>
            </a:prstGeom>
          </p:spPr>
          <p:txBody>
            <a:bodyPr wrap="square">
              <a:spAutoFit/>
            </a:bodyPr>
            <a:lstStyle/>
            <a:p>
              <a:pPr algn="dist" defTabSz="457200">
                <a:defRPr/>
              </a:pPr>
              <a:r>
                <a:rPr lang="en-US" altLang="zh-CN" sz="4400" b="1" kern="100" dirty="0">
                  <a:cs typeface="+mn-ea"/>
                  <a:sym typeface="+mn-lt"/>
                </a:rPr>
                <a:t>25.1.2 </a:t>
              </a:r>
              <a:r>
                <a:rPr lang="zh-CN" altLang="en-US" sz="4400" b="1" kern="100" dirty="0">
                  <a:cs typeface="+mn-ea"/>
                  <a:sym typeface="+mn-lt"/>
                </a:rPr>
                <a:t>概率</a:t>
              </a:r>
            </a:p>
          </p:txBody>
        </p:sp>
        <p:sp>
          <p:nvSpPr>
            <p:cNvPr id="38" name="矩形 37"/>
            <p:cNvSpPr/>
            <p:nvPr/>
          </p:nvSpPr>
          <p:spPr>
            <a:xfrm>
              <a:off x="4187561" y="3730078"/>
              <a:ext cx="3472716" cy="338554"/>
            </a:xfrm>
            <a:prstGeom prst="rect">
              <a:avLst/>
            </a:prstGeom>
          </p:spPr>
          <p:txBody>
            <a:bodyPr wrap="square">
              <a:spAutoFit/>
            </a:bodyPr>
            <a:lstStyle/>
            <a:p>
              <a:pPr algn="dist" defTabSz="457200"/>
              <a:r>
                <a:rPr lang="zh-CN" altLang="en-US" sz="1600" dirty="0">
                  <a:cs typeface="+mn-ea"/>
                  <a:sym typeface="+mn-lt"/>
                </a:rPr>
                <a:t>人教版 数学九年级上册</a:t>
              </a:r>
            </a:p>
          </p:txBody>
        </p:sp>
        <p:cxnSp>
          <p:nvCxnSpPr>
            <p:cNvPr id="39" name="直接连接符 38"/>
            <p:cNvCxnSpPr/>
            <p:nvPr/>
          </p:nvCxnSpPr>
          <p:spPr>
            <a:xfrm>
              <a:off x="2237675" y="3577843"/>
              <a:ext cx="5303812" cy="0"/>
            </a:xfrm>
            <a:prstGeom prst="line">
              <a:avLst/>
            </a:prstGeom>
            <a:noFill/>
            <a:ln w="6350" cap="flat" cmpd="sng" algn="ctr">
              <a:solidFill>
                <a:schemeClr val="tx1"/>
              </a:solidFill>
              <a:prstDash val="solid"/>
              <a:miter lim="800000"/>
            </a:ln>
            <a:effectLst/>
          </p:spPr>
        </p:cxnSp>
      </p:grpSp>
      <p:sp>
        <p:nvSpPr>
          <p:cNvPr id="40" name="矩形 39"/>
          <p:cNvSpPr/>
          <p:nvPr/>
        </p:nvSpPr>
        <p:spPr bwMode="auto">
          <a:xfrm>
            <a:off x="8032241" y="2563507"/>
            <a:ext cx="3602268" cy="523220"/>
          </a:xfrm>
          <a:prstGeom prst="rect">
            <a:avLst/>
          </a:prstGeom>
        </p:spPr>
        <p:txBody>
          <a:bodyPr wrap="none">
            <a:spAutoFit/>
          </a:bodyPr>
          <a:lstStyle/>
          <a:p>
            <a:pPr algn="r" defTabSz="457200">
              <a:defRPr/>
            </a:pPr>
            <a:r>
              <a:rPr lang="zh-CN" altLang="en-US" sz="2800" b="1" kern="100" dirty="0">
                <a:cs typeface="+mn-ea"/>
                <a:sym typeface="+mn-lt"/>
              </a:rPr>
              <a:t>第二十五章 概率初步</a:t>
            </a:r>
          </a:p>
        </p:txBody>
      </p:sp>
      <p:sp>
        <p:nvSpPr>
          <p:cNvPr id="41" name="文本框 40"/>
          <p:cNvSpPr txBox="1"/>
          <p:nvPr/>
        </p:nvSpPr>
        <p:spPr>
          <a:xfrm>
            <a:off x="6676429" y="4477133"/>
            <a:ext cx="4958080" cy="483337"/>
          </a:xfrm>
          <a:prstGeom prst="rect">
            <a:avLst/>
          </a:prstGeom>
          <a:noFill/>
        </p:spPr>
        <p:txBody>
          <a:bodyPr wrap="square" rtlCol="0">
            <a:spAutoFit/>
          </a:bodyPr>
          <a:lstStyle/>
          <a:p>
            <a:pPr algn="r">
              <a:lnSpc>
                <a:spcPct val="150000"/>
              </a:lnSpc>
            </a:pPr>
            <a:r>
              <a:rPr lang="en-US" altLang="zh-CN" sz="900" dirty="0">
                <a:solidFill>
                  <a:schemeClr val="tx1">
                    <a:lumMod val="85000"/>
                    <a:lumOff val="15000"/>
                  </a:schemeClr>
                </a:solidFill>
                <a:cs typeface="+mn-ea"/>
                <a:sym typeface="+mn-lt"/>
              </a:rPr>
              <a:t>Please Enter Your Detailed Text Here, The Content Should Be Concise And Clear, Concise And Concise Do Not Need Too Much Text</a:t>
            </a:r>
            <a:endParaRPr lang="zh-CN" altLang="en-US" sz="2000" dirty="0">
              <a:solidFill>
                <a:schemeClr val="tx1">
                  <a:lumMod val="85000"/>
                  <a:lumOff val="15000"/>
                </a:schemeClr>
              </a:solidFill>
              <a:cs typeface="+mn-ea"/>
              <a:sym typeface="+mn-lt"/>
            </a:endParaRPr>
          </a:p>
        </p:txBody>
      </p:sp>
      <p:sp>
        <p:nvSpPr>
          <p:cNvPr id="42" name="矩形: 圆角 41"/>
          <p:cNvSpPr/>
          <p:nvPr/>
        </p:nvSpPr>
        <p:spPr>
          <a:xfrm>
            <a:off x="10624519" y="370916"/>
            <a:ext cx="1128780" cy="329300"/>
          </a:xfrm>
          <a:prstGeom prst="roundRect">
            <a:avLst>
              <a:gd name="adj" fmla="val 0"/>
            </a:avLst>
          </a:prstGeom>
          <a:solidFill>
            <a:srgbClr val="FBC7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cs typeface="+mn-ea"/>
                <a:sym typeface="+mn-lt"/>
              </a:rPr>
              <a:t>YOUR LOGO</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0" grpId="0"/>
      <p:bldP spid="41" grpId="0"/>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9057" y="2902752"/>
            <a:ext cx="2223932" cy="2300619"/>
          </a:xfrm>
          <a:prstGeom prst="rect">
            <a:avLst/>
          </a:prstGeom>
        </p:spPr>
      </p:pic>
      <p:pic>
        <p:nvPicPr>
          <p:cNvPr id="20" name="图片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48590" y="2902752"/>
            <a:ext cx="2223932" cy="2300619"/>
          </a:xfrm>
          <a:prstGeom prst="rect">
            <a:avLst/>
          </a:prstGeom>
        </p:spPr>
      </p:pic>
      <p:pic>
        <p:nvPicPr>
          <p:cNvPr id="21" name="图片 2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8123" y="2902752"/>
            <a:ext cx="2223932" cy="2300619"/>
          </a:xfrm>
          <a:prstGeom prst="rect">
            <a:avLst/>
          </a:prstGeom>
        </p:spPr>
      </p:pic>
      <p:sp>
        <p:nvSpPr>
          <p:cNvPr id="22" name="文本框 21"/>
          <p:cNvSpPr txBox="1"/>
          <p:nvPr/>
        </p:nvSpPr>
        <p:spPr>
          <a:xfrm>
            <a:off x="1017774" y="1263582"/>
            <a:ext cx="9993477" cy="1140505"/>
          </a:xfrm>
          <a:prstGeom prst="rect">
            <a:avLst/>
          </a:prstGeom>
          <a:noFill/>
        </p:spPr>
        <p:txBody>
          <a:bodyPr wrap="square" rtlCol="0">
            <a:spAutoFit/>
          </a:bodyPr>
          <a:lstStyle/>
          <a:p>
            <a:pPr defTabSz="914400">
              <a:lnSpc>
                <a:spcPct val="150000"/>
              </a:lnSpc>
            </a:pPr>
            <a:r>
              <a:rPr lang="zh-CN" altLang="en-US" sz="2400" dirty="0">
                <a:solidFill>
                  <a:prstClr val="black"/>
                </a:solidFill>
                <a:cs typeface="+mn-ea"/>
                <a:sym typeface="+mn-lt"/>
              </a:rPr>
              <a:t>     小白、小黄、小花分别从箱</a:t>
            </a:r>
            <a:r>
              <a:rPr lang="en-US" altLang="zh-CN" sz="2400" dirty="0">
                <a:solidFill>
                  <a:prstClr val="black"/>
                </a:solidFill>
                <a:cs typeface="+mn-ea"/>
                <a:sym typeface="+mn-lt"/>
              </a:rPr>
              <a:t>1</a:t>
            </a:r>
            <a:r>
              <a:rPr lang="zh-CN" altLang="en-US" sz="2400" dirty="0">
                <a:solidFill>
                  <a:prstClr val="black"/>
                </a:solidFill>
                <a:cs typeface="+mn-ea"/>
                <a:sym typeface="+mn-lt"/>
              </a:rPr>
              <a:t>、箱</a:t>
            </a:r>
            <a:r>
              <a:rPr lang="en-US" altLang="zh-CN" sz="2400" dirty="0">
                <a:solidFill>
                  <a:prstClr val="black"/>
                </a:solidFill>
                <a:cs typeface="+mn-ea"/>
                <a:sym typeface="+mn-lt"/>
              </a:rPr>
              <a:t>2</a:t>
            </a:r>
            <a:r>
              <a:rPr lang="zh-CN" altLang="en-US" sz="2400" dirty="0">
                <a:solidFill>
                  <a:prstClr val="black"/>
                </a:solidFill>
                <a:cs typeface="+mn-ea"/>
                <a:sym typeface="+mn-lt"/>
              </a:rPr>
              <a:t>、箱</a:t>
            </a:r>
            <a:r>
              <a:rPr lang="en-US" altLang="zh-CN" sz="2400" dirty="0">
                <a:solidFill>
                  <a:prstClr val="black"/>
                </a:solidFill>
                <a:cs typeface="+mn-ea"/>
                <a:sym typeface="+mn-lt"/>
              </a:rPr>
              <a:t>3</a:t>
            </a:r>
            <a:r>
              <a:rPr lang="zh-CN" altLang="en-US" sz="2400" dirty="0">
                <a:solidFill>
                  <a:prstClr val="black"/>
                </a:solidFill>
                <a:cs typeface="+mn-ea"/>
                <a:sym typeface="+mn-lt"/>
              </a:rPr>
              <a:t>各抽取一个球（球除颜色外无区别），出现红球的概率？</a:t>
            </a:r>
          </a:p>
        </p:txBody>
      </p:sp>
      <p:sp>
        <p:nvSpPr>
          <p:cNvPr id="23" name="椭圆 22"/>
          <p:cNvSpPr/>
          <p:nvPr/>
        </p:nvSpPr>
        <p:spPr>
          <a:xfrm>
            <a:off x="8271934" y="4585305"/>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4" name="椭圆 23"/>
          <p:cNvSpPr/>
          <p:nvPr/>
        </p:nvSpPr>
        <p:spPr>
          <a:xfrm>
            <a:off x="8593667" y="4682671"/>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5" name="椭圆 24"/>
          <p:cNvSpPr/>
          <p:nvPr/>
        </p:nvSpPr>
        <p:spPr>
          <a:xfrm>
            <a:off x="8496300" y="4390571"/>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6" name="椭圆 25"/>
          <p:cNvSpPr/>
          <p:nvPr/>
        </p:nvSpPr>
        <p:spPr>
          <a:xfrm>
            <a:off x="8753111" y="4441371"/>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7" name="椭圆 26"/>
          <p:cNvSpPr/>
          <p:nvPr/>
        </p:nvSpPr>
        <p:spPr>
          <a:xfrm>
            <a:off x="8812378" y="4736646"/>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8" name="椭圆 27"/>
          <p:cNvSpPr/>
          <p:nvPr/>
        </p:nvSpPr>
        <p:spPr>
          <a:xfrm>
            <a:off x="8974671" y="4487938"/>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29" name="椭圆 28"/>
          <p:cNvSpPr/>
          <p:nvPr/>
        </p:nvSpPr>
        <p:spPr>
          <a:xfrm>
            <a:off x="8805355" y="4136790"/>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0" name="椭圆 29"/>
          <p:cNvSpPr/>
          <p:nvPr/>
        </p:nvSpPr>
        <p:spPr>
          <a:xfrm>
            <a:off x="8496300" y="4151387"/>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1" name="椭圆 30"/>
          <p:cNvSpPr/>
          <p:nvPr/>
        </p:nvSpPr>
        <p:spPr>
          <a:xfrm>
            <a:off x="5214410" y="4487938"/>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2" name="椭圆 31"/>
          <p:cNvSpPr/>
          <p:nvPr/>
        </p:nvSpPr>
        <p:spPr>
          <a:xfrm>
            <a:off x="5536143" y="4585305"/>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3" name="椭圆 32"/>
          <p:cNvSpPr/>
          <p:nvPr/>
        </p:nvSpPr>
        <p:spPr>
          <a:xfrm>
            <a:off x="5438776" y="4293205"/>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4" name="椭圆 33"/>
          <p:cNvSpPr/>
          <p:nvPr/>
        </p:nvSpPr>
        <p:spPr>
          <a:xfrm>
            <a:off x="5695587" y="4344005"/>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5" name="椭圆 34"/>
          <p:cNvSpPr/>
          <p:nvPr/>
        </p:nvSpPr>
        <p:spPr>
          <a:xfrm>
            <a:off x="5754854" y="4639279"/>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6" name="椭圆 35"/>
          <p:cNvSpPr/>
          <p:nvPr/>
        </p:nvSpPr>
        <p:spPr>
          <a:xfrm>
            <a:off x="5917147" y="4390571"/>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7" name="椭圆 36"/>
          <p:cNvSpPr/>
          <p:nvPr/>
        </p:nvSpPr>
        <p:spPr>
          <a:xfrm>
            <a:off x="5747831" y="4039423"/>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8" name="椭圆 37"/>
          <p:cNvSpPr/>
          <p:nvPr/>
        </p:nvSpPr>
        <p:spPr>
          <a:xfrm>
            <a:off x="5438776" y="4054021"/>
            <a:ext cx="194733" cy="1947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39" name="椭圆 38"/>
          <p:cNvSpPr/>
          <p:nvPr/>
        </p:nvSpPr>
        <p:spPr>
          <a:xfrm>
            <a:off x="2132535" y="4502535"/>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0" name="椭圆 39"/>
          <p:cNvSpPr/>
          <p:nvPr/>
        </p:nvSpPr>
        <p:spPr>
          <a:xfrm>
            <a:off x="2454268" y="4599902"/>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1" name="椭圆 40"/>
          <p:cNvSpPr/>
          <p:nvPr/>
        </p:nvSpPr>
        <p:spPr>
          <a:xfrm>
            <a:off x="2356902" y="4307802"/>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2" name="椭圆 41"/>
          <p:cNvSpPr/>
          <p:nvPr/>
        </p:nvSpPr>
        <p:spPr>
          <a:xfrm>
            <a:off x="2613712" y="4358602"/>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3" name="椭圆 42"/>
          <p:cNvSpPr/>
          <p:nvPr/>
        </p:nvSpPr>
        <p:spPr>
          <a:xfrm>
            <a:off x="2672979" y="4653877"/>
            <a:ext cx="194733" cy="194733"/>
          </a:xfrm>
          <a:prstGeom prst="ellipse">
            <a:avLst/>
          </a:prstGeom>
          <a:solidFill>
            <a:srgbClr val="DAA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44" name="椭圆 43"/>
          <p:cNvSpPr/>
          <p:nvPr/>
        </p:nvSpPr>
        <p:spPr>
          <a:xfrm>
            <a:off x="2835272" y="4405169"/>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5" name="椭圆 44"/>
          <p:cNvSpPr/>
          <p:nvPr/>
        </p:nvSpPr>
        <p:spPr>
          <a:xfrm>
            <a:off x="2665956" y="4054021"/>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6" name="椭圆 45"/>
          <p:cNvSpPr/>
          <p:nvPr/>
        </p:nvSpPr>
        <p:spPr>
          <a:xfrm>
            <a:off x="2356902" y="4068618"/>
            <a:ext cx="194733" cy="194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C000"/>
              </a:solidFill>
              <a:cs typeface="+mn-ea"/>
              <a:sym typeface="+mn-lt"/>
            </a:endParaRPr>
          </a:p>
        </p:txBody>
      </p:sp>
      <p:sp>
        <p:nvSpPr>
          <p:cNvPr id="47" name="矩形 46"/>
          <p:cNvSpPr/>
          <p:nvPr/>
        </p:nvSpPr>
        <p:spPr>
          <a:xfrm>
            <a:off x="2247085" y="2466267"/>
            <a:ext cx="1133644" cy="379656"/>
          </a:xfrm>
          <a:prstGeom prst="rect">
            <a:avLst/>
          </a:prstGeom>
        </p:spPr>
        <p:txBody>
          <a:bodyPr wrap="none">
            <a:spAutoFit/>
          </a:bodyPr>
          <a:lstStyle/>
          <a:p>
            <a:pPr defTabSz="914400"/>
            <a:r>
              <a:rPr lang="zh-CN" altLang="en-US" sz="1865" b="1" dirty="0">
                <a:solidFill>
                  <a:srgbClr val="268868">
                    <a:lumMod val="50000"/>
                  </a:srgbClr>
                </a:solidFill>
                <a:cs typeface="+mn-ea"/>
                <a:sym typeface="+mn-lt"/>
              </a:rPr>
              <a:t>小白</a:t>
            </a:r>
            <a:r>
              <a:rPr lang="en-US" altLang="zh-CN" sz="1865" b="1" dirty="0">
                <a:solidFill>
                  <a:srgbClr val="268868">
                    <a:lumMod val="50000"/>
                  </a:srgbClr>
                </a:solidFill>
                <a:cs typeface="+mn-ea"/>
                <a:sym typeface="+mn-lt"/>
              </a:rPr>
              <a:t>-</a:t>
            </a:r>
            <a:r>
              <a:rPr lang="zh-CN" altLang="en-US" sz="1865" b="1" dirty="0">
                <a:solidFill>
                  <a:srgbClr val="268868">
                    <a:lumMod val="50000"/>
                  </a:srgbClr>
                </a:solidFill>
                <a:cs typeface="+mn-ea"/>
                <a:sym typeface="+mn-lt"/>
              </a:rPr>
              <a:t>箱</a:t>
            </a:r>
            <a:r>
              <a:rPr lang="en-US" altLang="zh-CN" sz="1865" b="1" dirty="0">
                <a:solidFill>
                  <a:srgbClr val="268868">
                    <a:lumMod val="50000"/>
                  </a:srgbClr>
                </a:solidFill>
                <a:cs typeface="+mn-ea"/>
                <a:sym typeface="+mn-lt"/>
              </a:rPr>
              <a:t>1</a:t>
            </a:r>
            <a:endParaRPr lang="zh-CN" altLang="en-US" b="1" dirty="0">
              <a:solidFill>
                <a:srgbClr val="268868">
                  <a:lumMod val="50000"/>
                </a:srgbClr>
              </a:solidFill>
              <a:cs typeface="+mn-ea"/>
              <a:sym typeface="+mn-lt"/>
            </a:endParaRPr>
          </a:p>
        </p:txBody>
      </p:sp>
      <p:sp>
        <p:nvSpPr>
          <p:cNvPr id="48" name="矩形 47"/>
          <p:cNvSpPr/>
          <p:nvPr/>
        </p:nvSpPr>
        <p:spPr>
          <a:xfrm>
            <a:off x="8593667" y="2466267"/>
            <a:ext cx="1133644" cy="379656"/>
          </a:xfrm>
          <a:prstGeom prst="rect">
            <a:avLst/>
          </a:prstGeom>
        </p:spPr>
        <p:txBody>
          <a:bodyPr wrap="none">
            <a:spAutoFit/>
          </a:bodyPr>
          <a:lstStyle/>
          <a:p>
            <a:pPr defTabSz="914400"/>
            <a:r>
              <a:rPr lang="zh-CN" altLang="en-US" sz="1865" b="1" dirty="0">
                <a:solidFill>
                  <a:srgbClr val="268868">
                    <a:lumMod val="50000"/>
                  </a:srgbClr>
                </a:solidFill>
                <a:cs typeface="+mn-ea"/>
                <a:sym typeface="+mn-lt"/>
              </a:rPr>
              <a:t>小花</a:t>
            </a:r>
            <a:r>
              <a:rPr lang="en-US" altLang="zh-CN" sz="1865" b="1" dirty="0">
                <a:solidFill>
                  <a:srgbClr val="268868">
                    <a:lumMod val="50000"/>
                  </a:srgbClr>
                </a:solidFill>
                <a:cs typeface="+mn-ea"/>
                <a:sym typeface="+mn-lt"/>
              </a:rPr>
              <a:t>-</a:t>
            </a:r>
            <a:r>
              <a:rPr lang="zh-CN" altLang="en-US" sz="1865" b="1" dirty="0">
                <a:solidFill>
                  <a:srgbClr val="268868">
                    <a:lumMod val="50000"/>
                  </a:srgbClr>
                </a:solidFill>
                <a:cs typeface="+mn-ea"/>
                <a:sym typeface="+mn-lt"/>
              </a:rPr>
              <a:t>箱</a:t>
            </a:r>
            <a:r>
              <a:rPr lang="en-US" altLang="zh-CN" sz="1865" b="1" dirty="0">
                <a:solidFill>
                  <a:srgbClr val="268868">
                    <a:lumMod val="50000"/>
                  </a:srgbClr>
                </a:solidFill>
                <a:cs typeface="+mn-ea"/>
                <a:sym typeface="+mn-lt"/>
              </a:rPr>
              <a:t>3</a:t>
            </a:r>
            <a:endParaRPr lang="zh-CN" altLang="en-US" b="1" dirty="0">
              <a:solidFill>
                <a:srgbClr val="268868">
                  <a:lumMod val="50000"/>
                </a:srgbClr>
              </a:solidFill>
              <a:cs typeface="+mn-ea"/>
              <a:sym typeface="+mn-lt"/>
            </a:endParaRPr>
          </a:p>
        </p:txBody>
      </p:sp>
      <p:sp>
        <p:nvSpPr>
          <p:cNvPr id="49" name="矩形 48"/>
          <p:cNvSpPr/>
          <p:nvPr/>
        </p:nvSpPr>
        <p:spPr>
          <a:xfrm>
            <a:off x="5420376" y="2469551"/>
            <a:ext cx="1133644" cy="379656"/>
          </a:xfrm>
          <a:prstGeom prst="rect">
            <a:avLst/>
          </a:prstGeom>
        </p:spPr>
        <p:txBody>
          <a:bodyPr wrap="none">
            <a:spAutoFit/>
          </a:bodyPr>
          <a:lstStyle/>
          <a:p>
            <a:pPr defTabSz="914400"/>
            <a:r>
              <a:rPr lang="zh-CN" altLang="en-US" sz="1865" b="1" dirty="0">
                <a:solidFill>
                  <a:srgbClr val="268868">
                    <a:lumMod val="50000"/>
                  </a:srgbClr>
                </a:solidFill>
                <a:cs typeface="+mn-ea"/>
                <a:sym typeface="+mn-lt"/>
              </a:rPr>
              <a:t>小黄</a:t>
            </a:r>
            <a:r>
              <a:rPr lang="en-US" altLang="zh-CN" sz="1865" b="1" dirty="0">
                <a:solidFill>
                  <a:srgbClr val="268868">
                    <a:lumMod val="50000"/>
                  </a:srgbClr>
                </a:solidFill>
                <a:cs typeface="+mn-ea"/>
                <a:sym typeface="+mn-lt"/>
              </a:rPr>
              <a:t>-</a:t>
            </a:r>
            <a:r>
              <a:rPr lang="zh-CN" altLang="en-US" sz="1865" b="1" dirty="0">
                <a:solidFill>
                  <a:srgbClr val="268868">
                    <a:lumMod val="50000"/>
                  </a:srgbClr>
                </a:solidFill>
                <a:cs typeface="+mn-ea"/>
                <a:sym typeface="+mn-lt"/>
              </a:rPr>
              <a:t>箱</a:t>
            </a:r>
            <a:r>
              <a:rPr lang="en-US" altLang="zh-CN" sz="1865" b="1" dirty="0">
                <a:solidFill>
                  <a:srgbClr val="268868">
                    <a:lumMod val="50000"/>
                  </a:srgbClr>
                </a:solidFill>
                <a:cs typeface="+mn-ea"/>
                <a:sym typeface="+mn-lt"/>
              </a:rPr>
              <a:t>2</a:t>
            </a:r>
            <a:endParaRPr lang="zh-CN" altLang="en-US" b="1" dirty="0">
              <a:solidFill>
                <a:srgbClr val="268868">
                  <a:lumMod val="50000"/>
                </a:srgbClr>
              </a:solidFill>
              <a:cs typeface="+mn-ea"/>
              <a:sym typeface="+mn-lt"/>
            </a:endParaRPr>
          </a:p>
        </p:txBody>
      </p:sp>
      <p:sp>
        <p:nvSpPr>
          <p:cNvPr id="50" name="爆炸形: 14 pt  49"/>
          <p:cNvSpPr/>
          <p:nvPr/>
        </p:nvSpPr>
        <p:spPr>
          <a:xfrm>
            <a:off x="1405807" y="5324020"/>
            <a:ext cx="2805277" cy="1045216"/>
          </a:xfrm>
          <a:prstGeom prst="irregularSeal2">
            <a:avLst/>
          </a:prstGeom>
          <a:solidFill>
            <a:srgbClr val="DAAC0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r>
              <a:rPr lang="en-US" altLang="zh-CN" sz="2400" b="1" dirty="0">
                <a:solidFill>
                  <a:prstClr val="white"/>
                </a:solidFill>
                <a:cs typeface="+mn-ea"/>
                <a:sym typeface="+mn-lt"/>
              </a:rPr>
              <a:t>0</a:t>
            </a:r>
            <a:endParaRPr lang="zh-CN" altLang="en-US" sz="2400" b="1" dirty="0">
              <a:solidFill>
                <a:prstClr val="white"/>
              </a:solidFill>
              <a:cs typeface="+mn-ea"/>
              <a:sym typeface="+mn-lt"/>
            </a:endParaRPr>
          </a:p>
        </p:txBody>
      </p:sp>
      <p:sp>
        <p:nvSpPr>
          <p:cNvPr id="51" name="爆炸形: 14 pt  50"/>
          <p:cNvSpPr/>
          <p:nvPr/>
        </p:nvSpPr>
        <p:spPr>
          <a:xfrm>
            <a:off x="7951286" y="5247623"/>
            <a:ext cx="2805277" cy="1045216"/>
          </a:xfrm>
          <a:prstGeom prst="irregularSeal2">
            <a:avLst/>
          </a:prstGeom>
          <a:solidFill>
            <a:srgbClr val="DAAC0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r>
              <a:rPr lang="en-US" altLang="zh-CN" sz="2400" b="1" dirty="0">
                <a:solidFill>
                  <a:prstClr val="white"/>
                </a:solidFill>
                <a:cs typeface="+mn-ea"/>
                <a:sym typeface="+mn-lt"/>
              </a:rPr>
              <a:t>1</a:t>
            </a:r>
            <a:endParaRPr lang="zh-CN" altLang="en-US" sz="2400" b="1" dirty="0">
              <a:solidFill>
                <a:prstClr val="white"/>
              </a:solidFill>
              <a:cs typeface="+mn-ea"/>
              <a:sym typeface="+mn-lt"/>
            </a:endParaRPr>
          </a:p>
        </p:txBody>
      </p:sp>
      <p:sp>
        <p:nvSpPr>
          <p:cNvPr id="52" name="爆炸形: 14 pt  51"/>
          <p:cNvSpPr/>
          <p:nvPr/>
        </p:nvSpPr>
        <p:spPr>
          <a:xfrm>
            <a:off x="4734156" y="5357690"/>
            <a:ext cx="2805277" cy="1045216"/>
          </a:xfrm>
          <a:prstGeom prst="irregularSeal2">
            <a:avLst/>
          </a:prstGeom>
          <a:solidFill>
            <a:srgbClr val="DAAC0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r>
              <a:rPr lang="en-US" altLang="zh-CN" sz="2400" b="1" dirty="0">
                <a:solidFill>
                  <a:prstClr val="white"/>
                </a:solidFill>
                <a:cs typeface="+mn-ea"/>
                <a:sym typeface="+mn-lt"/>
              </a:rPr>
              <a:t>0.5</a:t>
            </a:r>
            <a:endParaRPr lang="zh-CN" altLang="en-US" sz="2400" b="1" dirty="0">
              <a:solidFill>
                <a:prstClr val="white"/>
              </a:solidFill>
              <a:cs typeface="+mn-ea"/>
              <a:sym typeface="+mn-lt"/>
            </a:endParaRPr>
          </a:p>
        </p:txBody>
      </p:sp>
      <p:sp>
        <p:nvSpPr>
          <p:cNvPr id="53"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练一练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330447" y="2941065"/>
            <a:ext cx="3367419" cy="3367419"/>
          </a:xfrm>
          <a:prstGeom prst="rect">
            <a:avLst/>
          </a:prstGeom>
        </p:spPr>
      </p:pic>
      <p:sp>
        <p:nvSpPr>
          <p:cNvPr id="23" name="矩形 22"/>
          <p:cNvSpPr/>
          <p:nvPr/>
        </p:nvSpPr>
        <p:spPr>
          <a:xfrm>
            <a:off x="1010390" y="1973852"/>
            <a:ext cx="10133904" cy="3274166"/>
          </a:xfrm>
          <a:prstGeom prst="rect">
            <a:avLst/>
          </a:prstGeom>
        </p:spPr>
        <p:txBody>
          <a:bodyPr wrap="square">
            <a:spAutoFit/>
          </a:bodyPr>
          <a:lstStyle/>
          <a:p>
            <a:pPr defTabSz="914400">
              <a:lnSpc>
                <a:spcPct val="150000"/>
              </a:lnSpc>
              <a:spcBef>
                <a:spcPct val="50000"/>
              </a:spcBef>
            </a:pPr>
            <a:r>
              <a:rPr lang="zh-CN" altLang="en-US" sz="2000" b="1" dirty="0">
                <a:cs typeface="+mn-ea"/>
                <a:sym typeface="+mn-lt"/>
              </a:rPr>
              <a:t>    如图是一个可以自由转动的转盘</a:t>
            </a:r>
            <a:r>
              <a:rPr lang="en-US" altLang="zh-CN" sz="2000" b="1" dirty="0">
                <a:cs typeface="+mn-ea"/>
                <a:sym typeface="+mn-lt"/>
              </a:rPr>
              <a:t>,</a:t>
            </a:r>
            <a:r>
              <a:rPr lang="zh-CN" altLang="en-US" sz="2000" b="1" dirty="0">
                <a:cs typeface="+mn-ea"/>
                <a:sym typeface="+mn-lt"/>
              </a:rPr>
              <a:t>转盘分成</a:t>
            </a:r>
            <a:r>
              <a:rPr lang="en-US" altLang="zh-CN" sz="2000" b="1" dirty="0">
                <a:cs typeface="+mn-ea"/>
                <a:sym typeface="+mn-lt"/>
              </a:rPr>
              <a:t>12</a:t>
            </a:r>
            <a:r>
              <a:rPr lang="zh-CN" altLang="en-US" sz="2000" b="1" dirty="0">
                <a:cs typeface="+mn-ea"/>
                <a:sym typeface="+mn-lt"/>
              </a:rPr>
              <a:t>个大小相同的扇形</a:t>
            </a:r>
            <a:r>
              <a:rPr lang="en-US" altLang="zh-CN" sz="2000" b="1" dirty="0">
                <a:cs typeface="+mn-ea"/>
                <a:sym typeface="+mn-lt"/>
              </a:rPr>
              <a:t>,</a:t>
            </a:r>
            <a:r>
              <a:rPr lang="zh-CN" altLang="en-US" sz="2000" b="1" dirty="0">
                <a:cs typeface="+mn-ea"/>
                <a:sym typeface="+mn-lt"/>
              </a:rPr>
              <a:t>分别对应一等奖</a:t>
            </a:r>
            <a:r>
              <a:rPr lang="en-US" altLang="zh-CN" sz="2000" b="1" dirty="0">
                <a:cs typeface="+mn-ea"/>
                <a:sym typeface="+mn-lt"/>
              </a:rPr>
              <a:t>-</a:t>
            </a:r>
            <a:r>
              <a:rPr lang="zh-CN" altLang="en-US" sz="2000" b="1" dirty="0">
                <a:cs typeface="+mn-ea"/>
                <a:sym typeface="+mn-lt"/>
              </a:rPr>
              <a:t>六等奖</a:t>
            </a:r>
            <a:r>
              <a:rPr lang="en-US" altLang="zh-CN" sz="2000" b="1" dirty="0">
                <a:cs typeface="+mn-ea"/>
                <a:sym typeface="+mn-lt"/>
              </a:rPr>
              <a:t>,</a:t>
            </a:r>
            <a:r>
              <a:rPr lang="zh-CN" altLang="en-US" sz="2000" b="1" dirty="0">
                <a:cs typeface="+mn-ea"/>
                <a:sym typeface="+mn-lt"/>
              </a:rPr>
              <a:t>指针的位置固定</a:t>
            </a:r>
            <a:r>
              <a:rPr lang="en-US" altLang="zh-CN" sz="2000" b="1" dirty="0">
                <a:cs typeface="+mn-ea"/>
                <a:sym typeface="+mn-lt"/>
              </a:rPr>
              <a:t>,</a:t>
            </a:r>
            <a:r>
              <a:rPr lang="zh-CN" altLang="en-US" sz="2000" b="1" dirty="0">
                <a:cs typeface="+mn-ea"/>
                <a:sym typeface="+mn-lt"/>
              </a:rPr>
              <a:t>转动的转盘停止后</a:t>
            </a:r>
            <a:r>
              <a:rPr lang="en-US" altLang="zh-CN" sz="2000" b="1" dirty="0">
                <a:cs typeface="+mn-ea"/>
                <a:sym typeface="+mn-lt"/>
              </a:rPr>
              <a:t>,</a:t>
            </a:r>
            <a:r>
              <a:rPr lang="zh-CN" altLang="en-US" sz="2000" b="1" dirty="0">
                <a:cs typeface="+mn-ea"/>
                <a:sym typeface="+mn-lt"/>
              </a:rPr>
              <a:t>其中的某个扇形会恰好停在指针所指的位置</a:t>
            </a:r>
            <a:r>
              <a:rPr lang="en-US" altLang="zh-CN" sz="2000" b="1" dirty="0">
                <a:cs typeface="+mn-ea"/>
                <a:sym typeface="+mn-lt"/>
              </a:rPr>
              <a:t>(</a:t>
            </a:r>
            <a:r>
              <a:rPr lang="zh-CN" altLang="en-US" sz="2000" b="1" dirty="0">
                <a:cs typeface="+mn-ea"/>
                <a:sym typeface="+mn-lt"/>
              </a:rPr>
              <a:t>指针指向两个扇形的交线时，当作指向右边的扇形</a:t>
            </a:r>
            <a:r>
              <a:rPr lang="en-US" altLang="zh-CN" sz="2000" b="1" dirty="0">
                <a:cs typeface="+mn-ea"/>
                <a:sym typeface="+mn-lt"/>
              </a:rPr>
              <a:t>).</a:t>
            </a:r>
            <a:r>
              <a:rPr lang="zh-CN" altLang="en-US" sz="2000" b="1" dirty="0">
                <a:cs typeface="+mn-ea"/>
                <a:sym typeface="+mn-lt"/>
              </a:rPr>
              <a:t>求下列事件的概率：</a:t>
            </a:r>
          </a:p>
          <a:p>
            <a:pPr defTabSz="914400">
              <a:lnSpc>
                <a:spcPct val="150000"/>
              </a:lnSpc>
              <a:spcBef>
                <a:spcPct val="50000"/>
              </a:spcBef>
            </a:pPr>
            <a:r>
              <a:rPr lang="zh-CN" altLang="en-US" sz="2000" b="1" dirty="0">
                <a:cs typeface="+mn-ea"/>
                <a:sym typeface="+mn-lt"/>
              </a:rPr>
              <a:t>问题</a:t>
            </a:r>
            <a:r>
              <a:rPr lang="en-US" altLang="zh-CN" sz="2000" b="1" dirty="0">
                <a:cs typeface="+mn-ea"/>
                <a:sym typeface="+mn-lt"/>
              </a:rPr>
              <a:t>1</a:t>
            </a:r>
            <a:r>
              <a:rPr lang="zh-CN" altLang="en-US" sz="2000" b="1" dirty="0">
                <a:cs typeface="+mn-ea"/>
                <a:sym typeface="+mn-lt"/>
              </a:rPr>
              <a:t>：指针指向一等奖；</a:t>
            </a:r>
          </a:p>
          <a:p>
            <a:pPr defTabSz="914400">
              <a:lnSpc>
                <a:spcPct val="150000"/>
              </a:lnSpc>
              <a:spcBef>
                <a:spcPct val="50000"/>
              </a:spcBef>
            </a:pPr>
            <a:r>
              <a:rPr lang="zh-CN" altLang="en-US" sz="2000" b="1" dirty="0">
                <a:cs typeface="+mn-ea"/>
                <a:sym typeface="+mn-lt"/>
              </a:rPr>
              <a:t>问题</a:t>
            </a:r>
            <a:r>
              <a:rPr lang="en-US" altLang="zh-CN" sz="2000" b="1" dirty="0">
                <a:cs typeface="+mn-ea"/>
                <a:sym typeface="+mn-lt"/>
              </a:rPr>
              <a:t>2</a:t>
            </a:r>
            <a:r>
              <a:rPr lang="zh-CN" altLang="en-US" sz="2000" b="1" dirty="0">
                <a:cs typeface="+mn-ea"/>
                <a:sym typeface="+mn-lt"/>
              </a:rPr>
              <a:t>：指针指向橙色扇形；</a:t>
            </a:r>
          </a:p>
          <a:p>
            <a:pPr defTabSz="914400">
              <a:lnSpc>
                <a:spcPct val="150000"/>
              </a:lnSpc>
              <a:spcBef>
                <a:spcPct val="50000"/>
              </a:spcBef>
            </a:pPr>
            <a:r>
              <a:rPr lang="zh-CN" altLang="en-US" sz="2000" b="1" dirty="0">
                <a:cs typeface="+mn-ea"/>
                <a:sym typeface="+mn-lt"/>
              </a:rPr>
              <a:t>问题</a:t>
            </a:r>
            <a:r>
              <a:rPr lang="en-US" altLang="zh-CN" sz="2000" b="1" dirty="0">
                <a:cs typeface="+mn-ea"/>
                <a:sym typeface="+mn-lt"/>
              </a:rPr>
              <a:t>3</a:t>
            </a:r>
            <a:r>
              <a:rPr lang="zh-CN" altLang="en-US" sz="2000" b="1" dirty="0">
                <a:cs typeface="+mn-ea"/>
                <a:sym typeface="+mn-lt"/>
              </a:rPr>
              <a:t>：指针不指向一等奖</a:t>
            </a:r>
            <a:r>
              <a:rPr lang="en-US" altLang="zh-CN" sz="2000" b="1" dirty="0">
                <a:cs typeface="+mn-ea"/>
                <a:sym typeface="+mn-lt"/>
              </a:rPr>
              <a:t>.</a:t>
            </a:r>
          </a:p>
        </p:txBody>
      </p:sp>
      <p:sp>
        <p:nvSpPr>
          <p:cNvPr id="24" name="矩形 23"/>
          <p:cNvSpPr/>
          <p:nvPr/>
        </p:nvSpPr>
        <p:spPr>
          <a:xfrm>
            <a:off x="2832449" y="955938"/>
            <a:ext cx="8508303" cy="878446"/>
          </a:xfrm>
          <a:prstGeom prst="rect">
            <a:avLst/>
          </a:prstGeom>
        </p:spPr>
        <p:txBody>
          <a:bodyPr wrap="square">
            <a:spAutoFit/>
          </a:bodyPr>
          <a:lstStyle/>
          <a:p>
            <a:pPr defTabSz="914400">
              <a:lnSpc>
                <a:spcPct val="150000"/>
              </a:lnSpc>
              <a:spcBef>
                <a:spcPct val="50000"/>
              </a:spcBef>
            </a:pPr>
            <a:r>
              <a:rPr lang="en-US" altLang="zh-CN" dirty="0">
                <a:cs typeface="+mn-ea"/>
                <a:sym typeface="+mn-lt"/>
              </a:rPr>
              <a:t>【</a:t>
            </a:r>
            <a:r>
              <a:rPr lang="zh-CN" altLang="en-US" dirty="0">
                <a:cs typeface="+mn-ea"/>
                <a:sym typeface="+mn-lt"/>
              </a:rPr>
              <a:t>分析</a:t>
            </a:r>
            <a:r>
              <a:rPr lang="en-US" altLang="zh-CN" dirty="0">
                <a:cs typeface="+mn-ea"/>
                <a:sym typeface="+mn-lt"/>
              </a:rPr>
              <a:t>】</a:t>
            </a:r>
            <a:r>
              <a:rPr lang="zh-CN" altLang="en-US" dirty="0">
                <a:cs typeface="+mn-ea"/>
                <a:sym typeface="+mn-lt"/>
              </a:rPr>
              <a:t>问题中可能出现的结果有</a:t>
            </a:r>
            <a:r>
              <a:rPr lang="en-US" altLang="zh-CN" dirty="0">
                <a:cs typeface="+mn-ea"/>
                <a:sym typeface="+mn-lt"/>
              </a:rPr>
              <a:t>12</a:t>
            </a:r>
            <a:r>
              <a:rPr lang="zh-CN" altLang="en-US" dirty="0">
                <a:cs typeface="+mn-ea"/>
                <a:sym typeface="+mn-lt"/>
              </a:rPr>
              <a:t>钟，即指针可能指向</a:t>
            </a:r>
            <a:r>
              <a:rPr lang="en-US" altLang="zh-CN" dirty="0">
                <a:cs typeface="+mn-ea"/>
                <a:sym typeface="+mn-lt"/>
              </a:rPr>
              <a:t>12</a:t>
            </a:r>
            <a:r>
              <a:rPr lang="zh-CN" altLang="en-US" dirty="0">
                <a:cs typeface="+mn-ea"/>
                <a:sym typeface="+mn-lt"/>
              </a:rPr>
              <a:t>个扇形中的任意一个，而这</a:t>
            </a:r>
            <a:r>
              <a:rPr lang="en-US" altLang="zh-CN" dirty="0">
                <a:cs typeface="+mn-ea"/>
                <a:sym typeface="+mn-lt"/>
              </a:rPr>
              <a:t>12</a:t>
            </a:r>
            <a:r>
              <a:rPr lang="zh-CN" altLang="en-US" dirty="0">
                <a:cs typeface="+mn-ea"/>
                <a:sym typeface="+mn-lt"/>
              </a:rPr>
              <a:t>个扇形大小相等，指针又是自由停止，所以指向每一个扇形的可能性相等。</a:t>
            </a:r>
          </a:p>
        </p:txBody>
      </p:sp>
      <mc:AlternateContent xmlns:mc="http://schemas.openxmlformats.org/markup-compatibility/2006" xmlns:a14="http://schemas.microsoft.com/office/drawing/2010/main">
        <mc:Choice Requires="a14">
          <p:sp>
            <p:nvSpPr>
              <p:cNvPr id="25" name="文本框 24"/>
              <p:cNvSpPr txBox="1"/>
              <p:nvPr/>
            </p:nvSpPr>
            <p:spPr>
              <a:xfrm>
                <a:off x="4123918" y="3423004"/>
                <a:ext cx="3367419" cy="662554"/>
              </a:xfrm>
              <a:prstGeom prst="rect">
                <a:avLst/>
              </a:prstGeom>
              <a:noFill/>
            </p:spPr>
            <p:txBody>
              <a:bodyPr wrap="square" rtlCol="0">
                <a:spAutoFit/>
              </a:bodyPr>
              <a:lstStyle/>
              <a:p>
                <a:pPr defTabSz="914400">
                  <a:lnSpc>
                    <a:spcPct val="150000"/>
                  </a:lnSpc>
                </a:pPr>
                <a:r>
                  <a:rPr lang="en-US" altLang="zh-CN" sz="1865" b="1" dirty="0">
                    <a:solidFill>
                      <a:srgbClr val="FF0000"/>
                    </a:solidFill>
                    <a:cs typeface="+mn-ea"/>
                    <a:sym typeface="+mn-lt"/>
                  </a:rPr>
                  <a:t>P(</a:t>
                </a:r>
                <a:r>
                  <a:rPr lang="zh-CN" altLang="en-US" sz="1865" b="1" dirty="0">
                    <a:solidFill>
                      <a:srgbClr val="FF0000"/>
                    </a:solidFill>
                    <a:cs typeface="+mn-ea"/>
                    <a:sym typeface="+mn-lt"/>
                  </a:rPr>
                  <a:t>指向一等奖</a:t>
                </a:r>
                <a:r>
                  <a:rPr lang="en-US" altLang="zh-CN" sz="1865" b="1" dirty="0">
                    <a:solidFill>
                      <a:srgbClr val="FF0000"/>
                    </a:solidFill>
                    <a:cs typeface="+mn-ea"/>
                    <a:sym typeface="+mn-lt"/>
                  </a:rPr>
                  <a:t>)=  </a:t>
                </a:r>
                <a14:m>
                  <m:oMath xmlns:m="http://schemas.openxmlformats.org/officeDocument/2006/math">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𝟐</m:t>
                        </m:r>
                      </m:num>
                      <m:den>
                        <m:r>
                          <a:rPr lang="en-US" altLang="zh-CN" sz="1865" b="1" i="1">
                            <a:solidFill>
                              <a:srgbClr val="FF0000"/>
                            </a:solidFill>
                            <a:latin typeface="Cambria Math" panose="02040503050406030204" pitchFamily="18" charset="0"/>
                            <a:cs typeface="+mn-ea"/>
                            <a:sym typeface="+mn-lt"/>
                          </a:rPr>
                          <m:t>𝟏𝟐</m:t>
                        </m:r>
                      </m:den>
                    </m:f>
                    <m:r>
                      <a:rPr lang="en-US" altLang="zh-CN" sz="1865" b="1" i="1">
                        <a:solidFill>
                          <a:srgbClr val="FF0000"/>
                        </a:solidFill>
                        <a:latin typeface="Cambria Math" panose="02040503050406030204" pitchFamily="18" charset="0"/>
                        <a:cs typeface="+mn-ea"/>
                        <a:sym typeface="+mn-lt"/>
                      </a:rPr>
                      <m:t> = </m:t>
                    </m:r>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𝟏</m:t>
                        </m:r>
                      </m:num>
                      <m:den>
                        <m:r>
                          <a:rPr lang="en-US" altLang="zh-CN" sz="1865" b="1" i="1">
                            <a:solidFill>
                              <a:srgbClr val="FF0000"/>
                            </a:solidFill>
                            <a:latin typeface="Cambria Math" panose="02040503050406030204" pitchFamily="18" charset="0"/>
                            <a:cs typeface="+mn-ea"/>
                            <a:sym typeface="+mn-lt"/>
                          </a:rPr>
                          <m:t>𝟔</m:t>
                        </m:r>
                      </m:den>
                    </m:f>
                  </m:oMath>
                </a14:m>
                <a:endParaRPr lang="zh-CN" altLang="en-US" sz="1865" b="1" dirty="0">
                  <a:solidFill>
                    <a:srgbClr val="FF0000"/>
                  </a:solidFill>
                  <a:cs typeface="+mn-ea"/>
                  <a:sym typeface="+mn-lt"/>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4123918" y="3423004"/>
                <a:ext cx="3367419" cy="662554"/>
              </a:xfrm>
              <a:prstGeom prst="rect">
                <a:avLst/>
              </a:prstGeom>
              <a:blipFill rotWithShape="1">
                <a:blip r:embed="rId5"/>
                <a:stretch>
                  <a:fillRect l="-7" t="-53" r="7" b="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4361254" y="4006094"/>
                <a:ext cx="3432176" cy="660694"/>
              </a:xfrm>
              <a:prstGeom prst="rect">
                <a:avLst/>
              </a:prstGeom>
              <a:noFill/>
            </p:spPr>
            <p:txBody>
              <a:bodyPr wrap="square" rtlCol="0">
                <a:spAutoFit/>
              </a:bodyPr>
              <a:lstStyle/>
              <a:p>
                <a:pPr defTabSz="914400">
                  <a:lnSpc>
                    <a:spcPct val="150000"/>
                  </a:lnSpc>
                </a:pPr>
                <a:r>
                  <a:rPr lang="en-US" altLang="zh-CN" sz="1865" b="1" dirty="0">
                    <a:solidFill>
                      <a:srgbClr val="FF0000"/>
                    </a:solidFill>
                    <a:cs typeface="+mn-ea"/>
                    <a:sym typeface="+mn-lt"/>
                  </a:rPr>
                  <a:t>P(</a:t>
                </a:r>
                <a:r>
                  <a:rPr lang="zh-CN" altLang="en-US" sz="1865" b="1" dirty="0">
                    <a:solidFill>
                      <a:srgbClr val="FF0000"/>
                    </a:solidFill>
                    <a:cs typeface="+mn-ea"/>
                    <a:sym typeface="+mn-lt"/>
                  </a:rPr>
                  <a:t>指向橙色扇形</a:t>
                </a:r>
                <a:r>
                  <a:rPr lang="en-US" altLang="zh-CN" sz="1865" b="1" dirty="0">
                    <a:solidFill>
                      <a:srgbClr val="FF0000"/>
                    </a:solidFill>
                    <a:cs typeface="+mn-ea"/>
                    <a:sym typeface="+mn-lt"/>
                  </a:rPr>
                  <a:t>)=  </a:t>
                </a:r>
                <a14:m>
                  <m:oMath xmlns:m="http://schemas.openxmlformats.org/officeDocument/2006/math">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𝟔</m:t>
                        </m:r>
                      </m:num>
                      <m:den>
                        <m:r>
                          <a:rPr lang="en-US" altLang="zh-CN" sz="1865" b="1" i="1">
                            <a:solidFill>
                              <a:srgbClr val="FF0000"/>
                            </a:solidFill>
                            <a:latin typeface="Cambria Math" panose="02040503050406030204" pitchFamily="18" charset="0"/>
                            <a:cs typeface="+mn-ea"/>
                            <a:sym typeface="+mn-lt"/>
                          </a:rPr>
                          <m:t>𝟏𝟐</m:t>
                        </m:r>
                      </m:den>
                    </m:f>
                    <m:r>
                      <a:rPr lang="en-US" altLang="zh-CN" sz="1865" b="1" i="1">
                        <a:solidFill>
                          <a:srgbClr val="FF0000"/>
                        </a:solidFill>
                        <a:latin typeface="Cambria Math" panose="02040503050406030204" pitchFamily="18" charset="0"/>
                        <a:cs typeface="+mn-ea"/>
                        <a:sym typeface="+mn-lt"/>
                      </a:rPr>
                      <m:t> = </m:t>
                    </m:r>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𝟏</m:t>
                        </m:r>
                      </m:num>
                      <m:den>
                        <m:r>
                          <a:rPr lang="en-US" altLang="zh-CN" sz="1865" b="1" i="1">
                            <a:solidFill>
                              <a:srgbClr val="FF0000"/>
                            </a:solidFill>
                            <a:latin typeface="Cambria Math" panose="02040503050406030204" pitchFamily="18" charset="0"/>
                            <a:cs typeface="+mn-ea"/>
                            <a:sym typeface="+mn-lt"/>
                          </a:rPr>
                          <m:t>𝟐</m:t>
                        </m:r>
                      </m:den>
                    </m:f>
                  </m:oMath>
                </a14:m>
                <a:endParaRPr lang="zh-CN" altLang="en-US" sz="1865" b="1" dirty="0">
                  <a:solidFill>
                    <a:srgbClr val="FF0000"/>
                  </a:solidFill>
                  <a:cs typeface="+mn-ea"/>
                  <a:sym typeface="+mn-lt"/>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4361254" y="4006094"/>
                <a:ext cx="3432176" cy="660694"/>
              </a:xfrm>
              <a:prstGeom prst="rect">
                <a:avLst/>
              </a:prstGeom>
              <a:blipFill rotWithShape="1">
                <a:blip r:embed="rId6"/>
                <a:stretch>
                  <a:fillRect l="-2" t="-78" r="2" b="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4409675" y="4632507"/>
                <a:ext cx="3432176" cy="668453"/>
              </a:xfrm>
              <a:prstGeom prst="rect">
                <a:avLst/>
              </a:prstGeom>
              <a:noFill/>
            </p:spPr>
            <p:txBody>
              <a:bodyPr wrap="square" rtlCol="0">
                <a:spAutoFit/>
              </a:bodyPr>
              <a:lstStyle/>
              <a:p>
                <a:pPr defTabSz="914400">
                  <a:lnSpc>
                    <a:spcPct val="150000"/>
                  </a:lnSpc>
                </a:pPr>
                <a:r>
                  <a:rPr lang="en-US" altLang="zh-CN" sz="1865" b="1" dirty="0">
                    <a:solidFill>
                      <a:srgbClr val="FF0000"/>
                    </a:solidFill>
                    <a:cs typeface="+mn-ea"/>
                    <a:sym typeface="+mn-lt"/>
                  </a:rPr>
                  <a:t>P(</a:t>
                </a:r>
                <a:r>
                  <a:rPr lang="zh-CN" altLang="en-US" sz="1865" b="1" dirty="0">
                    <a:solidFill>
                      <a:srgbClr val="FF0000"/>
                    </a:solidFill>
                    <a:cs typeface="+mn-ea"/>
                    <a:sym typeface="+mn-lt"/>
                  </a:rPr>
                  <a:t>不指向一等奖</a:t>
                </a:r>
                <a:r>
                  <a:rPr lang="en-US" altLang="zh-CN" sz="1865" b="1" dirty="0">
                    <a:solidFill>
                      <a:srgbClr val="FF0000"/>
                    </a:solidFill>
                    <a:cs typeface="+mn-ea"/>
                    <a:sym typeface="+mn-lt"/>
                  </a:rPr>
                  <a:t>)=  </a:t>
                </a:r>
                <a14:m>
                  <m:oMath xmlns:m="http://schemas.openxmlformats.org/officeDocument/2006/math">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𝟏𝟎</m:t>
                        </m:r>
                      </m:num>
                      <m:den>
                        <m:r>
                          <a:rPr lang="en-US" altLang="zh-CN" sz="1865" b="1" i="1">
                            <a:solidFill>
                              <a:srgbClr val="FF0000"/>
                            </a:solidFill>
                            <a:latin typeface="Cambria Math" panose="02040503050406030204" pitchFamily="18" charset="0"/>
                            <a:cs typeface="+mn-ea"/>
                            <a:sym typeface="+mn-lt"/>
                          </a:rPr>
                          <m:t>𝟏𝟐</m:t>
                        </m:r>
                      </m:den>
                    </m:f>
                    <m:r>
                      <a:rPr lang="en-US" altLang="zh-CN" sz="1865" b="1" i="1">
                        <a:solidFill>
                          <a:srgbClr val="FF0000"/>
                        </a:solidFill>
                        <a:latin typeface="Cambria Math" panose="02040503050406030204" pitchFamily="18" charset="0"/>
                        <a:cs typeface="+mn-ea"/>
                        <a:sym typeface="+mn-lt"/>
                      </a:rPr>
                      <m:t> = </m:t>
                    </m:r>
                    <m:f>
                      <m:fPr>
                        <m:ctrlPr>
                          <a:rPr lang="en-US" altLang="zh-CN" sz="1865" b="1" i="1">
                            <a:solidFill>
                              <a:srgbClr val="FF0000"/>
                            </a:solidFill>
                            <a:latin typeface="Cambria Math" panose="02040503050406030204" pitchFamily="18" charset="0"/>
                            <a:cs typeface="+mn-ea"/>
                            <a:sym typeface="+mn-lt"/>
                          </a:rPr>
                        </m:ctrlPr>
                      </m:fPr>
                      <m:num>
                        <m:r>
                          <a:rPr lang="en-US" altLang="zh-CN" sz="1865" b="1" i="1">
                            <a:solidFill>
                              <a:srgbClr val="FF0000"/>
                            </a:solidFill>
                            <a:latin typeface="Cambria Math" panose="02040503050406030204" pitchFamily="18" charset="0"/>
                            <a:cs typeface="+mn-ea"/>
                            <a:sym typeface="+mn-lt"/>
                          </a:rPr>
                          <m:t>𝟓</m:t>
                        </m:r>
                      </m:num>
                      <m:den>
                        <m:r>
                          <a:rPr lang="en-US" altLang="zh-CN" sz="1865" b="1" i="1">
                            <a:solidFill>
                              <a:srgbClr val="FF0000"/>
                            </a:solidFill>
                            <a:latin typeface="Cambria Math" panose="02040503050406030204" pitchFamily="18" charset="0"/>
                            <a:cs typeface="+mn-ea"/>
                            <a:sym typeface="+mn-lt"/>
                          </a:rPr>
                          <m:t>𝟔</m:t>
                        </m:r>
                      </m:den>
                    </m:f>
                  </m:oMath>
                </a14:m>
                <a:endParaRPr lang="zh-CN" altLang="en-US" sz="1865" b="1" dirty="0">
                  <a:solidFill>
                    <a:srgbClr val="FF0000"/>
                  </a:solidFill>
                  <a:cs typeface="+mn-ea"/>
                  <a:sym typeface="+mn-lt"/>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4409675" y="4632507"/>
                <a:ext cx="3432176" cy="668453"/>
              </a:xfrm>
              <a:prstGeom prst="rect">
                <a:avLst/>
              </a:prstGeom>
              <a:blipFill rotWithShape="1">
                <a:blip r:embed="rId7"/>
                <a:stretch>
                  <a:fillRect l="-7" t="-27" r="7" b="92"/>
                </a:stretch>
              </a:blipFill>
            </p:spPr>
            <p:txBody>
              <a:bodyPr/>
              <a:lstStyle/>
              <a:p>
                <a:r>
                  <a:rPr lang="zh-CN" altLang="en-US">
                    <a:noFill/>
                  </a:rPr>
                  <a:t> </a:t>
                </a:r>
              </a:p>
            </p:txBody>
          </p:sp>
        </mc:Fallback>
      </mc:AlternateContent>
      <p:sp>
        <p:nvSpPr>
          <p:cNvPr id="28" name="文本框 27"/>
          <p:cNvSpPr txBox="1"/>
          <p:nvPr/>
        </p:nvSpPr>
        <p:spPr>
          <a:xfrm>
            <a:off x="1852372" y="5721034"/>
            <a:ext cx="5017665" cy="4205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zh-CN" altLang="en-US" sz="2135" dirty="0">
                <a:solidFill>
                  <a:srgbClr val="FF0000"/>
                </a:solidFill>
                <a:cs typeface="+mn-ea"/>
                <a:sym typeface="+mn-lt"/>
              </a:rPr>
              <a:t>将问题</a:t>
            </a:r>
            <a:r>
              <a:rPr lang="en-US" altLang="zh-CN" sz="2135" dirty="0">
                <a:solidFill>
                  <a:srgbClr val="FF0000"/>
                </a:solidFill>
                <a:cs typeface="+mn-ea"/>
                <a:sym typeface="+mn-lt"/>
              </a:rPr>
              <a:t>1</a:t>
            </a:r>
            <a:r>
              <a:rPr lang="zh-CN" altLang="en-US" sz="2135" dirty="0">
                <a:solidFill>
                  <a:srgbClr val="FF0000"/>
                </a:solidFill>
                <a:cs typeface="+mn-ea"/>
                <a:sym typeface="+mn-lt"/>
              </a:rPr>
              <a:t>、</a:t>
            </a:r>
            <a:r>
              <a:rPr lang="en-US" altLang="zh-CN" sz="2135" dirty="0">
                <a:solidFill>
                  <a:srgbClr val="FF0000"/>
                </a:solidFill>
                <a:cs typeface="+mn-ea"/>
                <a:sym typeface="+mn-lt"/>
              </a:rPr>
              <a:t>3</a:t>
            </a:r>
            <a:r>
              <a:rPr lang="zh-CN" altLang="en-US" sz="2135" dirty="0">
                <a:solidFill>
                  <a:srgbClr val="FF0000"/>
                </a:solidFill>
                <a:cs typeface="+mn-ea"/>
                <a:sym typeface="+mn-lt"/>
              </a:rPr>
              <a:t>联系起来，你发现了什么？</a:t>
            </a:r>
          </a:p>
        </p:txBody>
      </p:sp>
      <p:sp>
        <p:nvSpPr>
          <p:cNvPr id="12"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练一练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7251" y="1519597"/>
            <a:ext cx="10133904" cy="1427507"/>
          </a:xfrm>
          <a:prstGeom prst="rect">
            <a:avLst/>
          </a:prstGeom>
        </p:spPr>
        <p:txBody>
          <a:bodyPr wrap="square">
            <a:spAutoFit/>
          </a:bodyPr>
          <a:lstStyle/>
          <a:p>
            <a:pPr defTabSz="914400">
              <a:lnSpc>
                <a:spcPct val="150000"/>
              </a:lnSpc>
              <a:spcBef>
                <a:spcPct val="50000"/>
              </a:spcBef>
            </a:pPr>
            <a:r>
              <a:rPr lang="zh-CN" altLang="en-US" sz="2000" b="1" dirty="0">
                <a:cs typeface="+mn-ea"/>
                <a:sym typeface="+mn-lt"/>
              </a:rPr>
              <a:t>    计算机</a:t>
            </a:r>
            <a:r>
              <a:rPr lang="en-US" altLang="zh-CN" sz="2000" b="1" dirty="0">
                <a:cs typeface="+mn-ea"/>
                <a:sym typeface="+mn-lt"/>
              </a:rPr>
              <a:t>9*9</a:t>
            </a:r>
            <a:r>
              <a:rPr lang="zh-CN" altLang="en-US" sz="2000" b="1" dirty="0">
                <a:cs typeface="+mn-ea"/>
                <a:sym typeface="+mn-lt"/>
              </a:rPr>
              <a:t>的扫雷游戏中，小白随机点开了一个方格，点击后出现如图所示情况，我们把红线方框内的方格记为</a:t>
            </a:r>
            <a:r>
              <a:rPr lang="en-US" altLang="zh-CN" sz="2000" b="1" dirty="0">
                <a:cs typeface="+mn-ea"/>
                <a:sym typeface="+mn-lt"/>
              </a:rPr>
              <a:t>A</a:t>
            </a:r>
            <a:r>
              <a:rPr lang="zh-CN" altLang="en-US" sz="2000" b="1" dirty="0">
                <a:cs typeface="+mn-ea"/>
                <a:sym typeface="+mn-lt"/>
              </a:rPr>
              <a:t>区域，</a:t>
            </a:r>
            <a:r>
              <a:rPr lang="en-US" altLang="zh-CN" sz="2000" b="1" dirty="0">
                <a:cs typeface="+mn-ea"/>
                <a:sym typeface="+mn-lt"/>
              </a:rPr>
              <a:t>A</a:t>
            </a:r>
            <a:r>
              <a:rPr lang="zh-CN" altLang="en-US" sz="2000" b="1" dirty="0">
                <a:cs typeface="+mn-ea"/>
                <a:sym typeface="+mn-lt"/>
              </a:rPr>
              <a:t>区域以外的记为</a:t>
            </a:r>
            <a:r>
              <a:rPr lang="en-US" altLang="zh-CN" sz="2000" b="1" dirty="0">
                <a:cs typeface="+mn-ea"/>
                <a:sym typeface="+mn-lt"/>
              </a:rPr>
              <a:t>B</a:t>
            </a:r>
            <a:r>
              <a:rPr lang="zh-CN" altLang="en-US" sz="2000" b="1" dirty="0">
                <a:cs typeface="+mn-ea"/>
                <a:sym typeface="+mn-lt"/>
              </a:rPr>
              <a:t>区域。数字</a:t>
            </a:r>
            <a:r>
              <a:rPr lang="en-US" altLang="zh-CN" sz="2000" b="1" dirty="0">
                <a:cs typeface="+mn-ea"/>
                <a:sym typeface="+mn-lt"/>
              </a:rPr>
              <a:t>3</a:t>
            </a:r>
            <a:r>
              <a:rPr lang="zh-CN" altLang="en-US" sz="2000" b="1" dirty="0">
                <a:cs typeface="+mn-ea"/>
                <a:sym typeface="+mn-lt"/>
              </a:rPr>
              <a:t>表示</a:t>
            </a:r>
            <a:r>
              <a:rPr lang="en-US" altLang="zh-CN" sz="2000" b="1" dirty="0">
                <a:cs typeface="+mn-ea"/>
                <a:sym typeface="+mn-lt"/>
              </a:rPr>
              <a:t>A</a:t>
            </a:r>
            <a:r>
              <a:rPr lang="zh-CN" altLang="en-US" sz="2000" b="1" dirty="0">
                <a:cs typeface="+mn-ea"/>
                <a:sym typeface="+mn-lt"/>
              </a:rPr>
              <a:t>区域有三颗地雷，踩雷即游戏结束，下一步该点击</a:t>
            </a:r>
            <a:r>
              <a:rPr lang="en-US" altLang="zh-CN" sz="2000" b="1" dirty="0">
                <a:cs typeface="+mn-ea"/>
                <a:sym typeface="+mn-lt"/>
              </a:rPr>
              <a:t>A</a:t>
            </a:r>
            <a:r>
              <a:rPr lang="zh-CN" altLang="en-US" sz="2000" b="1" dirty="0">
                <a:cs typeface="+mn-ea"/>
                <a:sym typeface="+mn-lt"/>
              </a:rPr>
              <a:t>区域还是</a:t>
            </a:r>
            <a:r>
              <a:rPr lang="en-US" altLang="zh-CN" sz="2000" b="1" dirty="0">
                <a:cs typeface="+mn-ea"/>
                <a:sym typeface="+mn-lt"/>
              </a:rPr>
              <a:t>B</a:t>
            </a:r>
            <a:r>
              <a:rPr lang="zh-CN" altLang="en-US" sz="2000" b="1" dirty="0">
                <a:cs typeface="+mn-ea"/>
                <a:sym typeface="+mn-lt"/>
              </a:rPr>
              <a:t>区域？</a:t>
            </a:r>
            <a:endParaRPr lang="en-US" altLang="zh-CN" sz="2000" b="1" dirty="0">
              <a:cs typeface="+mn-ea"/>
              <a:sym typeface="+mn-lt"/>
            </a:endParaRPr>
          </a:p>
        </p:txBody>
      </p:sp>
      <p:pic>
        <p:nvPicPr>
          <p:cNvPr id="9" name="图片 8"/>
          <p:cNvPicPr>
            <a:picLocks noChangeAspect="1"/>
          </p:cNvPicPr>
          <p:nvPr/>
        </p:nvPicPr>
        <p:blipFill>
          <a:blip r:embed="rId4"/>
          <a:stretch>
            <a:fillRect/>
          </a:stretch>
        </p:blipFill>
        <p:spPr>
          <a:xfrm>
            <a:off x="7831362" y="2750301"/>
            <a:ext cx="3239793" cy="3574453"/>
          </a:xfrm>
          <a:prstGeom prst="rect">
            <a:avLst/>
          </a:prstGeom>
        </p:spPr>
      </p:pic>
      <p:sp>
        <p:nvSpPr>
          <p:cNvPr id="10" name="矩形 9"/>
          <p:cNvSpPr/>
          <p:nvPr/>
        </p:nvSpPr>
        <p:spPr>
          <a:xfrm>
            <a:off x="8610600" y="4160762"/>
            <a:ext cx="745067" cy="7535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cs typeface="+mn-ea"/>
              <a:sym typeface="+mn-lt"/>
            </a:endParaRPr>
          </a:p>
        </p:txBody>
      </p:sp>
      <mc:AlternateContent xmlns:mc="http://schemas.openxmlformats.org/markup-compatibility/2006" xmlns:a14="http://schemas.microsoft.com/office/drawing/2010/main">
        <mc:Choice Requires="a14">
          <p:sp>
            <p:nvSpPr>
              <p:cNvPr id="11" name="文本框 10"/>
              <p:cNvSpPr txBox="1"/>
              <p:nvPr/>
            </p:nvSpPr>
            <p:spPr>
              <a:xfrm>
                <a:off x="1323296" y="3158693"/>
                <a:ext cx="4772704" cy="826060"/>
              </a:xfrm>
              <a:prstGeom prst="rect">
                <a:avLst/>
              </a:prstGeom>
              <a:noFill/>
            </p:spPr>
            <p:txBody>
              <a:bodyPr wrap="square" rtlCol="0">
                <a:spAutoFit/>
              </a:bodyPr>
              <a:lstStyle/>
              <a:p>
                <a:pPr defTabSz="914400">
                  <a:lnSpc>
                    <a:spcPct val="150000"/>
                  </a:lnSpc>
                </a:pPr>
                <a:r>
                  <a:rPr lang="en-US" altLang="zh-CN" sz="2400" b="1" dirty="0">
                    <a:solidFill>
                      <a:schemeClr val="tx1"/>
                    </a:solidFill>
                    <a:cs typeface="+mn-ea"/>
                    <a:sym typeface="+mn-lt"/>
                  </a:rPr>
                  <a:t>P(</a:t>
                </a:r>
                <a:r>
                  <a:rPr lang="zh-CN" altLang="en-US" sz="2400" b="1" dirty="0">
                    <a:solidFill>
                      <a:schemeClr val="tx1"/>
                    </a:solidFill>
                    <a:cs typeface="+mn-ea"/>
                    <a:sym typeface="+mn-lt"/>
                  </a:rPr>
                  <a:t>点击</a:t>
                </a:r>
                <a:r>
                  <a:rPr lang="en-US" altLang="zh-CN" sz="2400" b="1" dirty="0">
                    <a:solidFill>
                      <a:schemeClr val="tx1"/>
                    </a:solidFill>
                    <a:cs typeface="+mn-ea"/>
                    <a:sym typeface="+mn-lt"/>
                  </a:rPr>
                  <a:t>A</a:t>
                </a:r>
                <a:r>
                  <a:rPr lang="zh-CN" altLang="en-US" sz="2400" b="1" dirty="0">
                    <a:solidFill>
                      <a:schemeClr val="tx1"/>
                    </a:solidFill>
                    <a:cs typeface="+mn-ea"/>
                    <a:sym typeface="+mn-lt"/>
                  </a:rPr>
                  <a:t>区域遇雷</a:t>
                </a:r>
                <a:r>
                  <a:rPr lang="en-US" altLang="zh-CN" sz="2400" b="1" dirty="0">
                    <a:solidFill>
                      <a:schemeClr val="tx1"/>
                    </a:solidFill>
                    <a:cs typeface="+mn-ea"/>
                    <a:sym typeface="+mn-lt"/>
                  </a:rPr>
                  <a:t>)=  </a:t>
                </a:r>
                <a14:m>
                  <m:oMath xmlns:m="http://schemas.openxmlformats.org/officeDocument/2006/math">
                    <m:f>
                      <m:fPr>
                        <m:ctrlPr>
                          <a:rPr lang="en-US" altLang="zh-CN" sz="2400" b="1" i="1">
                            <a:solidFill>
                              <a:schemeClr val="tx1"/>
                            </a:solidFill>
                            <a:latin typeface="Cambria Math" panose="02040503050406030204" pitchFamily="18" charset="0"/>
                            <a:cs typeface="+mn-ea"/>
                            <a:sym typeface="+mn-lt"/>
                          </a:rPr>
                        </m:ctrlPr>
                      </m:fPr>
                      <m:num>
                        <m:r>
                          <a:rPr lang="en-US" altLang="zh-CN" sz="2400" b="1" i="1">
                            <a:solidFill>
                              <a:schemeClr val="tx1"/>
                            </a:solidFill>
                            <a:latin typeface="Cambria Math" panose="02040503050406030204" pitchFamily="18" charset="0"/>
                            <a:cs typeface="+mn-ea"/>
                            <a:sym typeface="+mn-lt"/>
                          </a:rPr>
                          <m:t>𝟑</m:t>
                        </m:r>
                      </m:num>
                      <m:den>
                        <m:r>
                          <a:rPr lang="en-US" altLang="zh-CN" sz="2400" b="1" i="1">
                            <a:solidFill>
                              <a:schemeClr val="tx1"/>
                            </a:solidFill>
                            <a:latin typeface="Cambria Math" panose="02040503050406030204" pitchFamily="18" charset="0"/>
                            <a:cs typeface="+mn-ea"/>
                            <a:sym typeface="+mn-lt"/>
                          </a:rPr>
                          <m:t>𝟖</m:t>
                        </m:r>
                      </m:den>
                    </m:f>
                  </m:oMath>
                </a14:m>
                <a:endParaRPr lang="zh-CN" altLang="en-US" sz="2400" b="1" dirty="0">
                  <a:solidFill>
                    <a:schemeClr val="tx1"/>
                  </a:solidFill>
                  <a:cs typeface="+mn-ea"/>
                  <a:sym typeface="+mn-lt"/>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1323296" y="3158693"/>
                <a:ext cx="4772704" cy="826060"/>
              </a:xfrm>
              <a:prstGeom prst="rect">
                <a:avLst/>
              </a:prstGeom>
              <a:blipFill rotWithShape="1">
                <a:blip r:embed="rId5"/>
                <a:stretch>
                  <a:fillRect l="-12" t="-25" b="-4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323296" y="3860672"/>
                <a:ext cx="4772704" cy="826060"/>
              </a:xfrm>
              <a:prstGeom prst="rect">
                <a:avLst/>
              </a:prstGeom>
              <a:noFill/>
            </p:spPr>
            <p:txBody>
              <a:bodyPr wrap="square" rtlCol="0">
                <a:spAutoFit/>
              </a:bodyPr>
              <a:lstStyle/>
              <a:p>
                <a:pPr defTabSz="914400">
                  <a:lnSpc>
                    <a:spcPct val="150000"/>
                  </a:lnSpc>
                </a:pPr>
                <a:r>
                  <a:rPr lang="en-US" altLang="zh-CN" sz="2400" b="1" dirty="0">
                    <a:solidFill>
                      <a:schemeClr val="tx1"/>
                    </a:solidFill>
                    <a:cs typeface="+mn-ea"/>
                    <a:sym typeface="+mn-lt"/>
                  </a:rPr>
                  <a:t>P(</a:t>
                </a:r>
                <a:r>
                  <a:rPr lang="zh-CN" altLang="en-US" sz="2400" b="1" dirty="0">
                    <a:solidFill>
                      <a:schemeClr val="tx1"/>
                    </a:solidFill>
                    <a:cs typeface="+mn-ea"/>
                    <a:sym typeface="+mn-lt"/>
                  </a:rPr>
                  <a:t>点击</a:t>
                </a:r>
                <a:r>
                  <a:rPr lang="en-US" altLang="zh-CN" sz="2400" b="1" dirty="0">
                    <a:solidFill>
                      <a:schemeClr val="tx1"/>
                    </a:solidFill>
                    <a:cs typeface="+mn-ea"/>
                    <a:sym typeface="+mn-lt"/>
                  </a:rPr>
                  <a:t>B</a:t>
                </a:r>
                <a:r>
                  <a:rPr lang="zh-CN" altLang="en-US" sz="2400" b="1" dirty="0">
                    <a:solidFill>
                      <a:schemeClr val="tx1"/>
                    </a:solidFill>
                    <a:cs typeface="+mn-ea"/>
                    <a:sym typeface="+mn-lt"/>
                  </a:rPr>
                  <a:t>区域遇雷</a:t>
                </a:r>
                <a:r>
                  <a:rPr lang="en-US" altLang="zh-CN" sz="2400" b="1" dirty="0">
                    <a:solidFill>
                      <a:schemeClr val="tx1"/>
                    </a:solidFill>
                    <a:cs typeface="+mn-ea"/>
                    <a:sym typeface="+mn-lt"/>
                  </a:rPr>
                  <a:t>)=  </a:t>
                </a:r>
                <a14:m>
                  <m:oMath xmlns:m="http://schemas.openxmlformats.org/officeDocument/2006/math">
                    <m:f>
                      <m:fPr>
                        <m:ctrlPr>
                          <a:rPr lang="en-US" altLang="zh-CN" sz="2400" b="1" i="1">
                            <a:solidFill>
                              <a:schemeClr val="tx1"/>
                            </a:solidFill>
                            <a:latin typeface="Cambria Math" panose="02040503050406030204" pitchFamily="18" charset="0"/>
                            <a:cs typeface="+mn-ea"/>
                            <a:sym typeface="+mn-lt"/>
                          </a:rPr>
                        </m:ctrlPr>
                      </m:fPr>
                      <m:num>
                        <m:r>
                          <a:rPr lang="en-US" altLang="zh-CN" sz="2400" b="1" i="1">
                            <a:solidFill>
                              <a:schemeClr val="tx1"/>
                            </a:solidFill>
                            <a:latin typeface="Cambria Math" panose="02040503050406030204" pitchFamily="18" charset="0"/>
                            <a:cs typeface="+mn-ea"/>
                            <a:sym typeface="+mn-lt"/>
                          </a:rPr>
                          <m:t>𝟏𝟎</m:t>
                        </m:r>
                        <m:r>
                          <a:rPr lang="en-US" altLang="zh-CN" sz="2400" b="1" i="1">
                            <a:solidFill>
                              <a:schemeClr val="tx1"/>
                            </a:solidFill>
                            <a:latin typeface="Cambria Math" panose="02040503050406030204" pitchFamily="18" charset="0"/>
                            <a:cs typeface="+mn-ea"/>
                            <a:sym typeface="+mn-lt"/>
                          </a:rPr>
                          <m:t>−</m:t>
                        </m:r>
                        <m:r>
                          <a:rPr lang="en-US" altLang="zh-CN" sz="2400" b="1" i="1">
                            <a:solidFill>
                              <a:schemeClr val="tx1"/>
                            </a:solidFill>
                            <a:latin typeface="Cambria Math" panose="02040503050406030204" pitchFamily="18" charset="0"/>
                            <a:cs typeface="+mn-ea"/>
                            <a:sym typeface="+mn-lt"/>
                          </a:rPr>
                          <m:t>𝟑</m:t>
                        </m:r>
                      </m:num>
                      <m:den>
                        <m:r>
                          <a:rPr lang="en-US" altLang="zh-CN" sz="2400" b="1" i="1">
                            <a:solidFill>
                              <a:schemeClr val="tx1"/>
                            </a:solidFill>
                            <a:latin typeface="Cambria Math" panose="02040503050406030204" pitchFamily="18" charset="0"/>
                            <a:cs typeface="+mn-ea"/>
                            <a:sym typeface="+mn-lt"/>
                          </a:rPr>
                          <m:t>𝟖𝟏</m:t>
                        </m:r>
                        <m:r>
                          <a:rPr lang="en-US" altLang="zh-CN" sz="2400" b="1" i="1">
                            <a:solidFill>
                              <a:schemeClr val="tx1"/>
                            </a:solidFill>
                            <a:latin typeface="Cambria Math" panose="02040503050406030204" pitchFamily="18" charset="0"/>
                            <a:cs typeface="+mn-ea"/>
                            <a:sym typeface="+mn-lt"/>
                          </a:rPr>
                          <m:t>−</m:t>
                        </m:r>
                        <m:r>
                          <a:rPr lang="en-US" altLang="zh-CN" sz="2400" b="1" i="1">
                            <a:solidFill>
                              <a:schemeClr val="tx1"/>
                            </a:solidFill>
                            <a:latin typeface="Cambria Math" panose="02040503050406030204" pitchFamily="18" charset="0"/>
                            <a:cs typeface="+mn-ea"/>
                            <a:sym typeface="+mn-lt"/>
                          </a:rPr>
                          <m:t>𝟗</m:t>
                        </m:r>
                      </m:den>
                    </m:f>
                    <m:r>
                      <a:rPr lang="en-US" altLang="zh-CN" sz="2400" b="1" i="1">
                        <a:solidFill>
                          <a:schemeClr val="tx1"/>
                        </a:solidFill>
                        <a:latin typeface="Cambria Math" panose="02040503050406030204" pitchFamily="18" charset="0"/>
                        <a:cs typeface="+mn-ea"/>
                        <a:sym typeface="+mn-lt"/>
                      </a:rPr>
                      <m:t>=</m:t>
                    </m:r>
                    <m:f>
                      <m:fPr>
                        <m:ctrlPr>
                          <a:rPr lang="en-US" altLang="zh-CN" sz="2400" b="1" i="1">
                            <a:solidFill>
                              <a:schemeClr val="tx1"/>
                            </a:solidFill>
                            <a:latin typeface="Cambria Math" panose="02040503050406030204" pitchFamily="18" charset="0"/>
                            <a:cs typeface="+mn-ea"/>
                            <a:sym typeface="+mn-lt"/>
                          </a:rPr>
                        </m:ctrlPr>
                      </m:fPr>
                      <m:num>
                        <m:r>
                          <a:rPr lang="en-US" altLang="zh-CN" sz="2400" b="1" i="1">
                            <a:solidFill>
                              <a:schemeClr val="tx1"/>
                            </a:solidFill>
                            <a:latin typeface="Cambria Math" panose="02040503050406030204" pitchFamily="18" charset="0"/>
                            <a:cs typeface="+mn-ea"/>
                            <a:sym typeface="+mn-lt"/>
                          </a:rPr>
                          <m:t>𝟕</m:t>
                        </m:r>
                      </m:num>
                      <m:den>
                        <m:r>
                          <a:rPr lang="en-US" altLang="zh-CN" sz="2400" b="1" i="1">
                            <a:solidFill>
                              <a:schemeClr val="tx1"/>
                            </a:solidFill>
                            <a:latin typeface="Cambria Math" panose="02040503050406030204" pitchFamily="18" charset="0"/>
                            <a:cs typeface="+mn-ea"/>
                            <a:sym typeface="+mn-lt"/>
                          </a:rPr>
                          <m:t>𝟕𝟐</m:t>
                        </m:r>
                      </m:den>
                    </m:f>
                  </m:oMath>
                </a14:m>
                <a:endParaRPr lang="zh-CN" altLang="en-US" sz="2400" b="1" dirty="0">
                  <a:solidFill>
                    <a:schemeClr val="tx1"/>
                  </a:solidFill>
                  <a:cs typeface="+mn-ea"/>
                  <a:sym typeface="+mn-lt"/>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1323296" y="3860672"/>
                <a:ext cx="4772704" cy="826060"/>
              </a:xfrm>
              <a:prstGeom prst="rect">
                <a:avLst/>
              </a:prstGeom>
              <a:blipFill rotWithShape="1">
                <a:blip r:embed="rId6"/>
                <a:stretch>
                  <a:fillRect l="-12" t="-61" b="-409"/>
                </a:stretch>
              </a:blipFill>
            </p:spPr>
            <p:txBody>
              <a:bodyPr/>
              <a:lstStyle/>
              <a:p>
                <a:r>
                  <a:rPr lang="zh-CN" altLang="en-US">
                    <a:noFill/>
                  </a:rPr>
                  <a:t> </a:t>
                </a:r>
              </a:p>
            </p:txBody>
          </p:sp>
        </mc:Fallback>
      </mc:AlternateContent>
      <p:sp>
        <p:nvSpPr>
          <p:cNvPr id="2" name="矩形 1"/>
          <p:cNvSpPr/>
          <p:nvPr/>
        </p:nvSpPr>
        <p:spPr>
          <a:xfrm>
            <a:off x="1323296" y="4868405"/>
            <a:ext cx="6406408" cy="420564"/>
          </a:xfrm>
          <a:prstGeom prst="rect">
            <a:avLst/>
          </a:prstGeom>
        </p:spPr>
        <p:txBody>
          <a:bodyPr wrap="square">
            <a:spAutoFit/>
          </a:bodyPr>
          <a:lstStyle/>
          <a:p>
            <a:pPr defTabSz="914400"/>
            <a:r>
              <a:rPr lang="en-US" altLang="zh-CN" sz="2135" b="1" dirty="0">
                <a:cs typeface="+mn-ea"/>
                <a:sym typeface="+mn-lt"/>
              </a:rPr>
              <a:t>P(</a:t>
            </a:r>
            <a:r>
              <a:rPr lang="zh-CN" altLang="en-US" sz="2135" b="1" dirty="0">
                <a:cs typeface="+mn-ea"/>
                <a:sym typeface="+mn-lt"/>
              </a:rPr>
              <a:t>点击</a:t>
            </a:r>
            <a:r>
              <a:rPr lang="en-US" altLang="zh-CN" sz="2135" b="1" dirty="0">
                <a:cs typeface="+mn-ea"/>
                <a:sym typeface="+mn-lt"/>
              </a:rPr>
              <a:t>A</a:t>
            </a:r>
            <a:r>
              <a:rPr lang="zh-CN" altLang="en-US" sz="2135" b="1" dirty="0">
                <a:cs typeface="+mn-ea"/>
                <a:sym typeface="+mn-lt"/>
              </a:rPr>
              <a:t>区域遇雷</a:t>
            </a:r>
            <a:r>
              <a:rPr lang="en-US" altLang="zh-CN" sz="2135" b="1" dirty="0">
                <a:cs typeface="+mn-ea"/>
                <a:sym typeface="+mn-lt"/>
              </a:rPr>
              <a:t>)&lt;P(</a:t>
            </a:r>
            <a:r>
              <a:rPr lang="zh-CN" altLang="en-US" sz="2135" b="1" dirty="0">
                <a:cs typeface="+mn-ea"/>
                <a:sym typeface="+mn-lt"/>
              </a:rPr>
              <a:t>点击</a:t>
            </a:r>
            <a:r>
              <a:rPr lang="en-US" altLang="zh-CN" sz="2135" b="1" dirty="0">
                <a:cs typeface="+mn-ea"/>
                <a:sym typeface="+mn-lt"/>
              </a:rPr>
              <a:t>B</a:t>
            </a:r>
            <a:r>
              <a:rPr lang="zh-CN" altLang="en-US" sz="2135" b="1" dirty="0">
                <a:cs typeface="+mn-ea"/>
                <a:sym typeface="+mn-lt"/>
              </a:rPr>
              <a:t>区域遇雷</a:t>
            </a:r>
            <a:r>
              <a:rPr lang="en-US" altLang="zh-CN" sz="2135" b="1" dirty="0">
                <a:cs typeface="+mn-ea"/>
                <a:sym typeface="+mn-lt"/>
              </a:rPr>
              <a:t>)</a:t>
            </a:r>
            <a:endParaRPr lang="zh-CN" altLang="en-US" sz="2135" dirty="0">
              <a:cs typeface="+mn-ea"/>
              <a:sym typeface="+mn-lt"/>
            </a:endParaRPr>
          </a:p>
        </p:txBody>
      </p:sp>
      <p:sp>
        <p:nvSpPr>
          <p:cNvPr id="13" name="矩形 12"/>
          <p:cNvSpPr/>
          <p:nvPr/>
        </p:nvSpPr>
        <p:spPr>
          <a:xfrm>
            <a:off x="1323296" y="5470729"/>
            <a:ext cx="2725392" cy="420564"/>
          </a:xfrm>
          <a:prstGeom prst="rect">
            <a:avLst/>
          </a:prstGeom>
        </p:spPr>
        <p:txBody>
          <a:bodyPr wrap="square">
            <a:spAutoFit/>
          </a:bodyPr>
          <a:lstStyle/>
          <a:p>
            <a:pPr defTabSz="914400"/>
            <a:r>
              <a:rPr lang="zh-CN" altLang="en-US" sz="2135" b="1" dirty="0">
                <a:cs typeface="+mn-ea"/>
                <a:sym typeface="+mn-lt"/>
              </a:rPr>
              <a:t>下一步该点击</a:t>
            </a:r>
            <a:r>
              <a:rPr lang="en-US" altLang="zh-CN" sz="2135" b="1" dirty="0">
                <a:cs typeface="+mn-ea"/>
                <a:sym typeface="+mn-lt"/>
              </a:rPr>
              <a:t>B</a:t>
            </a:r>
            <a:r>
              <a:rPr lang="zh-CN" altLang="en-US" sz="2135" b="1" dirty="0">
                <a:cs typeface="+mn-ea"/>
                <a:sym typeface="+mn-lt"/>
              </a:rPr>
              <a:t>区域</a:t>
            </a:r>
          </a:p>
        </p:txBody>
      </p:sp>
      <p:sp>
        <p:nvSpPr>
          <p:cNvPr id="14"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练一练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p:cNvSpPr/>
              <p:nvPr/>
            </p:nvSpPr>
            <p:spPr>
              <a:xfrm>
                <a:off x="1185035" y="1140843"/>
                <a:ext cx="10478644" cy="1906035"/>
              </a:xfrm>
              <a:prstGeom prst="rect">
                <a:avLst/>
              </a:prstGeom>
            </p:spPr>
            <p:txBody>
              <a:bodyPr wrap="square">
                <a:spAutoFit/>
              </a:bodyPr>
              <a:lstStyle/>
              <a:p>
                <a:pPr defTabSz="914400" fontAlgn="ctr">
                  <a:lnSpc>
                    <a:spcPct val="150000"/>
                  </a:lnSpc>
                </a:pPr>
                <a:r>
                  <a:rPr lang="en-US" altLang="zh-CN" sz="2665" kern="100" dirty="0">
                    <a:solidFill>
                      <a:prstClr val="black"/>
                    </a:solidFill>
                    <a:cs typeface="+mn-ea"/>
                    <a:sym typeface="+mn-lt"/>
                  </a:rPr>
                  <a:t>1</a:t>
                </a:r>
                <a:r>
                  <a:rPr lang="zh-CN" altLang="zh-CN" sz="2665" kern="100" dirty="0">
                    <a:solidFill>
                      <a:prstClr val="black"/>
                    </a:solidFill>
                    <a:cs typeface="+mn-ea"/>
                    <a:sym typeface="+mn-lt"/>
                  </a:rPr>
                  <a:t>．若在这个圆面上随意抛一粒豆子，则豆子落在正方形</a:t>
                </a:r>
                <a:r>
                  <a:rPr lang="en-US" altLang="zh-CN" sz="2665" kern="100" dirty="0">
                    <a:solidFill>
                      <a:prstClr val="black"/>
                    </a:solidFill>
                    <a:cs typeface="+mn-ea"/>
                    <a:sym typeface="+mn-lt"/>
                  </a:rPr>
                  <a:t>ABCD</a:t>
                </a:r>
                <a:r>
                  <a:rPr lang="zh-CN" altLang="zh-CN" sz="2665" kern="100" dirty="0">
                    <a:solidFill>
                      <a:prstClr val="black"/>
                    </a:solidFill>
                    <a:cs typeface="+mn-ea"/>
                    <a:sym typeface="+mn-lt"/>
                  </a:rPr>
                  <a:t>内的概率是（　　）</a:t>
                </a:r>
              </a:p>
              <a:p>
                <a:pPr defTabSz="914400"/>
                <a:r>
                  <a:rPr lang="en-US" altLang="zh-CN" sz="2665" dirty="0">
                    <a:solidFill>
                      <a:prstClr val="black"/>
                    </a:solidFill>
                    <a:cs typeface="+mn-ea"/>
                    <a:sym typeface="+mn-lt"/>
                  </a:rPr>
                  <a:t>A</a:t>
                </a:r>
                <a:r>
                  <a:rPr lang="zh-CN" altLang="zh-CN" sz="2665" dirty="0">
                    <a:solidFill>
                      <a:prstClr val="black"/>
                    </a:solidFill>
                    <a:cs typeface="+mn-ea"/>
                    <a:sym typeface="+mn-lt"/>
                  </a:rPr>
                  <a:t>．</a:t>
                </a:r>
                <a14:m>
                  <m:oMath xmlns:m="http://schemas.openxmlformats.org/officeDocument/2006/math">
                    <m:f>
                      <m:fPr>
                        <m:ctrlPr>
                          <a:rPr lang="zh-CN" altLang="zh-CN" sz="2665" i="1">
                            <a:solidFill>
                              <a:prstClr val="black"/>
                            </a:solidFill>
                            <a:latin typeface="Cambria Math" panose="02040503050406030204" pitchFamily="18" charset="0"/>
                            <a:cs typeface="+mn-ea"/>
                            <a:sym typeface="+mn-lt"/>
                          </a:rPr>
                        </m:ctrlPr>
                      </m:fPr>
                      <m:num>
                        <m:r>
                          <a:rPr lang="en-US" altLang="zh-CN" sz="2665" i="1">
                            <a:solidFill>
                              <a:prstClr val="black"/>
                            </a:solidFill>
                            <a:latin typeface="Cambria Math" panose="02040503050406030204" pitchFamily="18" charset="0"/>
                            <a:cs typeface="+mn-ea"/>
                            <a:sym typeface="+mn-lt"/>
                          </a:rPr>
                          <m:t>2</m:t>
                        </m:r>
                      </m:num>
                      <m:den>
                        <m:r>
                          <a:rPr lang="en-US" altLang="zh-CN" sz="2665" i="1">
                            <a:solidFill>
                              <a:prstClr val="black"/>
                            </a:solidFill>
                            <a:latin typeface="Cambria Math" panose="02040503050406030204" pitchFamily="18" charset="0"/>
                            <a:cs typeface="+mn-ea"/>
                            <a:sym typeface="+mn-lt"/>
                          </a:rPr>
                          <m:t>𝜋</m:t>
                        </m:r>
                      </m:den>
                    </m:f>
                  </m:oMath>
                </a14:m>
                <a:r>
                  <a:rPr lang="en-US" altLang="zh-CN" sz="2665" dirty="0">
                    <a:solidFill>
                      <a:prstClr val="black"/>
                    </a:solidFill>
                    <a:cs typeface="+mn-ea"/>
                    <a:sym typeface="+mn-lt"/>
                  </a:rPr>
                  <a:t>	           B</a:t>
                </a:r>
                <a:r>
                  <a:rPr lang="zh-CN" altLang="zh-CN" sz="2665" dirty="0">
                    <a:solidFill>
                      <a:prstClr val="black"/>
                    </a:solidFill>
                    <a:cs typeface="+mn-ea"/>
                    <a:sym typeface="+mn-lt"/>
                  </a:rPr>
                  <a:t>．</a:t>
                </a:r>
                <a14:m>
                  <m:oMath xmlns:m="http://schemas.openxmlformats.org/officeDocument/2006/math">
                    <m:f>
                      <m:fPr>
                        <m:ctrlPr>
                          <a:rPr lang="zh-CN" altLang="zh-CN" sz="2665" i="1">
                            <a:solidFill>
                              <a:prstClr val="black"/>
                            </a:solidFill>
                            <a:latin typeface="Cambria Math" panose="02040503050406030204" pitchFamily="18" charset="0"/>
                            <a:cs typeface="+mn-ea"/>
                            <a:sym typeface="+mn-lt"/>
                          </a:rPr>
                        </m:ctrlPr>
                      </m:fPr>
                      <m:num>
                        <m:r>
                          <a:rPr lang="en-US" altLang="zh-CN" sz="2665" i="1">
                            <a:solidFill>
                              <a:prstClr val="black"/>
                            </a:solidFill>
                            <a:latin typeface="Cambria Math" panose="02040503050406030204" pitchFamily="18" charset="0"/>
                            <a:cs typeface="+mn-ea"/>
                            <a:sym typeface="+mn-lt"/>
                          </a:rPr>
                          <m:t>𝜋</m:t>
                        </m:r>
                      </m:num>
                      <m:den>
                        <m:r>
                          <a:rPr lang="en-US" altLang="zh-CN" sz="2665" i="1">
                            <a:solidFill>
                              <a:prstClr val="black"/>
                            </a:solidFill>
                            <a:latin typeface="Cambria Math" panose="02040503050406030204" pitchFamily="18" charset="0"/>
                            <a:cs typeface="+mn-ea"/>
                            <a:sym typeface="+mn-lt"/>
                          </a:rPr>
                          <m:t>2</m:t>
                        </m:r>
                      </m:den>
                    </m:f>
                  </m:oMath>
                </a14:m>
                <a:r>
                  <a:rPr lang="en-US" altLang="zh-CN" sz="2665" dirty="0">
                    <a:solidFill>
                      <a:prstClr val="black"/>
                    </a:solidFill>
                    <a:cs typeface="+mn-ea"/>
                    <a:sym typeface="+mn-lt"/>
                  </a:rPr>
                  <a:t>	               C</a:t>
                </a:r>
                <a:r>
                  <a:rPr lang="zh-CN" altLang="zh-CN" sz="2665" dirty="0">
                    <a:solidFill>
                      <a:prstClr val="black"/>
                    </a:solidFill>
                    <a:cs typeface="+mn-ea"/>
                    <a:sym typeface="+mn-lt"/>
                  </a:rPr>
                  <a:t>．</a:t>
                </a:r>
                <a14:m>
                  <m:oMath xmlns:m="http://schemas.openxmlformats.org/officeDocument/2006/math">
                    <m:f>
                      <m:fPr>
                        <m:ctrlPr>
                          <a:rPr lang="zh-CN" altLang="zh-CN" sz="2665" i="1">
                            <a:solidFill>
                              <a:prstClr val="black"/>
                            </a:solidFill>
                            <a:latin typeface="Cambria Math" panose="02040503050406030204" pitchFamily="18" charset="0"/>
                            <a:cs typeface="+mn-ea"/>
                            <a:sym typeface="+mn-lt"/>
                          </a:rPr>
                        </m:ctrlPr>
                      </m:fPr>
                      <m:num>
                        <m:r>
                          <a:rPr lang="en-US" altLang="zh-CN" sz="2665" i="1">
                            <a:solidFill>
                              <a:prstClr val="black"/>
                            </a:solidFill>
                            <a:latin typeface="Cambria Math" panose="02040503050406030204" pitchFamily="18" charset="0"/>
                            <a:cs typeface="+mn-ea"/>
                            <a:sym typeface="+mn-lt"/>
                          </a:rPr>
                          <m:t>1</m:t>
                        </m:r>
                      </m:num>
                      <m:den>
                        <m:r>
                          <a:rPr lang="en-US" altLang="zh-CN" sz="2665" i="1">
                            <a:solidFill>
                              <a:prstClr val="black"/>
                            </a:solidFill>
                            <a:latin typeface="Cambria Math" panose="02040503050406030204" pitchFamily="18" charset="0"/>
                            <a:cs typeface="+mn-ea"/>
                            <a:sym typeface="+mn-lt"/>
                          </a:rPr>
                          <m:t>2</m:t>
                        </m:r>
                        <m:r>
                          <a:rPr lang="en-US" altLang="zh-CN" sz="2665" i="1">
                            <a:solidFill>
                              <a:prstClr val="black"/>
                            </a:solidFill>
                            <a:latin typeface="Cambria Math" panose="02040503050406030204" pitchFamily="18" charset="0"/>
                            <a:cs typeface="+mn-ea"/>
                            <a:sym typeface="+mn-lt"/>
                          </a:rPr>
                          <m:t>𝜋</m:t>
                        </m:r>
                      </m:den>
                    </m:f>
                  </m:oMath>
                </a14:m>
                <a:r>
                  <a:rPr lang="en-US" altLang="zh-CN" sz="2665" dirty="0">
                    <a:solidFill>
                      <a:prstClr val="black"/>
                    </a:solidFill>
                    <a:cs typeface="+mn-ea"/>
                    <a:sym typeface="+mn-lt"/>
                  </a:rPr>
                  <a:t>	        D</a:t>
                </a:r>
                <a:r>
                  <a:rPr lang="zh-CN" altLang="zh-CN" sz="2665" dirty="0">
                    <a:solidFill>
                      <a:prstClr val="black"/>
                    </a:solidFill>
                    <a:cs typeface="+mn-ea"/>
                    <a:sym typeface="+mn-lt"/>
                  </a:rPr>
                  <a:t>．</a:t>
                </a:r>
                <a14:m>
                  <m:oMath xmlns:m="http://schemas.openxmlformats.org/officeDocument/2006/math">
                    <m:rad>
                      <m:radPr>
                        <m:degHide m:val="on"/>
                        <m:ctrlPr>
                          <a:rPr lang="zh-CN" altLang="zh-CN" sz="2665" i="1">
                            <a:solidFill>
                              <a:prstClr val="black"/>
                            </a:solidFill>
                            <a:latin typeface="Cambria Math" panose="02040503050406030204" pitchFamily="18" charset="0"/>
                            <a:cs typeface="+mn-ea"/>
                            <a:sym typeface="+mn-lt"/>
                          </a:rPr>
                        </m:ctrlPr>
                      </m:radPr>
                      <m:deg/>
                      <m:e>
                        <m:r>
                          <a:rPr lang="en-US" altLang="zh-CN" sz="2665" i="1">
                            <a:solidFill>
                              <a:prstClr val="black"/>
                            </a:solidFill>
                            <a:latin typeface="Cambria Math" panose="02040503050406030204" pitchFamily="18" charset="0"/>
                            <a:cs typeface="+mn-ea"/>
                            <a:sym typeface="+mn-lt"/>
                          </a:rPr>
                          <m:t>2</m:t>
                        </m:r>
                      </m:e>
                    </m:rad>
                  </m:oMath>
                </a14:m>
                <a:r>
                  <a:rPr lang="en-US" altLang="zh-CN" sz="2665" dirty="0">
                    <a:solidFill>
                      <a:prstClr val="black"/>
                    </a:solidFill>
                    <a:cs typeface="+mn-ea"/>
                    <a:sym typeface="+mn-lt"/>
                  </a:rPr>
                  <a:t>π</a:t>
                </a:r>
                <a:endParaRPr lang="zh-CN" altLang="en-US" sz="2665" dirty="0">
                  <a:solidFill>
                    <a:prstClr val="black"/>
                  </a:solidFill>
                  <a:cs typeface="+mn-ea"/>
                  <a:sym typeface="+mn-lt"/>
                </a:endParaRPr>
              </a:p>
            </p:txBody>
          </p:sp>
        </mc:Choice>
        <mc:Fallback xmlns="">
          <p:sp>
            <p:nvSpPr>
              <p:cNvPr id="17" name="矩形 16"/>
              <p:cNvSpPr>
                <a:spLocks noRot="1" noChangeAspect="1" noMove="1" noResize="1" noEditPoints="1" noAdjustHandles="1" noChangeArrowheads="1" noChangeShapeType="1" noTextEdit="1"/>
              </p:cNvSpPr>
              <p:nvPr/>
            </p:nvSpPr>
            <p:spPr>
              <a:xfrm>
                <a:off x="1185035" y="1140843"/>
                <a:ext cx="10478644" cy="1906035"/>
              </a:xfrm>
              <a:prstGeom prst="rect">
                <a:avLst/>
              </a:prstGeom>
              <a:blipFill rotWithShape="1">
                <a:blip r:embed="rId4"/>
                <a:stretch>
                  <a:fillRect l="-1" t="-20" r="6" b="8"/>
                </a:stretch>
              </a:blipFill>
            </p:spPr>
            <p:txBody>
              <a:bodyPr/>
              <a:lstStyle/>
              <a:p>
                <a:r>
                  <a:rPr lang="zh-CN" altLang="en-US">
                    <a:noFill/>
                  </a:rPr>
                  <a:t> </a:t>
                </a:r>
              </a:p>
            </p:txBody>
          </p:sp>
        </mc:Fallback>
      </mc:AlternateContent>
      <p:pic>
        <p:nvPicPr>
          <p:cNvPr id="20" name="图片 19" descr="figure"/>
          <p:cNvPicPr/>
          <p:nvPr/>
        </p:nvPicPr>
        <p:blipFill>
          <a:blip r:embed="rId5">
            <a:clrChange>
              <a:clrFrom>
                <a:srgbClr val="FFFFFF"/>
              </a:clrFrom>
              <a:clrTo>
                <a:srgbClr val="FFFFFF">
                  <a:alpha val="0"/>
                </a:srgbClr>
              </a:clrTo>
            </a:clrChange>
          </a:blip>
          <a:stretch>
            <a:fillRect/>
          </a:stretch>
        </p:blipFill>
        <p:spPr>
          <a:xfrm>
            <a:off x="9605010" y="2064327"/>
            <a:ext cx="1739900" cy="1778000"/>
          </a:xfrm>
          <a:prstGeom prst="rect">
            <a:avLst/>
          </a:prstGeom>
        </p:spPr>
      </p:pic>
      <mc:AlternateContent xmlns:mc="http://schemas.openxmlformats.org/markup-compatibility/2006" xmlns:a14="http://schemas.microsoft.com/office/drawing/2010/main">
        <mc:Choice Requires="a14">
          <p:sp>
            <p:nvSpPr>
              <p:cNvPr id="18" name="矩形 17"/>
              <p:cNvSpPr/>
              <p:nvPr/>
            </p:nvSpPr>
            <p:spPr>
              <a:xfrm>
                <a:off x="1185035" y="3118600"/>
                <a:ext cx="11003280" cy="3493008"/>
              </a:xfrm>
              <a:prstGeom prst="rect">
                <a:avLst/>
              </a:prstGeom>
            </p:spPr>
            <p:txBody>
              <a:bodyPr wrap="square">
                <a:spAutoFit/>
              </a:bodyPr>
              <a:lstStyle/>
              <a:p>
                <a:pPr defTabSz="914400" fontAlgn="ctr">
                  <a:lnSpc>
                    <a:spcPct val="150000"/>
                  </a:lnSpc>
                </a:pPr>
                <a:r>
                  <a:rPr lang="zh-CN" altLang="zh-CN" sz="2000" kern="100" dirty="0">
                    <a:solidFill>
                      <a:schemeClr val="tx1"/>
                    </a:solidFill>
                    <a:cs typeface="+mn-ea"/>
                    <a:sym typeface="+mn-lt"/>
                  </a:rPr>
                  <a:t>【详解】</a:t>
                </a:r>
              </a:p>
              <a:p>
                <a:pPr defTabSz="914400" fontAlgn="ctr">
                  <a:lnSpc>
                    <a:spcPct val="150000"/>
                  </a:lnSpc>
                </a:pPr>
                <a:r>
                  <a:rPr lang="zh-CN" altLang="zh-CN" sz="2000" kern="100" dirty="0">
                    <a:solidFill>
                      <a:schemeClr val="tx1"/>
                    </a:solidFill>
                    <a:cs typeface="+mn-ea"/>
                    <a:sym typeface="+mn-lt"/>
                  </a:rPr>
                  <a:t>解：设正方形的边长为</a:t>
                </a:r>
                <a:r>
                  <a:rPr lang="en-US" altLang="zh-CN" sz="2000" kern="100" dirty="0">
                    <a:solidFill>
                      <a:schemeClr val="tx1"/>
                    </a:solidFill>
                    <a:cs typeface="+mn-ea"/>
                    <a:sym typeface="+mn-lt"/>
                  </a:rPr>
                  <a:t>1</a:t>
                </a:r>
                <a:r>
                  <a:rPr lang="zh-CN" altLang="zh-CN" sz="2000" kern="100" dirty="0">
                    <a:solidFill>
                      <a:schemeClr val="tx1"/>
                    </a:solidFill>
                    <a:cs typeface="+mn-ea"/>
                    <a:sym typeface="+mn-lt"/>
                  </a:rPr>
                  <a:t>，则⊙</a:t>
                </a:r>
                <a:r>
                  <a:rPr lang="en-US" altLang="zh-CN" sz="2000" kern="100" dirty="0">
                    <a:solidFill>
                      <a:schemeClr val="tx1"/>
                    </a:solidFill>
                    <a:cs typeface="+mn-ea"/>
                    <a:sym typeface="+mn-lt"/>
                  </a:rPr>
                  <a:t>O</a:t>
                </a:r>
                <a:r>
                  <a:rPr lang="zh-CN" altLang="zh-CN" sz="2000" kern="100" dirty="0">
                    <a:solidFill>
                      <a:schemeClr val="tx1"/>
                    </a:solidFill>
                    <a:cs typeface="+mn-ea"/>
                    <a:sym typeface="+mn-lt"/>
                  </a:rPr>
                  <a:t>的直径为</a:t>
                </a:r>
                <a14:m>
                  <m:oMath xmlns:m="http://schemas.openxmlformats.org/officeDocument/2006/math">
                    <m:rad>
                      <m:radPr>
                        <m:degHide m:val="on"/>
                        <m:ctrlPr>
                          <a:rPr lang="zh-CN" altLang="zh-CN" sz="2000" i="1" kern="100">
                            <a:solidFill>
                              <a:schemeClr val="tx1"/>
                            </a:solidFill>
                            <a:latin typeface="Cambria Math" panose="02040503050406030204" pitchFamily="18" charset="0"/>
                            <a:cs typeface="+mn-ea"/>
                            <a:sym typeface="+mn-lt"/>
                          </a:rPr>
                        </m:ctrlPr>
                      </m:radPr>
                      <m:deg/>
                      <m:e>
                        <m:r>
                          <a:rPr lang="en-US" altLang="zh-CN" sz="2000" i="1" kern="100">
                            <a:solidFill>
                              <a:schemeClr val="tx1"/>
                            </a:solidFill>
                            <a:latin typeface="Cambria Math" panose="02040503050406030204" pitchFamily="18" charset="0"/>
                            <a:cs typeface="+mn-ea"/>
                            <a:sym typeface="+mn-lt"/>
                          </a:rPr>
                          <m:t>2</m:t>
                        </m:r>
                      </m:e>
                    </m:rad>
                  </m:oMath>
                </a14:m>
                <a:r>
                  <a:rPr lang="zh-CN" altLang="zh-CN" sz="2000" kern="100" dirty="0">
                    <a:solidFill>
                      <a:schemeClr val="tx1"/>
                    </a:solidFill>
                    <a:cs typeface="+mn-ea"/>
                    <a:sym typeface="+mn-lt"/>
                  </a:rPr>
                  <a:t>，则半径为</a:t>
                </a:r>
                <a14:m>
                  <m:oMath xmlns:m="http://schemas.openxmlformats.org/officeDocument/2006/math">
                    <m:f>
                      <m:fPr>
                        <m:ctrlPr>
                          <a:rPr lang="zh-CN" altLang="zh-CN" sz="2000" i="1" kern="100">
                            <a:solidFill>
                              <a:schemeClr val="tx1"/>
                            </a:solidFill>
                            <a:latin typeface="Cambria Math" panose="02040503050406030204" pitchFamily="18" charset="0"/>
                            <a:cs typeface="+mn-ea"/>
                            <a:sym typeface="+mn-lt"/>
                          </a:rPr>
                        </m:ctrlPr>
                      </m:fPr>
                      <m:num>
                        <m:rad>
                          <m:radPr>
                            <m:degHide m:val="on"/>
                            <m:ctrlPr>
                              <a:rPr lang="zh-CN" altLang="zh-CN" sz="2000" i="1" kern="100">
                                <a:solidFill>
                                  <a:schemeClr val="tx1"/>
                                </a:solidFill>
                                <a:latin typeface="Cambria Math" panose="02040503050406030204" pitchFamily="18" charset="0"/>
                                <a:cs typeface="+mn-ea"/>
                                <a:sym typeface="+mn-lt"/>
                              </a:rPr>
                            </m:ctrlPr>
                          </m:radPr>
                          <m:deg/>
                          <m:e>
                            <m:r>
                              <a:rPr lang="en-US" altLang="zh-CN" sz="2000" i="1" kern="100">
                                <a:solidFill>
                                  <a:schemeClr val="tx1"/>
                                </a:solidFill>
                                <a:latin typeface="Cambria Math" panose="02040503050406030204" pitchFamily="18" charset="0"/>
                                <a:cs typeface="+mn-ea"/>
                                <a:sym typeface="+mn-lt"/>
                              </a:rPr>
                              <m:t>2</m:t>
                            </m:r>
                          </m:e>
                        </m:rad>
                      </m:num>
                      <m:den>
                        <m:r>
                          <a:rPr lang="en-US" altLang="zh-CN" sz="2000" i="1" kern="100">
                            <a:solidFill>
                              <a:schemeClr val="tx1"/>
                            </a:solidFill>
                            <a:latin typeface="Cambria Math" panose="02040503050406030204" pitchFamily="18" charset="0"/>
                            <a:cs typeface="+mn-ea"/>
                            <a:sym typeface="+mn-lt"/>
                          </a:rPr>
                          <m:t>2</m:t>
                        </m:r>
                      </m:den>
                    </m:f>
                  </m:oMath>
                </a14:m>
                <a:r>
                  <a:rPr lang="zh-CN" altLang="zh-CN" sz="2000" kern="100" dirty="0">
                    <a:solidFill>
                      <a:schemeClr val="tx1"/>
                    </a:solidFill>
                    <a:cs typeface="+mn-ea"/>
                    <a:sym typeface="+mn-lt"/>
                  </a:rPr>
                  <a:t>，⊙</a:t>
                </a:r>
                <a:r>
                  <a:rPr lang="en-US" altLang="zh-CN" sz="2000" kern="100" dirty="0">
                    <a:solidFill>
                      <a:schemeClr val="tx1"/>
                    </a:solidFill>
                    <a:cs typeface="+mn-ea"/>
                    <a:sym typeface="+mn-lt"/>
                  </a:rPr>
                  <a:t>O</a:t>
                </a:r>
                <a:r>
                  <a:rPr lang="zh-CN" altLang="zh-CN" sz="2000" kern="100" dirty="0">
                    <a:solidFill>
                      <a:schemeClr val="tx1"/>
                    </a:solidFill>
                    <a:cs typeface="+mn-ea"/>
                    <a:sym typeface="+mn-lt"/>
                  </a:rPr>
                  <a:t>的面积为</a:t>
                </a:r>
                <a:r>
                  <a:rPr lang="en-US" altLang="zh-CN" sz="2000" kern="100" dirty="0">
                    <a:solidFill>
                      <a:schemeClr val="tx1"/>
                    </a:solidFill>
                    <a:cs typeface="+mn-ea"/>
                    <a:sym typeface="+mn-lt"/>
                  </a:rPr>
                  <a:t>π</a:t>
                </a:r>
                <a:r>
                  <a:rPr lang="zh-CN" altLang="zh-CN" sz="2000" kern="100" dirty="0">
                    <a:solidFill>
                      <a:schemeClr val="tx1"/>
                    </a:solidFill>
                    <a:cs typeface="+mn-ea"/>
                    <a:sym typeface="+mn-lt"/>
                  </a:rPr>
                  <a:t>（</a:t>
                </a:r>
                <a14:m>
                  <m:oMath xmlns:m="http://schemas.openxmlformats.org/officeDocument/2006/math">
                    <m:f>
                      <m:fPr>
                        <m:ctrlPr>
                          <a:rPr lang="zh-CN" altLang="zh-CN" sz="2000" i="1" kern="100">
                            <a:solidFill>
                              <a:schemeClr val="tx1"/>
                            </a:solidFill>
                            <a:latin typeface="Cambria Math" panose="02040503050406030204" pitchFamily="18" charset="0"/>
                            <a:cs typeface="+mn-ea"/>
                            <a:sym typeface="+mn-lt"/>
                          </a:rPr>
                        </m:ctrlPr>
                      </m:fPr>
                      <m:num>
                        <m:rad>
                          <m:radPr>
                            <m:degHide m:val="on"/>
                            <m:ctrlPr>
                              <a:rPr lang="zh-CN" altLang="zh-CN" sz="2000" i="1" kern="100">
                                <a:solidFill>
                                  <a:schemeClr val="tx1"/>
                                </a:solidFill>
                                <a:latin typeface="Cambria Math" panose="02040503050406030204" pitchFamily="18" charset="0"/>
                                <a:cs typeface="+mn-ea"/>
                                <a:sym typeface="+mn-lt"/>
                              </a:rPr>
                            </m:ctrlPr>
                          </m:radPr>
                          <m:deg/>
                          <m:e>
                            <m:r>
                              <a:rPr lang="en-US" altLang="zh-CN" sz="2000" i="1" kern="100">
                                <a:solidFill>
                                  <a:schemeClr val="tx1"/>
                                </a:solidFill>
                                <a:latin typeface="Cambria Math" panose="02040503050406030204" pitchFamily="18" charset="0"/>
                                <a:cs typeface="+mn-ea"/>
                                <a:sym typeface="+mn-lt"/>
                              </a:rPr>
                              <m:t>2</m:t>
                            </m:r>
                          </m:e>
                        </m:rad>
                      </m:num>
                      <m:den>
                        <m:r>
                          <a:rPr lang="en-US" altLang="zh-CN" sz="2000" i="1" kern="100">
                            <a:solidFill>
                              <a:schemeClr val="tx1"/>
                            </a:solidFill>
                            <a:latin typeface="Cambria Math" panose="02040503050406030204" pitchFamily="18" charset="0"/>
                            <a:cs typeface="+mn-ea"/>
                            <a:sym typeface="+mn-lt"/>
                          </a:rPr>
                          <m:t>2</m:t>
                        </m:r>
                      </m:den>
                    </m:f>
                  </m:oMath>
                </a14:m>
                <a:r>
                  <a:rPr lang="zh-CN" altLang="zh-CN" sz="2000" kern="100" dirty="0">
                    <a:solidFill>
                      <a:schemeClr val="tx1"/>
                    </a:solidFill>
                    <a:cs typeface="+mn-ea"/>
                    <a:sym typeface="+mn-lt"/>
                  </a:rPr>
                  <a:t>）</a:t>
                </a:r>
                <a:r>
                  <a:rPr lang="en-US" altLang="zh-CN" sz="2000" kern="100" baseline="30000" dirty="0">
                    <a:solidFill>
                      <a:schemeClr val="tx1"/>
                    </a:solidFill>
                    <a:cs typeface="+mn-ea"/>
                    <a:sym typeface="+mn-lt"/>
                  </a:rPr>
                  <a:t>2</a:t>
                </a:r>
                <a:r>
                  <a:rPr lang="en-US" altLang="zh-CN" sz="2000" kern="100" dirty="0">
                    <a:solidFill>
                      <a:schemeClr val="tx1"/>
                    </a:solidFill>
                    <a:cs typeface="+mn-ea"/>
                    <a:sym typeface="+mn-lt"/>
                  </a:rPr>
                  <a:t>=</a:t>
                </a:r>
                <a14:m>
                  <m:oMath xmlns:m="http://schemas.openxmlformats.org/officeDocument/2006/math">
                    <m:f>
                      <m:fPr>
                        <m:ctrlPr>
                          <a:rPr lang="zh-CN" altLang="zh-CN" sz="2000" i="1" kern="100">
                            <a:solidFill>
                              <a:schemeClr val="tx1"/>
                            </a:solidFill>
                            <a:latin typeface="Cambria Math" panose="02040503050406030204" pitchFamily="18" charset="0"/>
                            <a:cs typeface="+mn-ea"/>
                            <a:sym typeface="+mn-lt"/>
                          </a:rPr>
                        </m:ctrlPr>
                      </m:fPr>
                      <m:num>
                        <m:r>
                          <a:rPr lang="en-US" altLang="zh-CN" sz="2000" i="1" kern="100">
                            <a:solidFill>
                              <a:schemeClr val="tx1"/>
                            </a:solidFill>
                            <a:latin typeface="Cambria Math" panose="02040503050406030204" pitchFamily="18" charset="0"/>
                            <a:cs typeface="+mn-ea"/>
                            <a:sym typeface="+mn-lt"/>
                          </a:rPr>
                          <m:t>𝜋</m:t>
                        </m:r>
                      </m:num>
                      <m:den>
                        <m:r>
                          <a:rPr lang="en-US" altLang="zh-CN" sz="2000" i="1" kern="100">
                            <a:solidFill>
                              <a:schemeClr val="tx1"/>
                            </a:solidFill>
                            <a:latin typeface="Cambria Math" panose="02040503050406030204" pitchFamily="18" charset="0"/>
                            <a:cs typeface="+mn-ea"/>
                            <a:sym typeface="+mn-lt"/>
                          </a:rPr>
                          <m:t>2</m:t>
                        </m:r>
                      </m:den>
                    </m:f>
                  </m:oMath>
                </a14:m>
                <a:r>
                  <a:rPr lang="zh-CN" altLang="zh-CN" sz="2000" kern="100" dirty="0">
                    <a:solidFill>
                      <a:schemeClr val="tx1"/>
                    </a:solidFill>
                    <a:cs typeface="+mn-ea"/>
                    <a:sym typeface="+mn-lt"/>
                  </a:rPr>
                  <a:t>；</a:t>
                </a:r>
              </a:p>
              <a:p>
                <a:pPr defTabSz="914400" fontAlgn="ctr">
                  <a:lnSpc>
                    <a:spcPct val="150000"/>
                  </a:lnSpc>
                </a:pPr>
                <a:r>
                  <a:rPr lang="zh-CN" altLang="zh-CN" sz="2000" kern="100" dirty="0">
                    <a:solidFill>
                      <a:schemeClr val="tx1"/>
                    </a:solidFill>
                    <a:cs typeface="+mn-ea"/>
                    <a:sym typeface="+mn-lt"/>
                  </a:rPr>
                  <a:t>正方形的面积为</a:t>
                </a:r>
                <a:r>
                  <a:rPr lang="en-US" altLang="zh-CN" sz="2000" kern="100" dirty="0">
                    <a:solidFill>
                      <a:schemeClr val="tx1"/>
                    </a:solidFill>
                    <a:cs typeface="+mn-ea"/>
                    <a:sym typeface="+mn-lt"/>
                  </a:rPr>
                  <a:t>1</a:t>
                </a:r>
                <a:r>
                  <a:rPr lang="zh-CN" altLang="zh-CN" sz="2000" kern="100" dirty="0">
                    <a:solidFill>
                      <a:schemeClr val="tx1"/>
                    </a:solidFill>
                    <a:cs typeface="+mn-ea"/>
                    <a:sym typeface="+mn-lt"/>
                  </a:rPr>
                  <a:t>；</a:t>
                </a:r>
              </a:p>
              <a:p>
                <a:pPr defTabSz="914400" fontAlgn="ctr">
                  <a:lnSpc>
                    <a:spcPct val="150000"/>
                  </a:lnSpc>
                </a:pPr>
                <a:r>
                  <a:rPr lang="zh-CN" altLang="zh-CN" sz="2000" kern="100" dirty="0">
                    <a:solidFill>
                      <a:schemeClr val="tx1"/>
                    </a:solidFill>
                    <a:cs typeface="+mn-ea"/>
                    <a:sym typeface="+mn-lt"/>
                  </a:rPr>
                  <a:t>因为豆子落在圆内每一个地方是均等的，</a:t>
                </a:r>
              </a:p>
              <a:p>
                <a:pPr defTabSz="914400" fontAlgn="ctr">
                  <a:lnSpc>
                    <a:spcPct val="150000"/>
                  </a:lnSpc>
                </a:pPr>
                <a:r>
                  <a:rPr lang="zh-CN" altLang="zh-CN" sz="2000" kern="100" dirty="0">
                    <a:solidFill>
                      <a:schemeClr val="tx1"/>
                    </a:solidFill>
                    <a:cs typeface="+mn-ea"/>
                    <a:sym typeface="+mn-lt"/>
                  </a:rPr>
                  <a:t>所以</a:t>
                </a:r>
                <a:r>
                  <a:rPr lang="en-US" altLang="zh-CN" sz="2000" kern="100" dirty="0">
                    <a:solidFill>
                      <a:schemeClr val="tx1"/>
                    </a:solidFill>
                    <a:cs typeface="+mn-ea"/>
                    <a:sym typeface="+mn-lt"/>
                  </a:rPr>
                  <a:t>P</a:t>
                </a:r>
                <a:r>
                  <a:rPr lang="zh-CN" altLang="zh-CN" sz="2000" kern="100" dirty="0">
                    <a:solidFill>
                      <a:schemeClr val="tx1"/>
                    </a:solidFill>
                    <a:cs typeface="+mn-ea"/>
                    <a:sym typeface="+mn-lt"/>
                  </a:rPr>
                  <a:t>（豆子落在正方形</a:t>
                </a:r>
                <a:r>
                  <a:rPr lang="en-US" altLang="zh-CN" sz="2000" kern="100" dirty="0">
                    <a:solidFill>
                      <a:schemeClr val="tx1"/>
                    </a:solidFill>
                    <a:cs typeface="+mn-ea"/>
                    <a:sym typeface="+mn-lt"/>
                  </a:rPr>
                  <a:t>ABCD</a:t>
                </a:r>
                <a:r>
                  <a:rPr lang="zh-CN" altLang="zh-CN" sz="2000" kern="100" dirty="0">
                    <a:solidFill>
                      <a:schemeClr val="tx1"/>
                    </a:solidFill>
                    <a:cs typeface="+mn-ea"/>
                    <a:sym typeface="+mn-lt"/>
                  </a:rPr>
                  <a:t>内）</a:t>
                </a:r>
                <a:r>
                  <a:rPr lang="en-US" altLang="zh-CN" sz="2000" kern="100" dirty="0">
                    <a:solidFill>
                      <a:schemeClr val="tx1"/>
                    </a:solidFill>
                    <a:cs typeface="+mn-ea"/>
                    <a:sym typeface="+mn-lt"/>
                  </a:rPr>
                  <a:t>=</a:t>
                </a:r>
                <a14:m>
                  <m:oMath xmlns:m="http://schemas.openxmlformats.org/officeDocument/2006/math">
                    <m:f>
                      <m:fPr>
                        <m:ctrlPr>
                          <a:rPr lang="zh-CN" altLang="zh-CN" sz="2000" i="1" kern="100">
                            <a:solidFill>
                              <a:schemeClr val="tx1"/>
                            </a:solidFill>
                            <a:latin typeface="Cambria Math" panose="02040503050406030204" pitchFamily="18" charset="0"/>
                            <a:cs typeface="+mn-ea"/>
                            <a:sym typeface="+mn-lt"/>
                          </a:rPr>
                        </m:ctrlPr>
                      </m:fPr>
                      <m:num>
                        <m:r>
                          <a:rPr lang="en-US" altLang="zh-CN" sz="2000" i="1" kern="100">
                            <a:solidFill>
                              <a:schemeClr val="tx1"/>
                            </a:solidFill>
                            <a:latin typeface="Cambria Math" panose="02040503050406030204" pitchFamily="18" charset="0"/>
                            <a:cs typeface="+mn-ea"/>
                            <a:sym typeface="+mn-lt"/>
                          </a:rPr>
                          <m:t>1</m:t>
                        </m:r>
                      </m:num>
                      <m:den>
                        <m:f>
                          <m:fPr>
                            <m:ctrlPr>
                              <a:rPr lang="zh-CN" altLang="zh-CN" sz="2000" i="1" kern="100">
                                <a:solidFill>
                                  <a:schemeClr val="tx1"/>
                                </a:solidFill>
                                <a:latin typeface="Cambria Math" panose="02040503050406030204" pitchFamily="18" charset="0"/>
                                <a:cs typeface="+mn-ea"/>
                                <a:sym typeface="+mn-lt"/>
                              </a:rPr>
                            </m:ctrlPr>
                          </m:fPr>
                          <m:num>
                            <m:r>
                              <a:rPr lang="en-US" altLang="zh-CN" sz="2000" i="1" kern="100">
                                <a:solidFill>
                                  <a:schemeClr val="tx1"/>
                                </a:solidFill>
                                <a:latin typeface="Cambria Math" panose="02040503050406030204" pitchFamily="18" charset="0"/>
                                <a:cs typeface="+mn-ea"/>
                                <a:sym typeface="+mn-lt"/>
                              </a:rPr>
                              <m:t>𝜋</m:t>
                            </m:r>
                          </m:num>
                          <m:den>
                            <m:r>
                              <a:rPr lang="en-US" altLang="zh-CN" sz="2000" i="1" kern="100">
                                <a:solidFill>
                                  <a:schemeClr val="tx1"/>
                                </a:solidFill>
                                <a:latin typeface="Cambria Math" panose="02040503050406030204" pitchFamily="18" charset="0"/>
                                <a:cs typeface="+mn-ea"/>
                                <a:sym typeface="+mn-lt"/>
                              </a:rPr>
                              <m:t>2</m:t>
                            </m:r>
                          </m:den>
                        </m:f>
                      </m:den>
                    </m:f>
                    <m:r>
                      <a:rPr lang="en-US" altLang="zh-CN" sz="2000" i="1" kern="100">
                        <a:solidFill>
                          <a:schemeClr val="tx1"/>
                        </a:solidFill>
                        <a:latin typeface="Cambria Math" panose="02040503050406030204" pitchFamily="18" charset="0"/>
                        <a:cs typeface="+mn-ea"/>
                        <a:sym typeface="+mn-lt"/>
                      </a:rPr>
                      <m:t>=</m:t>
                    </m:r>
                    <m:f>
                      <m:fPr>
                        <m:ctrlPr>
                          <a:rPr lang="zh-CN" altLang="zh-CN" sz="2000" i="1" kern="100">
                            <a:solidFill>
                              <a:schemeClr val="tx1"/>
                            </a:solidFill>
                            <a:latin typeface="Cambria Math" panose="02040503050406030204" pitchFamily="18" charset="0"/>
                            <a:cs typeface="+mn-ea"/>
                            <a:sym typeface="+mn-lt"/>
                          </a:rPr>
                        </m:ctrlPr>
                      </m:fPr>
                      <m:num>
                        <m:r>
                          <a:rPr lang="en-US" altLang="zh-CN" sz="2000" i="1" kern="100">
                            <a:solidFill>
                              <a:schemeClr val="tx1"/>
                            </a:solidFill>
                            <a:latin typeface="Cambria Math" panose="02040503050406030204" pitchFamily="18" charset="0"/>
                            <a:cs typeface="+mn-ea"/>
                            <a:sym typeface="+mn-lt"/>
                          </a:rPr>
                          <m:t>2</m:t>
                        </m:r>
                      </m:num>
                      <m:den>
                        <m:r>
                          <a:rPr lang="en-US" altLang="zh-CN" sz="2000" i="1" kern="100">
                            <a:solidFill>
                              <a:schemeClr val="tx1"/>
                            </a:solidFill>
                            <a:latin typeface="Cambria Math" panose="02040503050406030204" pitchFamily="18" charset="0"/>
                            <a:cs typeface="+mn-ea"/>
                            <a:sym typeface="+mn-lt"/>
                          </a:rPr>
                          <m:t>𝜋</m:t>
                        </m:r>
                      </m:den>
                    </m:f>
                  </m:oMath>
                </a14:m>
                <a:r>
                  <a:rPr lang="zh-CN" altLang="zh-CN" sz="2000" kern="100" dirty="0">
                    <a:solidFill>
                      <a:schemeClr val="tx1"/>
                    </a:solidFill>
                    <a:cs typeface="+mn-ea"/>
                    <a:sym typeface="+mn-lt"/>
                  </a:rPr>
                  <a:t>．</a:t>
                </a:r>
              </a:p>
              <a:p>
                <a:pPr defTabSz="914400" fontAlgn="ctr">
                  <a:lnSpc>
                    <a:spcPct val="150000"/>
                  </a:lnSpc>
                </a:pPr>
                <a:r>
                  <a:rPr lang="zh-CN" altLang="zh-CN" sz="2000" kern="100" dirty="0">
                    <a:solidFill>
                      <a:schemeClr val="tx1"/>
                    </a:solidFill>
                    <a:cs typeface="+mn-ea"/>
                    <a:sym typeface="+mn-lt"/>
                  </a:rPr>
                  <a:t>故选</a:t>
                </a:r>
                <a:r>
                  <a:rPr lang="en-US" altLang="zh-CN" sz="2000" kern="100" dirty="0">
                    <a:solidFill>
                      <a:schemeClr val="tx1"/>
                    </a:solidFill>
                    <a:cs typeface="+mn-ea"/>
                    <a:sym typeface="+mn-lt"/>
                  </a:rPr>
                  <a:t>A</a:t>
                </a:r>
                <a:r>
                  <a:rPr lang="zh-CN" altLang="zh-CN" sz="2000" kern="100" dirty="0">
                    <a:solidFill>
                      <a:schemeClr val="tx1"/>
                    </a:solidFill>
                    <a:cs typeface="+mn-ea"/>
                    <a:sym typeface="+mn-lt"/>
                  </a:rPr>
                  <a:t>．</a:t>
                </a:r>
              </a:p>
            </p:txBody>
          </p:sp>
        </mc:Choice>
        <mc:Fallback xmlns="">
          <p:sp>
            <p:nvSpPr>
              <p:cNvPr id="18" name="矩形 17"/>
              <p:cNvSpPr>
                <a:spLocks noRot="1" noChangeAspect="1" noMove="1" noResize="1" noEditPoints="1" noAdjustHandles="1" noChangeArrowheads="1" noChangeShapeType="1" noTextEdit="1"/>
              </p:cNvSpPr>
              <p:nvPr/>
            </p:nvSpPr>
            <p:spPr>
              <a:xfrm>
                <a:off x="1185035" y="3118600"/>
                <a:ext cx="11003280" cy="3493008"/>
              </a:xfrm>
              <a:prstGeom prst="rect">
                <a:avLst/>
              </a:prstGeom>
              <a:blipFill rotWithShape="1">
                <a:blip r:embed="rId6"/>
                <a:stretch>
                  <a:fillRect l="-1" t="-3" r="1" b="18"/>
                </a:stretch>
              </a:blipFill>
            </p:spPr>
            <p:txBody>
              <a:bodyPr/>
              <a:lstStyle/>
              <a:p>
                <a:r>
                  <a:rPr lang="zh-CN" altLang="en-US">
                    <a:noFill/>
                  </a:rPr>
                  <a:t> </a:t>
                </a:r>
              </a:p>
            </p:txBody>
          </p:sp>
        </mc:Fallback>
      </mc:AlternateContent>
      <p:sp>
        <p:nvSpPr>
          <p:cNvPr id="19" name="笑脸 18"/>
          <p:cNvSpPr/>
          <p:nvPr/>
        </p:nvSpPr>
        <p:spPr>
          <a:xfrm>
            <a:off x="1199456" y="2502472"/>
            <a:ext cx="450637" cy="52755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9"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课堂测试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1185036" y="1086827"/>
                <a:ext cx="10289691" cy="1986634"/>
              </a:xfrm>
              <a:prstGeom prst="rect">
                <a:avLst/>
              </a:prstGeom>
            </p:spPr>
            <p:txBody>
              <a:bodyPr wrap="square">
                <a:spAutoFit/>
              </a:bodyPr>
              <a:lstStyle/>
              <a:p>
                <a:pPr defTabSz="914400" fontAlgn="ctr">
                  <a:lnSpc>
                    <a:spcPct val="150000"/>
                  </a:lnSpc>
                </a:pPr>
                <a:r>
                  <a:rPr lang="en-US" altLang="zh-CN" sz="2400" kern="100" dirty="0">
                    <a:solidFill>
                      <a:prstClr val="black"/>
                    </a:solidFill>
                    <a:cs typeface="+mn-ea"/>
                    <a:sym typeface="+mn-lt"/>
                  </a:rPr>
                  <a:t>2</a:t>
                </a:r>
                <a:r>
                  <a:rPr lang="zh-CN" altLang="zh-CN" sz="2400" kern="100" dirty="0">
                    <a:solidFill>
                      <a:prstClr val="black"/>
                    </a:solidFill>
                    <a:cs typeface="+mn-ea"/>
                    <a:sym typeface="+mn-lt"/>
                  </a:rPr>
                  <a:t>．小亮、小莹、大刚三位同学随机地站成一排合影留念</a:t>
                </a:r>
                <a:r>
                  <a:rPr lang="en-US" altLang="zh-CN" sz="2400" kern="100" dirty="0">
                    <a:solidFill>
                      <a:prstClr val="black"/>
                    </a:solidFill>
                    <a:cs typeface="+mn-ea"/>
                    <a:sym typeface="+mn-lt"/>
                  </a:rPr>
                  <a:t>,</a:t>
                </a:r>
                <a:r>
                  <a:rPr lang="zh-CN" altLang="zh-CN" sz="2400" kern="100" dirty="0">
                    <a:solidFill>
                      <a:prstClr val="black"/>
                    </a:solidFill>
                    <a:cs typeface="+mn-ea"/>
                    <a:sym typeface="+mn-lt"/>
                  </a:rPr>
                  <a:t>小亮恰好站在中间的概率是（</a:t>
                </a:r>
                <a:r>
                  <a:rPr lang="en-US" altLang="zh-CN" sz="2400" kern="100" dirty="0">
                    <a:solidFill>
                      <a:prstClr val="black"/>
                    </a:solidFill>
                    <a:cs typeface="+mn-ea"/>
                    <a:sym typeface="+mn-lt"/>
                  </a:rPr>
                  <a:t>   </a:t>
                </a:r>
                <a:r>
                  <a:rPr lang="zh-CN" altLang="zh-CN" sz="2400" kern="100" dirty="0">
                    <a:solidFill>
                      <a:prstClr val="black"/>
                    </a:solidFill>
                    <a:cs typeface="+mn-ea"/>
                    <a:sym typeface="+mn-lt"/>
                  </a:rPr>
                  <a:t>）</a:t>
                </a:r>
              </a:p>
              <a:p>
                <a:pPr defTabSz="914400" fontAlgn="ctr">
                  <a:lnSpc>
                    <a:spcPct val="150000"/>
                  </a:lnSpc>
                  <a:tabLst>
                    <a:tab pos="1757045" algn="l"/>
                    <a:tab pos="3515995" algn="l"/>
                    <a:tab pos="5273675" algn="l"/>
                  </a:tabLst>
                </a:pPr>
                <a:r>
                  <a:rPr lang="en-US" altLang="zh-CN" sz="2400" kern="100" dirty="0">
                    <a:solidFill>
                      <a:prstClr val="black"/>
                    </a:solidFill>
                    <a:cs typeface="+mn-ea"/>
                    <a:sym typeface="+mn-lt"/>
                  </a:rPr>
                  <a:t>A</a:t>
                </a:r>
                <a:r>
                  <a:rPr lang="zh-CN" altLang="zh-CN" sz="2400" kern="100" dirty="0">
                    <a:solidFill>
                      <a:prstClr val="black"/>
                    </a:solidFill>
                    <a:cs typeface="+mn-ea"/>
                    <a:sym typeface="+mn-lt"/>
                  </a:rPr>
                  <a:t>．</a:t>
                </a:r>
                <a14:m>
                  <m:oMath xmlns:m="http://schemas.openxmlformats.org/officeDocument/2006/math">
                    <m:f>
                      <m:fPr>
                        <m:ctrlPr>
                          <a:rPr lang="zh-CN" altLang="zh-CN" sz="2400" i="1" kern="100">
                            <a:solidFill>
                              <a:prstClr val="black"/>
                            </a:solidFill>
                            <a:latin typeface="Cambria Math" panose="02040503050406030204" pitchFamily="18" charset="0"/>
                            <a:cs typeface="+mn-ea"/>
                            <a:sym typeface="+mn-lt"/>
                          </a:rPr>
                        </m:ctrlPr>
                      </m:fPr>
                      <m:num>
                        <m:r>
                          <a:rPr lang="en-US" altLang="zh-CN" sz="2400" i="1" kern="100">
                            <a:solidFill>
                              <a:prstClr val="black"/>
                            </a:solidFill>
                            <a:latin typeface="Cambria Math" panose="02040503050406030204" pitchFamily="18" charset="0"/>
                            <a:cs typeface="+mn-ea"/>
                            <a:sym typeface="+mn-lt"/>
                          </a:rPr>
                          <m:t>1</m:t>
                        </m:r>
                      </m:num>
                      <m:den>
                        <m:r>
                          <a:rPr lang="en-US" altLang="zh-CN" sz="2400" i="1" kern="100">
                            <a:solidFill>
                              <a:prstClr val="black"/>
                            </a:solidFill>
                            <a:latin typeface="Cambria Math" panose="02040503050406030204" pitchFamily="18" charset="0"/>
                            <a:cs typeface="+mn-ea"/>
                            <a:sym typeface="+mn-lt"/>
                          </a:rPr>
                          <m:t>2</m:t>
                        </m:r>
                      </m:den>
                    </m:f>
                  </m:oMath>
                </a14:m>
                <a:r>
                  <a:rPr lang="en-US" altLang="zh-CN" sz="2400" kern="100" dirty="0">
                    <a:solidFill>
                      <a:prstClr val="black"/>
                    </a:solidFill>
                    <a:cs typeface="+mn-ea"/>
                    <a:sym typeface="+mn-lt"/>
                  </a:rPr>
                  <a:t>	B</a:t>
                </a:r>
                <a:r>
                  <a:rPr lang="zh-CN" altLang="zh-CN" sz="2400" kern="100" dirty="0">
                    <a:solidFill>
                      <a:prstClr val="black"/>
                    </a:solidFill>
                    <a:cs typeface="+mn-ea"/>
                    <a:sym typeface="+mn-lt"/>
                  </a:rPr>
                  <a:t>．</a:t>
                </a:r>
                <a14:m>
                  <m:oMath xmlns:m="http://schemas.openxmlformats.org/officeDocument/2006/math">
                    <m:f>
                      <m:fPr>
                        <m:ctrlPr>
                          <a:rPr lang="zh-CN" altLang="zh-CN" sz="2400" i="1" kern="100">
                            <a:solidFill>
                              <a:prstClr val="black"/>
                            </a:solidFill>
                            <a:latin typeface="Cambria Math" panose="02040503050406030204" pitchFamily="18" charset="0"/>
                            <a:cs typeface="+mn-ea"/>
                            <a:sym typeface="+mn-lt"/>
                          </a:rPr>
                        </m:ctrlPr>
                      </m:fPr>
                      <m:num>
                        <m:r>
                          <a:rPr lang="en-US" altLang="zh-CN" sz="2400" i="1" kern="100">
                            <a:solidFill>
                              <a:prstClr val="black"/>
                            </a:solidFill>
                            <a:latin typeface="Cambria Math" panose="02040503050406030204" pitchFamily="18" charset="0"/>
                            <a:cs typeface="+mn-ea"/>
                            <a:sym typeface="+mn-lt"/>
                          </a:rPr>
                          <m:t>1</m:t>
                        </m:r>
                      </m:num>
                      <m:den>
                        <m:r>
                          <a:rPr lang="en-US" altLang="zh-CN" sz="2400" i="1" kern="100">
                            <a:solidFill>
                              <a:prstClr val="black"/>
                            </a:solidFill>
                            <a:latin typeface="Cambria Math" panose="02040503050406030204" pitchFamily="18" charset="0"/>
                            <a:cs typeface="+mn-ea"/>
                            <a:sym typeface="+mn-lt"/>
                          </a:rPr>
                          <m:t>3</m:t>
                        </m:r>
                      </m:den>
                    </m:f>
                  </m:oMath>
                </a14:m>
                <a:r>
                  <a:rPr lang="en-US" altLang="zh-CN" sz="2400" kern="100" dirty="0">
                    <a:solidFill>
                      <a:prstClr val="black"/>
                    </a:solidFill>
                    <a:cs typeface="+mn-ea"/>
                    <a:sym typeface="+mn-lt"/>
                  </a:rPr>
                  <a:t>	C</a:t>
                </a:r>
                <a:r>
                  <a:rPr lang="zh-CN" altLang="zh-CN" sz="2400" kern="100" dirty="0">
                    <a:solidFill>
                      <a:prstClr val="black"/>
                    </a:solidFill>
                    <a:cs typeface="+mn-ea"/>
                    <a:sym typeface="+mn-lt"/>
                  </a:rPr>
                  <a:t>．</a:t>
                </a:r>
                <a14:m>
                  <m:oMath xmlns:m="http://schemas.openxmlformats.org/officeDocument/2006/math">
                    <m:f>
                      <m:fPr>
                        <m:ctrlPr>
                          <a:rPr lang="zh-CN" altLang="zh-CN" sz="2400" i="1" kern="100">
                            <a:solidFill>
                              <a:prstClr val="black"/>
                            </a:solidFill>
                            <a:latin typeface="Cambria Math" panose="02040503050406030204" pitchFamily="18" charset="0"/>
                            <a:cs typeface="+mn-ea"/>
                            <a:sym typeface="+mn-lt"/>
                          </a:rPr>
                        </m:ctrlPr>
                      </m:fPr>
                      <m:num>
                        <m:r>
                          <a:rPr lang="en-US" altLang="zh-CN" sz="2400" i="1" kern="100">
                            <a:solidFill>
                              <a:prstClr val="black"/>
                            </a:solidFill>
                            <a:latin typeface="Cambria Math" panose="02040503050406030204" pitchFamily="18" charset="0"/>
                            <a:cs typeface="+mn-ea"/>
                            <a:sym typeface="+mn-lt"/>
                          </a:rPr>
                          <m:t>2</m:t>
                        </m:r>
                      </m:num>
                      <m:den>
                        <m:r>
                          <a:rPr lang="en-US" altLang="zh-CN" sz="2400" i="1" kern="100">
                            <a:solidFill>
                              <a:prstClr val="black"/>
                            </a:solidFill>
                            <a:latin typeface="Cambria Math" panose="02040503050406030204" pitchFamily="18" charset="0"/>
                            <a:cs typeface="+mn-ea"/>
                            <a:sym typeface="+mn-lt"/>
                          </a:rPr>
                          <m:t>3</m:t>
                        </m:r>
                      </m:den>
                    </m:f>
                  </m:oMath>
                </a14:m>
                <a:r>
                  <a:rPr lang="en-US" altLang="zh-CN" sz="2400" kern="100" dirty="0">
                    <a:solidFill>
                      <a:prstClr val="black"/>
                    </a:solidFill>
                    <a:cs typeface="+mn-ea"/>
                    <a:sym typeface="+mn-lt"/>
                  </a:rPr>
                  <a:t>	D</a:t>
                </a:r>
                <a:r>
                  <a:rPr lang="zh-CN" altLang="zh-CN" sz="2400" kern="100" dirty="0">
                    <a:solidFill>
                      <a:prstClr val="black"/>
                    </a:solidFill>
                    <a:cs typeface="+mn-ea"/>
                    <a:sym typeface="+mn-lt"/>
                  </a:rPr>
                  <a:t>．</a:t>
                </a:r>
                <a:r>
                  <a:rPr lang="en-US" altLang="zh-CN" sz="2400" kern="100" dirty="0">
                    <a:solidFill>
                      <a:prstClr val="black"/>
                    </a:solidFill>
                    <a:cs typeface="+mn-ea"/>
                    <a:sym typeface="+mn-lt"/>
                  </a:rPr>
                  <a:t>1</a:t>
                </a:r>
                <a:endParaRPr lang="zh-CN" altLang="zh-CN" sz="2400" kern="100" dirty="0">
                  <a:solidFill>
                    <a:prstClr val="black"/>
                  </a:solidFill>
                  <a:cs typeface="+mn-ea"/>
                  <a:sym typeface="+mn-lt"/>
                </a:endParaRPr>
              </a:p>
            </p:txBody>
          </p:sp>
        </mc:Choice>
        <mc:Fallback xmlns="">
          <p:sp>
            <p:nvSpPr>
              <p:cNvPr id="4" name="矩形 3"/>
              <p:cNvSpPr>
                <a:spLocks noRot="1" noChangeAspect="1" noMove="1" noResize="1" noEditPoints="1" noAdjustHandles="1" noChangeArrowheads="1" noChangeShapeType="1" noTextEdit="1"/>
              </p:cNvSpPr>
              <p:nvPr/>
            </p:nvSpPr>
            <p:spPr>
              <a:xfrm>
                <a:off x="1185036" y="1086827"/>
                <a:ext cx="10289691" cy="1986634"/>
              </a:xfrm>
              <a:prstGeom prst="rect">
                <a:avLst/>
              </a:prstGeom>
              <a:blipFill rotWithShape="1">
                <a:blip r:embed="rId4"/>
                <a:stretch>
                  <a:fillRect l="-1" t="-17" r="3" b="3"/>
                </a:stretch>
              </a:blipFill>
            </p:spPr>
            <p:txBody>
              <a:bodyPr/>
              <a:lstStyle/>
              <a:p>
                <a:r>
                  <a:rPr lang="zh-CN" altLang="en-US">
                    <a:noFill/>
                  </a:rPr>
                  <a:t> </a:t>
                </a:r>
              </a:p>
            </p:txBody>
          </p:sp>
        </mc:Fallback>
      </mc:AlternateContent>
      <p:pic>
        <p:nvPicPr>
          <p:cNvPr id="11" name="图片 10" descr="figure"/>
          <p:cNvPicPr/>
          <p:nvPr/>
        </p:nvPicPr>
        <p:blipFill>
          <a:blip r:embed="rId5"/>
          <a:stretch>
            <a:fillRect/>
          </a:stretch>
        </p:blipFill>
        <p:spPr>
          <a:xfrm>
            <a:off x="1313029" y="3442176"/>
            <a:ext cx="3124200" cy="3103880"/>
          </a:xfrm>
          <a:prstGeom prst="rect">
            <a:avLst/>
          </a:prstGeom>
        </p:spPr>
      </p:pic>
      <p:sp>
        <p:nvSpPr>
          <p:cNvPr id="12" name="笑脸 11"/>
          <p:cNvSpPr/>
          <p:nvPr/>
        </p:nvSpPr>
        <p:spPr>
          <a:xfrm>
            <a:off x="3022632" y="2488836"/>
            <a:ext cx="450637" cy="52755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8"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课堂测试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9456" y="1140843"/>
            <a:ext cx="10433744" cy="1754326"/>
          </a:xfrm>
          <a:prstGeom prst="rect">
            <a:avLst/>
          </a:prstGeom>
        </p:spPr>
        <p:txBody>
          <a:bodyPr wrap="square">
            <a:spAutoFit/>
          </a:bodyPr>
          <a:lstStyle/>
          <a:p>
            <a:pPr defTabSz="914400" fontAlgn="ctr">
              <a:lnSpc>
                <a:spcPct val="150000"/>
              </a:lnSpc>
            </a:pPr>
            <a:r>
              <a:rPr lang="en-US" altLang="zh-CN" sz="2400" kern="100" dirty="0">
                <a:solidFill>
                  <a:prstClr val="black"/>
                </a:solidFill>
                <a:cs typeface="+mn-ea"/>
                <a:sym typeface="+mn-lt"/>
              </a:rPr>
              <a:t>3</a:t>
            </a:r>
            <a:r>
              <a:rPr lang="zh-CN" altLang="zh-CN" sz="2400" kern="100" dirty="0">
                <a:solidFill>
                  <a:prstClr val="black"/>
                </a:solidFill>
                <a:cs typeface="+mn-ea"/>
                <a:sym typeface="+mn-lt"/>
              </a:rPr>
              <a:t>．设有</a:t>
            </a:r>
            <a:r>
              <a:rPr lang="en-US" altLang="zh-CN" sz="2400" kern="100" dirty="0">
                <a:solidFill>
                  <a:prstClr val="black"/>
                </a:solidFill>
                <a:cs typeface="+mn-ea"/>
                <a:sym typeface="+mn-lt"/>
              </a:rPr>
              <a:t>12</a:t>
            </a:r>
            <a:r>
              <a:rPr lang="zh-CN" altLang="zh-CN" sz="2400" kern="100" dirty="0">
                <a:solidFill>
                  <a:prstClr val="black"/>
                </a:solidFill>
                <a:cs typeface="+mn-ea"/>
                <a:sym typeface="+mn-lt"/>
              </a:rPr>
              <a:t>只型号相同的杯子，其中一等品</a:t>
            </a:r>
            <a:r>
              <a:rPr lang="en-US" altLang="zh-CN" sz="2400" kern="100" dirty="0">
                <a:solidFill>
                  <a:prstClr val="black"/>
                </a:solidFill>
                <a:cs typeface="+mn-ea"/>
                <a:sym typeface="+mn-lt"/>
              </a:rPr>
              <a:t>7</a:t>
            </a:r>
            <a:r>
              <a:rPr lang="zh-CN" altLang="zh-CN" sz="2400" kern="100" dirty="0">
                <a:solidFill>
                  <a:prstClr val="black"/>
                </a:solidFill>
                <a:cs typeface="+mn-ea"/>
                <a:sym typeface="+mn-lt"/>
              </a:rPr>
              <a:t>只，二等品</a:t>
            </a:r>
            <a:r>
              <a:rPr lang="en-US" altLang="zh-CN" sz="2400" kern="100" dirty="0">
                <a:solidFill>
                  <a:prstClr val="black"/>
                </a:solidFill>
                <a:cs typeface="+mn-ea"/>
                <a:sym typeface="+mn-lt"/>
              </a:rPr>
              <a:t>2</a:t>
            </a:r>
            <a:r>
              <a:rPr lang="zh-CN" altLang="zh-CN" sz="2400" kern="100" dirty="0">
                <a:solidFill>
                  <a:prstClr val="black"/>
                </a:solidFill>
                <a:cs typeface="+mn-ea"/>
                <a:sym typeface="+mn-lt"/>
              </a:rPr>
              <a:t>只，三等品</a:t>
            </a:r>
            <a:r>
              <a:rPr lang="en-US" altLang="zh-CN" sz="2400" kern="100" dirty="0">
                <a:solidFill>
                  <a:prstClr val="black"/>
                </a:solidFill>
                <a:cs typeface="+mn-ea"/>
                <a:sym typeface="+mn-lt"/>
              </a:rPr>
              <a:t>3</a:t>
            </a:r>
            <a:r>
              <a:rPr lang="zh-CN" altLang="zh-CN" sz="2400" kern="100" dirty="0">
                <a:solidFill>
                  <a:prstClr val="black"/>
                </a:solidFill>
                <a:cs typeface="+mn-ea"/>
                <a:sym typeface="+mn-lt"/>
              </a:rPr>
              <a:t>只。则从中任意取一只，是二等品的概率等于</a:t>
            </a:r>
            <a:r>
              <a:rPr lang="en-US" altLang="zh-CN" sz="2400" kern="100" dirty="0">
                <a:solidFill>
                  <a:prstClr val="black"/>
                </a:solidFill>
                <a:cs typeface="+mn-ea"/>
                <a:sym typeface="+mn-lt"/>
              </a:rPr>
              <a:t>  __________</a:t>
            </a:r>
          </a:p>
          <a:p>
            <a:pPr defTabSz="914400" fontAlgn="ctr">
              <a:lnSpc>
                <a:spcPct val="150000"/>
              </a:lnSpc>
            </a:pPr>
            <a:endParaRPr lang="zh-CN" altLang="zh-CN" sz="2400" kern="100" dirty="0">
              <a:solidFill>
                <a:prstClr val="black"/>
              </a:solidFill>
              <a:cs typeface="+mn-ea"/>
              <a:sym typeface="+mn-lt"/>
            </a:endParaRPr>
          </a:p>
        </p:txBody>
      </p:sp>
      <mc:AlternateContent xmlns:mc="http://schemas.openxmlformats.org/markup-compatibility/2006" xmlns:a14="http://schemas.microsoft.com/office/drawing/2010/main">
        <mc:Choice Requires="a14">
          <p:sp>
            <p:nvSpPr>
              <p:cNvPr id="13" name="矩形 12"/>
              <p:cNvSpPr/>
              <p:nvPr/>
            </p:nvSpPr>
            <p:spPr>
              <a:xfrm>
                <a:off x="1199456" y="2489385"/>
                <a:ext cx="10305837" cy="2269276"/>
              </a:xfrm>
              <a:prstGeom prst="rect">
                <a:avLst/>
              </a:prstGeom>
            </p:spPr>
            <p:txBody>
              <a:bodyPr wrap="square">
                <a:spAutoFit/>
              </a:bodyPr>
              <a:lstStyle/>
              <a:p>
                <a:pPr defTabSz="914400" fontAlgn="ctr">
                  <a:lnSpc>
                    <a:spcPct val="150000"/>
                  </a:lnSpc>
                </a:pPr>
                <a:r>
                  <a:rPr lang="zh-CN" altLang="zh-CN" sz="2135" kern="100" dirty="0">
                    <a:solidFill>
                      <a:schemeClr val="tx1"/>
                    </a:solidFill>
                    <a:cs typeface="+mn-ea"/>
                    <a:sym typeface="+mn-lt"/>
                  </a:rPr>
                  <a:t>【详解】</a:t>
                </a:r>
              </a:p>
              <a:p>
                <a:pPr defTabSz="914400" fontAlgn="ctr">
                  <a:lnSpc>
                    <a:spcPct val="150000"/>
                  </a:lnSpc>
                </a:pPr>
                <a:r>
                  <a:rPr lang="zh-CN" altLang="zh-CN" sz="2135" kern="100" dirty="0">
                    <a:solidFill>
                      <a:schemeClr val="tx1"/>
                    </a:solidFill>
                    <a:cs typeface="+mn-ea"/>
                    <a:sym typeface="+mn-lt"/>
                  </a:rPr>
                  <a:t>解：</a:t>
                </a:r>
                <a:r>
                  <a:rPr lang="en-US" altLang="zh-CN" sz="2135" kern="100" dirty="0">
                    <a:solidFill>
                      <a:schemeClr val="tx1"/>
                    </a:solidFill>
                    <a:cs typeface="+mn-ea"/>
                    <a:sym typeface="+mn-lt"/>
                  </a:rPr>
                  <a:t>∵</a:t>
                </a:r>
                <a:r>
                  <a:rPr lang="zh-CN" altLang="zh-CN" sz="2135" kern="100" dirty="0">
                    <a:solidFill>
                      <a:schemeClr val="tx1"/>
                    </a:solidFill>
                    <a:cs typeface="+mn-ea"/>
                    <a:sym typeface="+mn-lt"/>
                  </a:rPr>
                  <a:t>现有</a:t>
                </a:r>
                <a:r>
                  <a:rPr lang="en-US" altLang="zh-CN" sz="2135" kern="100" dirty="0">
                    <a:solidFill>
                      <a:schemeClr val="tx1"/>
                    </a:solidFill>
                    <a:cs typeface="+mn-ea"/>
                    <a:sym typeface="+mn-lt"/>
                  </a:rPr>
                  <a:t>12</a:t>
                </a:r>
                <a:r>
                  <a:rPr lang="zh-CN" altLang="zh-CN" sz="2135" kern="100" dirty="0">
                    <a:solidFill>
                      <a:schemeClr val="tx1"/>
                    </a:solidFill>
                    <a:cs typeface="+mn-ea"/>
                    <a:sym typeface="+mn-lt"/>
                  </a:rPr>
                  <a:t>只型号相同的杯子，其中一等品</a:t>
                </a:r>
                <a:r>
                  <a:rPr lang="en-US" altLang="zh-CN" sz="2135" kern="100" dirty="0">
                    <a:solidFill>
                      <a:schemeClr val="tx1"/>
                    </a:solidFill>
                    <a:cs typeface="+mn-ea"/>
                    <a:sym typeface="+mn-lt"/>
                  </a:rPr>
                  <a:t>7</a:t>
                </a:r>
                <a:r>
                  <a:rPr lang="zh-CN" altLang="zh-CN" sz="2135" kern="100" dirty="0">
                    <a:solidFill>
                      <a:schemeClr val="tx1"/>
                    </a:solidFill>
                    <a:cs typeface="+mn-ea"/>
                    <a:sym typeface="+mn-lt"/>
                  </a:rPr>
                  <a:t>只，二等品</a:t>
                </a:r>
                <a:r>
                  <a:rPr lang="en-US" altLang="zh-CN" sz="2135" kern="100" dirty="0">
                    <a:solidFill>
                      <a:schemeClr val="tx1"/>
                    </a:solidFill>
                    <a:cs typeface="+mn-ea"/>
                    <a:sym typeface="+mn-lt"/>
                  </a:rPr>
                  <a:t>2</a:t>
                </a:r>
                <a:r>
                  <a:rPr lang="zh-CN" altLang="zh-CN" sz="2135" kern="100" dirty="0">
                    <a:solidFill>
                      <a:schemeClr val="tx1"/>
                    </a:solidFill>
                    <a:cs typeface="+mn-ea"/>
                    <a:sym typeface="+mn-lt"/>
                  </a:rPr>
                  <a:t>只，三等品</a:t>
                </a:r>
                <a:r>
                  <a:rPr lang="en-US" altLang="zh-CN" sz="2135" kern="100" dirty="0">
                    <a:solidFill>
                      <a:schemeClr val="tx1"/>
                    </a:solidFill>
                    <a:cs typeface="+mn-ea"/>
                    <a:sym typeface="+mn-lt"/>
                  </a:rPr>
                  <a:t>3</a:t>
                </a:r>
                <a:r>
                  <a:rPr lang="zh-CN" altLang="zh-CN" sz="2135" kern="100" dirty="0">
                    <a:solidFill>
                      <a:schemeClr val="tx1"/>
                    </a:solidFill>
                    <a:cs typeface="+mn-ea"/>
                    <a:sym typeface="+mn-lt"/>
                  </a:rPr>
                  <a:t>只，从中任意取</a:t>
                </a:r>
                <a:r>
                  <a:rPr lang="en-US" altLang="zh-CN" sz="2135" kern="100" dirty="0">
                    <a:solidFill>
                      <a:schemeClr val="tx1"/>
                    </a:solidFill>
                    <a:cs typeface="+mn-ea"/>
                    <a:sym typeface="+mn-lt"/>
                  </a:rPr>
                  <a:t>1</a:t>
                </a:r>
                <a:r>
                  <a:rPr lang="zh-CN" altLang="zh-CN" sz="2135" kern="100" dirty="0">
                    <a:solidFill>
                      <a:schemeClr val="tx1"/>
                    </a:solidFill>
                    <a:cs typeface="+mn-ea"/>
                    <a:sym typeface="+mn-lt"/>
                  </a:rPr>
                  <a:t>只，可能出现</a:t>
                </a:r>
                <a:r>
                  <a:rPr lang="en-US" altLang="zh-CN" sz="2135" kern="100" dirty="0">
                    <a:solidFill>
                      <a:schemeClr val="tx1"/>
                    </a:solidFill>
                    <a:cs typeface="+mn-ea"/>
                    <a:sym typeface="+mn-lt"/>
                  </a:rPr>
                  <a:t>12</a:t>
                </a:r>
                <a:r>
                  <a:rPr lang="zh-CN" altLang="zh-CN" sz="2135" kern="100" dirty="0">
                    <a:solidFill>
                      <a:schemeClr val="tx1"/>
                    </a:solidFill>
                    <a:cs typeface="+mn-ea"/>
                    <a:sym typeface="+mn-lt"/>
                  </a:rPr>
                  <a:t>种结果，是二等品的有</a:t>
                </a:r>
                <a:r>
                  <a:rPr lang="en-US" altLang="zh-CN" sz="2135" kern="100" dirty="0">
                    <a:solidFill>
                      <a:schemeClr val="tx1"/>
                    </a:solidFill>
                    <a:cs typeface="+mn-ea"/>
                    <a:sym typeface="+mn-lt"/>
                  </a:rPr>
                  <a:t>2</a:t>
                </a:r>
                <a:r>
                  <a:rPr lang="zh-CN" altLang="zh-CN" sz="2135" kern="100" dirty="0">
                    <a:solidFill>
                      <a:schemeClr val="tx1"/>
                    </a:solidFill>
                    <a:cs typeface="+mn-ea"/>
                    <a:sym typeface="+mn-lt"/>
                  </a:rPr>
                  <a:t>种可能，</a:t>
                </a:r>
              </a:p>
              <a:p>
                <a:pPr defTabSz="914400" fontAlgn="ctr">
                  <a:lnSpc>
                    <a:spcPct val="150000"/>
                  </a:lnSpc>
                </a:pPr>
                <a:r>
                  <a:rPr lang="zh-CN" altLang="zh-CN" sz="2135" kern="100" dirty="0">
                    <a:solidFill>
                      <a:schemeClr val="tx1"/>
                    </a:solidFill>
                    <a:cs typeface="+mn-ea"/>
                    <a:sym typeface="+mn-lt"/>
                  </a:rPr>
                  <a:t>∴二等品的概率</a:t>
                </a:r>
                <a14:m>
                  <m:oMath xmlns:m="http://schemas.openxmlformats.org/officeDocument/2006/math">
                    <m:r>
                      <a:rPr lang="en-US" altLang="zh-CN" sz="2135" i="1" kern="100">
                        <a:solidFill>
                          <a:schemeClr val="tx1"/>
                        </a:solidFill>
                        <a:latin typeface="Cambria Math" panose="02040503050406030204" pitchFamily="18" charset="0"/>
                        <a:cs typeface="+mn-ea"/>
                        <a:sym typeface="+mn-lt"/>
                      </a:rPr>
                      <m:t>=</m:t>
                    </m:r>
                    <m:f>
                      <m:fPr>
                        <m:ctrlPr>
                          <a:rPr lang="zh-CN" altLang="zh-CN" sz="2135" i="1" kern="100">
                            <a:solidFill>
                              <a:schemeClr val="tx1"/>
                            </a:solidFill>
                            <a:latin typeface="Cambria Math" panose="02040503050406030204" pitchFamily="18" charset="0"/>
                            <a:cs typeface="+mn-ea"/>
                            <a:sym typeface="+mn-lt"/>
                          </a:rPr>
                        </m:ctrlPr>
                      </m:fPr>
                      <m:num>
                        <m:r>
                          <a:rPr lang="en-US" altLang="zh-CN" sz="2135" i="1" kern="100">
                            <a:solidFill>
                              <a:schemeClr val="tx1"/>
                            </a:solidFill>
                            <a:latin typeface="Cambria Math" panose="02040503050406030204" pitchFamily="18" charset="0"/>
                            <a:cs typeface="+mn-ea"/>
                            <a:sym typeface="+mn-lt"/>
                          </a:rPr>
                          <m:t>2</m:t>
                        </m:r>
                      </m:num>
                      <m:den>
                        <m:r>
                          <a:rPr lang="en-US" altLang="zh-CN" sz="2135" i="1" kern="100">
                            <a:solidFill>
                              <a:schemeClr val="tx1"/>
                            </a:solidFill>
                            <a:latin typeface="Cambria Math" panose="02040503050406030204" pitchFamily="18" charset="0"/>
                            <a:cs typeface="+mn-ea"/>
                            <a:sym typeface="+mn-lt"/>
                          </a:rPr>
                          <m:t>12</m:t>
                        </m:r>
                      </m:den>
                    </m:f>
                    <m:r>
                      <a:rPr lang="en-US" altLang="zh-CN" sz="2135" i="1" kern="100">
                        <a:solidFill>
                          <a:schemeClr val="tx1"/>
                        </a:solidFill>
                        <a:latin typeface="Cambria Math" panose="02040503050406030204" pitchFamily="18" charset="0"/>
                        <a:cs typeface="+mn-ea"/>
                        <a:sym typeface="+mn-lt"/>
                      </a:rPr>
                      <m:t>=</m:t>
                    </m:r>
                    <m:f>
                      <m:fPr>
                        <m:ctrlPr>
                          <a:rPr lang="zh-CN" altLang="zh-CN" sz="2135" i="1" kern="100">
                            <a:solidFill>
                              <a:schemeClr val="tx1"/>
                            </a:solidFill>
                            <a:latin typeface="Cambria Math" panose="02040503050406030204" pitchFamily="18" charset="0"/>
                            <a:cs typeface="+mn-ea"/>
                            <a:sym typeface="+mn-lt"/>
                          </a:rPr>
                        </m:ctrlPr>
                      </m:fPr>
                      <m:num>
                        <m:r>
                          <a:rPr lang="en-US" altLang="zh-CN" sz="2135" i="1" kern="100">
                            <a:solidFill>
                              <a:schemeClr val="tx1"/>
                            </a:solidFill>
                            <a:latin typeface="Cambria Math" panose="02040503050406030204" pitchFamily="18" charset="0"/>
                            <a:cs typeface="+mn-ea"/>
                            <a:sym typeface="+mn-lt"/>
                          </a:rPr>
                          <m:t>1</m:t>
                        </m:r>
                      </m:num>
                      <m:den>
                        <m:r>
                          <a:rPr lang="en-US" altLang="zh-CN" sz="2135" i="1" kern="100">
                            <a:solidFill>
                              <a:schemeClr val="tx1"/>
                            </a:solidFill>
                            <a:latin typeface="Cambria Math" panose="02040503050406030204" pitchFamily="18" charset="0"/>
                            <a:cs typeface="+mn-ea"/>
                            <a:sym typeface="+mn-lt"/>
                          </a:rPr>
                          <m:t>6</m:t>
                        </m:r>
                      </m:den>
                    </m:f>
                  </m:oMath>
                </a14:m>
                <a:r>
                  <a:rPr lang="zh-CN" altLang="zh-CN" sz="2135" kern="100" dirty="0">
                    <a:solidFill>
                      <a:schemeClr val="tx1"/>
                    </a:solidFill>
                    <a:cs typeface="+mn-ea"/>
                    <a:sym typeface="+mn-lt"/>
                  </a:rPr>
                  <a:t>．</a:t>
                </a:r>
              </a:p>
            </p:txBody>
          </p:sp>
        </mc:Choice>
        <mc:Fallback xmlns="">
          <p:sp>
            <p:nvSpPr>
              <p:cNvPr id="13" name="矩形 12"/>
              <p:cNvSpPr>
                <a:spLocks noRot="1" noChangeAspect="1" noMove="1" noResize="1" noEditPoints="1" noAdjustHandles="1" noChangeArrowheads="1" noChangeShapeType="1" noTextEdit="1"/>
              </p:cNvSpPr>
              <p:nvPr/>
            </p:nvSpPr>
            <p:spPr>
              <a:xfrm>
                <a:off x="1199456" y="2489385"/>
                <a:ext cx="10305837" cy="2269276"/>
              </a:xfrm>
              <a:prstGeom prst="rect">
                <a:avLst/>
              </a:prstGeom>
              <a:blipFill rotWithShape="1">
                <a:blip r:embed="rId4"/>
                <a:stretch>
                  <a:fillRect l="-6" t="-8" r="4" b="27"/>
                </a:stretch>
              </a:blipFill>
            </p:spPr>
            <p:txBody>
              <a:bodyPr/>
              <a:lstStyle/>
              <a:p>
                <a:r>
                  <a:rPr lang="zh-CN" altLang="en-US">
                    <a:noFill/>
                  </a:rPr>
                  <a:t> </a:t>
                </a:r>
              </a:p>
            </p:txBody>
          </p:sp>
        </mc:Fallback>
      </mc:AlternateContent>
      <p:sp>
        <p:nvSpPr>
          <p:cNvPr id="8"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课堂测试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1103445" y="1082995"/>
                <a:ext cx="10529755" cy="1754326"/>
              </a:xfrm>
              <a:prstGeom prst="rect">
                <a:avLst/>
              </a:prstGeom>
            </p:spPr>
            <p:txBody>
              <a:bodyPr wrap="square">
                <a:spAutoFit/>
              </a:bodyPr>
              <a:lstStyle/>
              <a:p>
                <a:pPr defTabSz="914400" fontAlgn="ctr">
                  <a:lnSpc>
                    <a:spcPct val="150000"/>
                  </a:lnSpc>
                </a:pPr>
                <a:r>
                  <a:rPr lang="en-US" altLang="zh-CN" sz="2400" kern="100" dirty="0">
                    <a:solidFill>
                      <a:prstClr val="black"/>
                    </a:solidFill>
                    <a:cs typeface="+mn-ea"/>
                    <a:sym typeface="+mn-lt"/>
                  </a:rPr>
                  <a:t>4</a:t>
                </a:r>
                <a:r>
                  <a:rPr lang="zh-CN" altLang="zh-CN" sz="2400" kern="100" dirty="0">
                    <a:solidFill>
                      <a:prstClr val="black"/>
                    </a:solidFill>
                    <a:cs typeface="+mn-ea"/>
                    <a:sym typeface="+mn-lt"/>
                  </a:rPr>
                  <a:t>．暗箱中有大小质量都相同的红色，黑色小球若干个，随机摸出红球的概率是</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0.6</m:t>
                    </m:r>
                  </m:oMath>
                </a14:m>
                <a:r>
                  <a:rPr lang="zh-CN" altLang="zh-CN" sz="2400" kern="100" dirty="0">
                    <a:solidFill>
                      <a:prstClr val="black"/>
                    </a:solidFill>
                    <a:cs typeface="+mn-ea"/>
                    <a:sym typeface="+mn-lt"/>
                  </a:rPr>
                  <a:t>，已知黑色小球有</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12</m:t>
                    </m:r>
                  </m:oMath>
                </a14:m>
                <a:r>
                  <a:rPr lang="zh-CN" altLang="zh-CN" sz="2400" kern="100" dirty="0">
                    <a:solidFill>
                      <a:prstClr val="black"/>
                    </a:solidFill>
                    <a:cs typeface="+mn-ea"/>
                    <a:sym typeface="+mn-lt"/>
                  </a:rPr>
                  <a:t>个，则红球的数量为（</a:t>
                </a:r>
                <a:r>
                  <a:rPr lang="en-US" altLang="zh-CN" sz="2400" kern="100" dirty="0">
                    <a:solidFill>
                      <a:prstClr val="black"/>
                    </a:solidFill>
                    <a:cs typeface="+mn-ea"/>
                    <a:sym typeface="+mn-lt"/>
                  </a:rPr>
                  <a:t>   </a:t>
                </a:r>
                <a:r>
                  <a:rPr lang="zh-CN" altLang="zh-CN" sz="2400" kern="100" dirty="0">
                    <a:solidFill>
                      <a:prstClr val="black"/>
                    </a:solidFill>
                    <a:cs typeface="+mn-ea"/>
                    <a:sym typeface="+mn-lt"/>
                  </a:rPr>
                  <a:t>）</a:t>
                </a:r>
              </a:p>
              <a:p>
                <a:pPr defTabSz="914400" fontAlgn="ctr">
                  <a:lnSpc>
                    <a:spcPct val="150000"/>
                  </a:lnSpc>
                  <a:tabLst>
                    <a:tab pos="1757045" algn="l"/>
                    <a:tab pos="3515995" algn="l"/>
                    <a:tab pos="5273675" algn="l"/>
                  </a:tabLst>
                </a:pPr>
                <a:r>
                  <a:rPr lang="en-US" altLang="zh-CN" sz="2400" kern="100" dirty="0">
                    <a:solidFill>
                      <a:prstClr val="black"/>
                    </a:solidFill>
                    <a:cs typeface="+mn-ea"/>
                    <a:sym typeface="+mn-lt"/>
                  </a:rPr>
                  <a:t>A.</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30</m:t>
                    </m:r>
                  </m:oMath>
                </a14:m>
                <a:r>
                  <a:rPr lang="en-US" altLang="zh-CN" sz="2400" kern="100" dirty="0">
                    <a:solidFill>
                      <a:prstClr val="black"/>
                    </a:solidFill>
                    <a:cs typeface="+mn-ea"/>
                    <a:sym typeface="+mn-lt"/>
                  </a:rPr>
                  <a:t>	B.</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20</m:t>
                    </m:r>
                  </m:oMath>
                </a14:m>
                <a:r>
                  <a:rPr lang="en-US" altLang="zh-CN" sz="2400" kern="100" dirty="0">
                    <a:solidFill>
                      <a:prstClr val="black"/>
                    </a:solidFill>
                    <a:cs typeface="+mn-ea"/>
                    <a:sym typeface="+mn-lt"/>
                  </a:rPr>
                  <a:t>	C.</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18</m:t>
                    </m:r>
                  </m:oMath>
                </a14:m>
                <a:r>
                  <a:rPr lang="en-US" altLang="zh-CN" sz="2400" kern="100" dirty="0">
                    <a:solidFill>
                      <a:prstClr val="black"/>
                    </a:solidFill>
                    <a:cs typeface="+mn-ea"/>
                    <a:sym typeface="+mn-lt"/>
                  </a:rPr>
                  <a:t>	D.</a:t>
                </a:r>
                <a14:m>
                  <m:oMath xmlns:m="http://schemas.openxmlformats.org/officeDocument/2006/math">
                    <m:r>
                      <a:rPr lang="en-US" altLang="zh-CN" sz="2400" i="1" kern="100">
                        <a:solidFill>
                          <a:prstClr val="black"/>
                        </a:solidFill>
                        <a:latin typeface="Cambria Math" panose="02040503050406030204" pitchFamily="18" charset="0"/>
                        <a:cs typeface="+mn-ea"/>
                        <a:sym typeface="+mn-lt"/>
                      </a:rPr>
                      <m:t>10</m:t>
                    </m:r>
                  </m:oMath>
                </a14:m>
                <a:endParaRPr lang="zh-CN" altLang="zh-CN" sz="2400" kern="100" dirty="0">
                  <a:solidFill>
                    <a:prstClr val="black"/>
                  </a:solidFill>
                  <a:cs typeface="+mn-ea"/>
                  <a:sym typeface="+mn-lt"/>
                </a:endParaRPr>
              </a:p>
            </p:txBody>
          </p:sp>
        </mc:Choice>
        <mc:Fallback xmlns="">
          <p:sp>
            <p:nvSpPr>
              <p:cNvPr id="2" name="矩形 1"/>
              <p:cNvSpPr>
                <a:spLocks noRot="1" noChangeAspect="1" noMove="1" noResize="1" noEditPoints="1" noAdjustHandles="1" noChangeArrowheads="1" noChangeShapeType="1" noTextEdit="1"/>
              </p:cNvSpPr>
              <p:nvPr/>
            </p:nvSpPr>
            <p:spPr>
              <a:xfrm>
                <a:off x="1103445" y="1082995"/>
                <a:ext cx="10529755" cy="1754326"/>
              </a:xfrm>
              <a:prstGeom prst="rect">
                <a:avLst/>
              </a:prstGeom>
              <a:blipFill rotWithShape="1">
                <a:blip r:embed="rId4"/>
                <a:stretch>
                  <a:fillRect l="-4" t="-18" b="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103445" y="2868099"/>
                <a:ext cx="6096000" cy="3416320"/>
              </a:xfrm>
              <a:prstGeom prst="rect">
                <a:avLst/>
              </a:prstGeom>
            </p:spPr>
            <p:txBody>
              <a:bodyPr>
                <a:spAutoFit/>
              </a:bodyPr>
              <a:lstStyle/>
              <a:p>
                <a:pPr defTabSz="914400" fontAlgn="ctr">
                  <a:lnSpc>
                    <a:spcPct val="150000"/>
                  </a:lnSpc>
                </a:pPr>
                <a:r>
                  <a:rPr lang="zh-CN" altLang="zh-CN" sz="2400" kern="100" dirty="0">
                    <a:solidFill>
                      <a:schemeClr val="tx1"/>
                    </a:solidFill>
                    <a:cs typeface="+mn-ea"/>
                    <a:sym typeface="+mn-lt"/>
                  </a:rPr>
                  <a:t>【详解】</a:t>
                </a:r>
              </a:p>
              <a:p>
                <a:pPr defTabSz="914400" fontAlgn="ctr">
                  <a:lnSpc>
                    <a:spcPct val="150000"/>
                  </a:lnSpc>
                </a:pPr>
                <a:r>
                  <a:rPr lang="zh-CN" altLang="zh-CN" sz="2400" kern="100" dirty="0">
                    <a:solidFill>
                      <a:schemeClr val="tx1"/>
                    </a:solidFill>
                    <a:cs typeface="+mn-ea"/>
                    <a:sym typeface="+mn-lt"/>
                  </a:rPr>
                  <a:t>∵摸出红球的概率是</a:t>
                </a:r>
                <a14:m>
                  <m:oMath xmlns:m="http://schemas.openxmlformats.org/officeDocument/2006/math">
                    <m:r>
                      <a:rPr lang="en-US" altLang="zh-CN" sz="2400" i="1" kern="100">
                        <a:solidFill>
                          <a:schemeClr val="tx1"/>
                        </a:solidFill>
                        <a:latin typeface="Cambria Math" panose="02040503050406030204" pitchFamily="18" charset="0"/>
                        <a:cs typeface="+mn-ea"/>
                        <a:sym typeface="+mn-lt"/>
                      </a:rPr>
                      <m:t>0.6</m:t>
                    </m:r>
                  </m:oMath>
                </a14:m>
                <a:endParaRPr lang="zh-CN" altLang="zh-CN" sz="2400" kern="100" dirty="0">
                  <a:solidFill>
                    <a:schemeClr val="tx1"/>
                  </a:solidFill>
                  <a:cs typeface="+mn-ea"/>
                  <a:sym typeface="+mn-lt"/>
                </a:endParaRPr>
              </a:p>
              <a:p>
                <a:pPr defTabSz="914400" fontAlgn="ctr">
                  <a:lnSpc>
                    <a:spcPct val="150000"/>
                  </a:lnSpc>
                </a:pPr>
                <a:r>
                  <a:rPr lang="zh-CN" altLang="zh-CN" sz="2400" kern="100" dirty="0">
                    <a:solidFill>
                      <a:schemeClr val="tx1"/>
                    </a:solidFill>
                    <a:cs typeface="+mn-ea"/>
                    <a:sym typeface="+mn-lt"/>
                  </a:rPr>
                  <a:t>∴摸出黑球的概率为：</a:t>
                </a:r>
                <a:r>
                  <a:rPr lang="en-US" altLang="zh-CN" sz="2400" kern="100" dirty="0">
                    <a:solidFill>
                      <a:schemeClr val="tx1"/>
                    </a:solidFill>
                    <a:cs typeface="+mn-ea"/>
                    <a:sym typeface="+mn-lt"/>
                  </a:rPr>
                  <a:t>1</a:t>
                </a:r>
                <a:r>
                  <a:rPr lang="zh-CN" altLang="zh-CN" sz="2400" kern="100" dirty="0">
                    <a:solidFill>
                      <a:schemeClr val="tx1"/>
                    </a:solidFill>
                    <a:cs typeface="+mn-ea"/>
                    <a:sym typeface="+mn-lt"/>
                  </a:rPr>
                  <a:t>－</a:t>
                </a:r>
                <a:r>
                  <a:rPr lang="en-US" altLang="zh-CN" sz="2400" kern="100" dirty="0">
                    <a:solidFill>
                      <a:schemeClr val="tx1"/>
                    </a:solidFill>
                    <a:cs typeface="+mn-ea"/>
                    <a:sym typeface="+mn-lt"/>
                  </a:rPr>
                  <a:t>0.6=0.4</a:t>
                </a:r>
                <a:r>
                  <a:rPr lang="zh-CN" altLang="zh-CN" sz="2400" kern="100" dirty="0">
                    <a:solidFill>
                      <a:schemeClr val="tx1"/>
                    </a:solidFill>
                    <a:cs typeface="+mn-ea"/>
                    <a:sym typeface="+mn-lt"/>
                  </a:rPr>
                  <a:t>，</a:t>
                </a:r>
              </a:p>
              <a:p>
                <a:pPr defTabSz="914400" fontAlgn="ctr">
                  <a:lnSpc>
                    <a:spcPct val="150000"/>
                  </a:lnSpc>
                </a:pPr>
                <a:r>
                  <a:rPr lang="en-US" altLang="zh-CN" sz="2400" kern="100" dirty="0">
                    <a:solidFill>
                      <a:schemeClr val="tx1"/>
                    </a:solidFill>
                    <a:cs typeface="+mn-ea"/>
                    <a:sym typeface="+mn-lt"/>
                  </a:rPr>
                  <a:t>∴</a:t>
                </a:r>
                <a:r>
                  <a:rPr lang="zh-CN" altLang="zh-CN" sz="2400" kern="100" dirty="0">
                    <a:solidFill>
                      <a:schemeClr val="tx1"/>
                    </a:solidFill>
                    <a:cs typeface="+mn-ea"/>
                    <a:sym typeface="+mn-lt"/>
                  </a:rPr>
                  <a:t>总数量为：</a:t>
                </a:r>
                <a:r>
                  <a:rPr lang="en-US" altLang="zh-CN" sz="2400" kern="100" dirty="0">
                    <a:solidFill>
                      <a:schemeClr val="tx1"/>
                    </a:solidFill>
                    <a:cs typeface="+mn-ea"/>
                    <a:sym typeface="+mn-lt"/>
                  </a:rPr>
                  <a:t>12÷0.4=30</a:t>
                </a:r>
                <a:r>
                  <a:rPr lang="zh-CN" altLang="zh-CN" sz="2400" kern="100" dirty="0">
                    <a:solidFill>
                      <a:schemeClr val="tx1"/>
                    </a:solidFill>
                    <a:cs typeface="+mn-ea"/>
                    <a:sym typeface="+mn-lt"/>
                  </a:rPr>
                  <a:t>个</a:t>
                </a:r>
              </a:p>
              <a:p>
                <a:pPr defTabSz="914400" fontAlgn="ctr">
                  <a:lnSpc>
                    <a:spcPct val="150000"/>
                  </a:lnSpc>
                </a:pPr>
                <a:r>
                  <a:rPr lang="en-US" altLang="zh-CN" sz="2400" kern="100" dirty="0">
                    <a:solidFill>
                      <a:schemeClr val="tx1"/>
                    </a:solidFill>
                    <a:cs typeface="+mn-ea"/>
                    <a:sym typeface="+mn-lt"/>
                  </a:rPr>
                  <a:t>∴</a:t>
                </a:r>
                <a:r>
                  <a:rPr lang="zh-CN" altLang="zh-CN" sz="2400" kern="100" dirty="0">
                    <a:solidFill>
                      <a:schemeClr val="tx1"/>
                    </a:solidFill>
                    <a:cs typeface="+mn-ea"/>
                    <a:sym typeface="+mn-lt"/>
                  </a:rPr>
                  <a:t>红球的数量为：</a:t>
                </a:r>
                <a:r>
                  <a:rPr lang="en-US" altLang="zh-CN" sz="2400" kern="100" dirty="0">
                    <a:solidFill>
                      <a:schemeClr val="tx1"/>
                    </a:solidFill>
                    <a:cs typeface="+mn-ea"/>
                    <a:sym typeface="+mn-lt"/>
                  </a:rPr>
                  <a:t>30-12=18</a:t>
                </a:r>
                <a:r>
                  <a:rPr lang="zh-CN" altLang="zh-CN" sz="2400" kern="100" dirty="0">
                    <a:solidFill>
                      <a:schemeClr val="tx1"/>
                    </a:solidFill>
                    <a:cs typeface="+mn-ea"/>
                    <a:sym typeface="+mn-lt"/>
                  </a:rPr>
                  <a:t>个</a:t>
                </a:r>
              </a:p>
              <a:p>
                <a:pPr defTabSz="914400" fontAlgn="ctr">
                  <a:lnSpc>
                    <a:spcPct val="150000"/>
                  </a:lnSpc>
                </a:pPr>
                <a:r>
                  <a:rPr lang="zh-CN" altLang="zh-CN" sz="2400" kern="100" dirty="0">
                    <a:solidFill>
                      <a:schemeClr val="tx1"/>
                    </a:solidFill>
                    <a:cs typeface="+mn-ea"/>
                    <a:sym typeface="+mn-lt"/>
                  </a:rPr>
                  <a:t>故选</a:t>
                </a:r>
                <a:r>
                  <a:rPr lang="en-US" altLang="zh-CN" sz="2400" kern="100" dirty="0">
                    <a:solidFill>
                      <a:schemeClr val="tx1"/>
                    </a:solidFill>
                    <a:cs typeface="+mn-ea"/>
                    <a:sym typeface="+mn-lt"/>
                  </a:rPr>
                  <a:t>C</a:t>
                </a:r>
                <a:endParaRPr lang="zh-CN" altLang="zh-CN" sz="2400" kern="100" dirty="0">
                  <a:solidFill>
                    <a:schemeClr val="tx1"/>
                  </a:solidFill>
                  <a:cs typeface="+mn-ea"/>
                  <a:sym typeface="+mn-lt"/>
                </a:endParaRPr>
              </a:p>
            </p:txBody>
          </p:sp>
        </mc:Choice>
        <mc:Fallback xmlns="">
          <p:sp>
            <p:nvSpPr>
              <p:cNvPr id="3" name="矩形 2"/>
              <p:cNvSpPr>
                <a:spLocks noRot="1" noChangeAspect="1" noMove="1" noResize="1" noEditPoints="1" noAdjustHandles="1" noChangeArrowheads="1" noChangeShapeType="1" noTextEdit="1"/>
              </p:cNvSpPr>
              <p:nvPr/>
            </p:nvSpPr>
            <p:spPr>
              <a:xfrm>
                <a:off x="1103445" y="2868099"/>
                <a:ext cx="6096000" cy="3416320"/>
              </a:xfrm>
              <a:prstGeom prst="rect">
                <a:avLst/>
              </a:prstGeom>
              <a:blipFill rotWithShape="1">
                <a:blip r:embed="rId5"/>
                <a:stretch>
                  <a:fillRect l="-7" t="-13" r="7" b="13"/>
                </a:stretch>
              </a:blipFill>
            </p:spPr>
            <p:txBody>
              <a:bodyPr/>
              <a:lstStyle/>
              <a:p>
                <a:r>
                  <a:rPr lang="zh-CN" altLang="en-US">
                    <a:noFill/>
                  </a:rPr>
                  <a:t> </a:t>
                </a:r>
              </a:p>
            </p:txBody>
          </p:sp>
        </mc:Fallback>
      </mc:AlternateContent>
      <p:sp>
        <p:nvSpPr>
          <p:cNvPr id="8" name="笑脸 7"/>
          <p:cNvSpPr/>
          <p:nvPr/>
        </p:nvSpPr>
        <p:spPr>
          <a:xfrm>
            <a:off x="4556792" y="2340547"/>
            <a:ext cx="450637" cy="52755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a:solidFill>
                <a:prstClr val="white"/>
              </a:solidFill>
              <a:cs typeface="+mn-ea"/>
              <a:sym typeface="+mn-lt"/>
            </a:endParaRPr>
          </a:p>
        </p:txBody>
      </p:sp>
      <p:sp>
        <p:nvSpPr>
          <p:cNvPr id="9"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课堂测试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1107440" y="1124745"/>
                <a:ext cx="10617200" cy="1323696"/>
              </a:xfrm>
              <a:prstGeom prst="rect">
                <a:avLst/>
              </a:prstGeom>
            </p:spPr>
            <p:txBody>
              <a:bodyPr wrap="square">
                <a:spAutoFit/>
              </a:bodyPr>
              <a:lstStyle/>
              <a:p>
                <a:pPr defTabSz="914400" fontAlgn="ctr">
                  <a:lnSpc>
                    <a:spcPct val="150000"/>
                  </a:lnSpc>
                </a:pPr>
                <a:r>
                  <a:rPr lang="en-US" altLang="zh-CN" sz="2665" kern="100" dirty="0">
                    <a:solidFill>
                      <a:prstClr val="black"/>
                    </a:solidFill>
                    <a:cs typeface="+mn-ea"/>
                    <a:sym typeface="+mn-lt"/>
                  </a:rPr>
                  <a:t>5</a:t>
                </a:r>
                <a:r>
                  <a:rPr lang="zh-CN" altLang="zh-CN" sz="2665" kern="100" dirty="0">
                    <a:solidFill>
                      <a:prstClr val="black"/>
                    </a:solidFill>
                    <a:cs typeface="+mn-ea"/>
                    <a:sym typeface="+mn-lt"/>
                  </a:rPr>
                  <a:t>．如图把一个圆形转盘按</a:t>
                </a:r>
                <a14:m>
                  <m:oMath xmlns:m="http://schemas.openxmlformats.org/officeDocument/2006/math">
                    <m:r>
                      <a:rPr lang="en-US" altLang="zh-CN" sz="2665" i="1" kern="100">
                        <a:solidFill>
                          <a:prstClr val="black"/>
                        </a:solidFill>
                        <a:latin typeface="Cambria Math" panose="02040503050406030204" pitchFamily="18" charset="0"/>
                        <a:cs typeface="+mn-ea"/>
                        <a:sym typeface="+mn-lt"/>
                      </a:rPr>
                      <m:t>1:2:3:4</m:t>
                    </m:r>
                  </m:oMath>
                </a14:m>
                <a:r>
                  <a:rPr lang="zh-CN" altLang="zh-CN" sz="2665" kern="100" dirty="0">
                    <a:solidFill>
                      <a:prstClr val="black"/>
                    </a:solidFill>
                    <a:cs typeface="+mn-ea"/>
                    <a:sym typeface="+mn-lt"/>
                  </a:rPr>
                  <a:t>的比例分成</a:t>
                </a:r>
                <a:r>
                  <a:rPr lang="en-US" altLang="zh-CN" sz="2665" kern="100" dirty="0">
                    <a:solidFill>
                      <a:prstClr val="black"/>
                    </a:solidFill>
                    <a:cs typeface="+mn-ea"/>
                    <a:sym typeface="+mn-lt"/>
                  </a:rPr>
                  <a:t>A</a:t>
                </a:r>
                <a:r>
                  <a:rPr lang="zh-CN" altLang="zh-CN" sz="2665" kern="100" dirty="0">
                    <a:solidFill>
                      <a:prstClr val="black"/>
                    </a:solidFill>
                    <a:cs typeface="+mn-ea"/>
                    <a:sym typeface="+mn-lt"/>
                  </a:rPr>
                  <a:t>、</a:t>
                </a:r>
                <a:r>
                  <a:rPr lang="en-US" altLang="zh-CN" sz="2665" kern="100" dirty="0">
                    <a:solidFill>
                      <a:prstClr val="black"/>
                    </a:solidFill>
                    <a:cs typeface="+mn-ea"/>
                    <a:sym typeface="+mn-lt"/>
                  </a:rPr>
                  <a:t>B</a:t>
                </a:r>
                <a:r>
                  <a:rPr lang="zh-CN" altLang="zh-CN" sz="2665" kern="100" dirty="0">
                    <a:solidFill>
                      <a:prstClr val="black"/>
                    </a:solidFill>
                    <a:cs typeface="+mn-ea"/>
                    <a:sym typeface="+mn-lt"/>
                  </a:rPr>
                  <a:t>、</a:t>
                </a:r>
                <a:r>
                  <a:rPr lang="en-US" altLang="zh-CN" sz="2665" kern="100" dirty="0">
                    <a:solidFill>
                      <a:prstClr val="black"/>
                    </a:solidFill>
                    <a:cs typeface="+mn-ea"/>
                    <a:sym typeface="+mn-lt"/>
                  </a:rPr>
                  <a:t>C</a:t>
                </a:r>
                <a:r>
                  <a:rPr lang="zh-CN" altLang="zh-CN" sz="2665" kern="100" dirty="0">
                    <a:solidFill>
                      <a:prstClr val="black"/>
                    </a:solidFill>
                    <a:cs typeface="+mn-ea"/>
                    <a:sym typeface="+mn-lt"/>
                  </a:rPr>
                  <a:t>、</a:t>
                </a:r>
                <a:r>
                  <a:rPr lang="en-US" altLang="zh-CN" sz="2665" kern="100" dirty="0">
                    <a:solidFill>
                      <a:prstClr val="black"/>
                    </a:solidFill>
                    <a:cs typeface="+mn-ea"/>
                    <a:sym typeface="+mn-lt"/>
                  </a:rPr>
                  <a:t>D</a:t>
                </a:r>
                <a:r>
                  <a:rPr lang="zh-CN" altLang="zh-CN" sz="2665" kern="100" dirty="0">
                    <a:solidFill>
                      <a:prstClr val="black"/>
                    </a:solidFill>
                    <a:cs typeface="+mn-ea"/>
                    <a:sym typeface="+mn-lt"/>
                  </a:rPr>
                  <a:t>四个扇形区域，自由转动转盘，停止后指针落在</a:t>
                </a:r>
                <a:r>
                  <a:rPr lang="en-US" altLang="zh-CN" sz="2665" kern="100" dirty="0">
                    <a:solidFill>
                      <a:prstClr val="black"/>
                    </a:solidFill>
                    <a:cs typeface="+mn-ea"/>
                    <a:sym typeface="+mn-lt"/>
                  </a:rPr>
                  <a:t>B</a:t>
                </a:r>
                <a:r>
                  <a:rPr lang="zh-CN" altLang="zh-CN" sz="2665" kern="100" dirty="0">
                    <a:solidFill>
                      <a:prstClr val="black"/>
                    </a:solidFill>
                    <a:cs typeface="+mn-ea"/>
                    <a:sym typeface="+mn-lt"/>
                  </a:rPr>
                  <a:t>区域的概率为</a:t>
                </a:r>
                <a:r>
                  <a:rPr lang="en-US" altLang="zh-CN" sz="2665" kern="100" dirty="0">
                    <a:solidFill>
                      <a:prstClr val="black"/>
                    </a:solidFill>
                    <a:cs typeface="+mn-ea"/>
                    <a:sym typeface="+mn-lt"/>
                  </a:rPr>
                  <a:t>________</a:t>
                </a:r>
                <a:endParaRPr lang="zh-CN" altLang="zh-CN" sz="2665" kern="100" dirty="0">
                  <a:solidFill>
                    <a:prstClr val="black"/>
                  </a:solidFill>
                  <a:cs typeface="+mn-ea"/>
                  <a:sym typeface="+mn-lt"/>
                </a:endParaRPr>
              </a:p>
            </p:txBody>
          </p:sp>
        </mc:Choice>
        <mc:Fallback xmlns="">
          <p:sp>
            <p:nvSpPr>
              <p:cNvPr id="2" name="矩形 1"/>
              <p:cNvSpPr>
                <a:spLocks noRot="1" noChangeAspect="1" noMove="1" noResize="1" noEditPoints="1" noAdjustHandles="1" noChangeArrowheads="1" noChangeShapeType="1" noTextEdit="1"/>
              </p:cNvSpPr>
              <p:nvPr/>
            </p:nvSpPr>
            <p:spPr>
              <a:xfrm>
                <a:off x="1107440" y="1124745"/>
                <a:ext cx="10617200" cy="1323696"/>
              </a:xfrm>
              <a:prstGeom prst="rect">
                <a:avLst/>
              </a:prstGeom>
              <a:blipFill rotWithShape="1">
                <a:blip r:embed="rId4"/>
                <a:stretch>
                  <a:fillRect t="-12" b="39"/>
                </a:stretch>
              </a:blipFill>
            </p:spPr>
            <p:txBody>
              <a:bodyPr/>
              <a:lstStyle/>
              <a:p>
                <a:r>
                  <a:rPr lang="zh-CN" altLang="en-US">
                    <a:noFill/>
                  </a:rPr>
                  <a:t> </a:t>
                </a:r>
              </a:p>
            </p:txBody>
          </p:sp>
        </mc:Fallback>
      </mc:AlternateContent>
      <p:pic>
        <p:nvPicPr>
          <p:cNvPr id="8" name="图片 7" descr="figure"/>
          <p:cNvPicPr/>
          <p:nvPr/>
        </p:nvPicPr>
        <p:blipFill>
          <a:blip r:embed="rId5">
            <a:clrChange>
              <a:clrFrom>
                <a:srgbClr val="FFFFFF"/>
              </a:clrFrom>
              <a:clrTo>
                <a:srgbClr val="FFFFFF">
                  <a:alpha val="0"/>
                </a:srgbClr>
              </a:clrTo>
            </a:clrChange>
          </a:blip>
          <a:stretch>
            <a:fillRect/>
          </a:stretch>
        </p:blipFill>
        <p:spPr>
          <a:xfrm>
            <a:off x="8935720" y="2895600"/>
            <a:ext cx="2443480" cy="2407920"/>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955040" y="2684729"/>
                <a:ext cx="6725920" cy="3432350"/>
              </a:xfrm>
              <a:prstGeom prst="rect">
                <a:avLst/>
              </a:prstGeom>
            </p:spPr>
            <p:txBody>
              <a:bodyPr wrap="square">
                <a:spAutoFit/>
              </a:bodyPr>
              <a:lstStyle/>
              <a:p>
                <a:pPr defTabSz="914400" fontAlgn="ctr">
                  <a:lnSpc>
                    <a:spcPct val="150000"/>
                  </a:lnSpc>
                </a:pPr>
                <a:r>
                  <a:rPr lang="zh-CN" altLang="zh-CN" sz="2400" kern="100" dirty="0">
                    <a:solidFill>
                      <a:schemeClr val="tx1"/>
                    </a:solidFill>
                    <a:cs typeface="+mn-ea"/>
                    <a:sym typeface="+mn-lt"/>
                  </a:rPr>
                  <a:t>【详解】</a:t>
                </a:r>
              </a:p>
              <a:p>
                <a:pPr defTabSz="914400">
                  <a:lnSpc>
                    <a:spcPct val="150000"/>
                  </a:lnSpc>
                </a:pPr>
                <a:r>
                  <a:rPr lang="zh-CN" altLang="zh-CN" sz="2400" dirty="0">
                    <a:solidFill>
                      <a:schemeClr val="tx1"/>
                    </a:solidFill>
                    <a:cs typeface="+mn-ea"/>
                    <a:sym typeface="+mn-lt"/>
                  </a:rPr>
                  <a:t>解：∵一个圆形转盘按</a:t>
                </a:r>
                <a:r>
                  <a:rPr lang="en-US" altLang="zh-CN" sz="2400" dirty="0">
                    <a:solidFill>
                      <a:schemeClr val="tx1"/>
                    </a:solidFill>
                    <a:cs typeface="+mn-ea"/>
                    <a:sym typeface="+mn-lt"/>
                  </a:rPr>
                  <a:t>1</a:t>
                </a:r>
                <a:r>
                  <a:rPr lang="zh-CN" altLang="zh-CN" sz="2400" dirty="0">
                    <a:solidFill>
                      <a:schemeClr val="tx1"/>
                    </a:solidFill>
                    <a:cs typeface="+mn-ea"/>
                    <a:sym typeface="+mn-lt"/>
                  </a:rPr>
                  <a:t>：</a:t>
                </a:r>
                <a:r>
                  <a:rPr lang="en-US" altLang="zh-CN" sz="2400" dirty="0">
                    <a:solidFill>
                      <a:schemeClr val="tx1"/>
                    </a:solidFill>
                    <a:cs typeface="+mn-ea"/>
                    <a:sym typeface="+mn-lt"/>
                  </a:rPr>
                  <a:t>2</a:t>
                </a:r>
                <a:r>
                  <a:rPr lang="zh-CN" altLang="zh-CN" sz="2400" dirty="0">
                    <a:solidFill>
                      <a:schemeClr val="tx1"/>
                    </a:solidFill>
                    <a:cs typeface="+mn-ea"/>
                    <a:sym typeface="+mn-lt"/>
                  </a:rPr>
                  <a:t>：</a:t>
                </a:r>
                <a:r>
                  <a:rPr lang="en-US" altLang="zh-CN" sz="2400" dirty="0">
                    <a:solidFill>
                      <a:schemeClr val="tx1"/>
                    </a:solidFill>
                    <a:cs typeface="+mn-ea"/>
                    <a:sym typeface="+mn-lt"/>
                  </a:rPr>
                  <a:t>3</a:t>
                </a:r>
                <a:r>
                  <a:rPr lang="zh-CN" altLang="zh-CN" sz="2400" dirty="0">
                    <a:solidFill>
                      <a:schemeClr val="tx1"/>
                    </a:solidFill>
                    <a:cs typeface="+mn-ea"/>
                    <a:sym typeface="+mn-lt"/>
                  </a:rPr>
                  <a:t>：</a:t>
                </a:r>
                <a:r>
                  <a:rPr lang="en-US" altLang="zh-CN" sz="2400" dirty="0">
                    <a:solidFill>
                      <a:schemeClr val="tx1"/>
                    </a:solidFill>
                    <a:cs typeface="+mn-ea"/>
                    <a:sym typeface="+mn-lt"/>
                  </a:rPr>
                  <a:t>4</a:t>
                </a:r>
                <a:r>
                  <a:rPr lang="zh-CN" altLang="zh-CN" sz="2400" dirty="0">
                    <a:solidFill>
                      <a:schemeClr val="tx1"/>
                    </a:solidFill>
                    <a:cs typeface="+mn-ea"/>
                    <a:sym typeface="+mn-lt"/>
                  </a:rPr>
                  <a:t>的比例分成</a:t>
                </a:r>
                <a:r>
                  <a:rPr lang="en-US" altLang="zh-CN" sz="2400" dirty="0">
                    <a:solidFill>
                      <a:schemeClr val="tx1"/>
                    </a:solidFill>
                    <a:cs typeface="+mn-ea"/>
                    <a:sym typeface="+mn-lt"/>
                  </a:rPr>
                  <a:t>A</a:t>
                </a:r>
                <a:r>
                  <a:rPr lang="zh-CN" altLang="zh-CN" sz="2400" dirty="0">
                    <a:solidFill>
                      <a:schemeClr val="tx1"/>
                    </a:solidFill>
                    <a:cs typeface="+mn-ea"/>
                    <a:sym typeface="+mn-lt"/>
                  </a:rPr>
                  <a:t>、</a:t>
                </a:r>
                <a:r>
                  <a:rPr lang="en-US" altLang="zh-CN" sz="2400" dirty="0">
                    <a:solidFill>
                      <a:schemeClr val="tx1"/>
                    </a:solidFill>
                    <a:cs typeface="+mn-ea"/>
                    <a:sym typeface="+mn-lt"/>
                  </a:rPr>
                  <a:t>B</a:t>
                </a:r>
                <a:r>
                  <a:rPr lang="zh-CN" altLang="zh-CN" sz="2400" dirty="0">
                    <a:solidFill>
                      <a:schemeClr val="tx1"/>
                    </a:solidFill>
                    <a:cs typeface="+mn-ea"/>
                    <a:sym typeface="+mn-lt"/>
                  </a:rPr>
                  <a:t>、</a:t>
                </a:r>
                <a:r>
                  <a:rPr lang="en-US" altLang="zh-CN" sz="2400" dirty="0">
                    <a:solidFill>
                      <a:schemeClr val="tx1"/>
                    </a:solidFill>
                    <a:cs typeface="+mn-ea"/>
                    <a:sym typeface="+mn-lt"/>
                  </a:rPr>
                  <a:t>C</a:t>
                </a:r>
                <a:r>
                  <a:rPr lang="zh-CN" altLang="zh-CN" sz="2400" dirty="0">
                    <a:solidFill>
                      <a:schemeClr val="tx1"/>
                    </a:solidFill>
                    <a:cs typeface="+mn-ea"/>
                    <a:sym typeface="+mn-lt"/>
                  </a:rPr>
                  <a:t>、</a:t>
                </a:r>
                <a:r>
                  <a:rPr lang="en-US" altLang="zh-CN" sz="2400" dirty="0">
                    <a:solidFill>
                      <a:schemeClr val="tx1"/>
                    </a:solidFill>
                    <a:cs typeface="+mn-ea"/>
                    <a:sym typeface="+mn-lt"/>
                  </a:rPr>
                  <a:t>D</a:t>
                </a:r>
                <a:r>
                  <a:rPr lang="zh-CN" altLang="zh-CN" sz="2400" dirty="0">
                    <a:solidFill>
                      <a:schemeClr val="tx1"/>
                    </a:solidFill>
                    <a:cs typeface="+mn-ea"/>
                    <a:sym typeface="+mn-lt"/>
                  </a:rPr>
                  <a:t>四个扇形区域，</a:t>
                </a:r>
                <a:r>
                  <a:rPr lang="en-US" altLang="zh-CN" sz="2400" dirty="0">
                    <a:solidFill>
                      <a:schemeClr val="tx1"/>
                    </a:solidFill>
                    <a:cs typeface="+mn-ea"/>
                    <a:sym typeface="+mn-lt"/>
                  </a:rPr>
                  <a:t/>
                </a:r>
                <a:br>
                  <a:rPr lang="en-US" altLang="zh-CN" sz="2400" dirty="0">
                    <a:solidFill>
                      <a:schemeClr val="tx1"/>
                    </a:solidFill>
                    <a:cs typeface="+mn-ea"/>
                    <a:sym typeface="+mn-lt"/>
                  </a:rPr>
                </a:br>
                <a:r>
                  <a:rPr lang="zh-CN" altLang="zh-CN" sz="2400" dirty="0">
                    <a:solidFill>
                      <a:schemeClr val="tx1"/>
                    </a:solidFill>
                    <a:cs typeface="+mn-ea"/>
                    <a:sym typeface="+mn-lt"/>
                  </a:rPr>
                  <a:t>∴圆被等分成</a:t>
                </a:r>
                <a:r>
                  <a:rPr lang="en-US" altLang="zh-CN" sz="2400" dirty="0">
                    <a:solidFill>
                      <a:schemeClr val="tx1"/>
                    </a:solidFill>
                    <a:cs typeface="+mn-ea"/>
                    <a:sym typeface="+mn-lt"/>
                  </a:rPr>
                  <a:t>10</a:t>
                </a:r>
                <a:r>
                  <a:rPr lang="zh-CN" altLang="zh-CN" sz="2400" dirty="0">
                    <a:solidFill>
                      <a:schemeClr val="tx1"/>
                    </a:solidFill>
                    <a:cs typeface="+mn-ea"/>
                    <a:sym typeface="+mn-lt"/>
                  </a:rPr>
                  <a:t>份，其中</a:t>
                </a:r>
                <a:r>
                  <a:rPr lang="en-US" altLang="zh-CN" sz="2400" dirty="0">
                    <a:solidFill>
                      <a:schemeClr val="tx1"/>
                    </a:solidFill>
                    <a:cs typeface="+mn-ea"/>
                    <a:sym typeface="+mn-lt"/>
                  </a:rPr>
                  <a:t>B</a:t>
                </a:r>
                <a:r>
                  <a:rPr lang="zh-CN" altLang="zh-CN" sz="2400" dirty="0">
                    <a:solidFill>
                      <a:schemeClr val="tx1"/>
                    </a:solidFill>
                    <a:cs typeface="+mn-ea"/>
                    <a:sym typeface="+mn-lt"/>
                  </a:rPr>
                  <a:t>区域占</a:t>
                </a:r>
                <a:r>
                  <a:rPr lang="en-US" altLang="zh-CN" sz="2400" dirty="0">
                    <a:solidFill>
                      <a:schemeClr val="tx1"/>
                    </a:solidFill>
                    <a:cs typeface="+mn-ea"/>
                    <a:sym typeface="+mn-lt"/>
                  </a:rPr>
                  <a:t>2</a:t>
                </a:r>
                <a:r>
                  <a:rPr lang="zh-CN" altLang="zh-CN" sz="2400" dirty="0">
                    <a:solidFill>
                      <a:schemeClr val="tx1"/>
                    </a:solidFill>
                    <a:cs typeface="+mn-ea"/>
                    <a:sym typeface="+mn-lt"/>
                  </a:rPr>
                  <a:t>份，</a:t>
                </a:r>
                <a:r>
                  <a:rPr lang="en-US" altLang="zh-CN" sz="2400" dirty="0">
                    <a:solidFill>
                      <a:schemeClr val="tx1"/>
                    </a:solidFill>
                    <a:cs typeface="+mn-ea"/>
                    <a:sym typeface="+mn-lt"/>
                  </a:rPr>
                  <a:t/>
                </a:r>
                <a:br>
                  <a:rPr lang="en-US" altLang="zh-CN" sz="2400" dirty="0">
                    <a:solidFill>
                      <a:schemeClr val="tx1"/>
                    </a:solidFill>
                    <a:cs typeface="+mn-ea"/>
                    <a:sym typeface="+mn-lt"/>
                  </a:rPr>
                </a:br>
                <a:r>
                  <a:rPr lang="zh-CN" altLang="zh-CN" sz="2400" dirty="0">
                    <a:solidFill>
                      <a:schemeClr val="tx1"/>
                    </a:solidFill>
                    <a:cs typeface="+mn-ea"/>
                    <a:sym typeface="+mn-lt"/>
                  </a:rPr>
                  <a:t>∴落在</a:t>
                </a:r>
                <a:r>
                  <a:rPr lang="en-US" altLang="zh-CN" sz="2400" dirty="0">
                    <a:solidFill>
                      <a:schemeClr val="tx1"/>
                    </a:solidFill>
                    <a:cs typeface="+mn-ea"/>
                    <a:sym typeface="+mn-lt"/>
                  </a:rPr>
                  <a:t>B</a:t>
                </a:r>
                <a:r>
                  <a:rPr lang="zh-CN" altLang="zh-CN" sz="2400" dirty="0">
                    <a:solidFill>
                      <a:schemeClr val="tx1"/>
                    </a:solidFill>
                    <a:cs typeface="+mn-ea"/>
                    <a:sym typeface="+mn-lt"/>
                  </a:rPr>
                  <a:t>区域的概率</a:t>
                </a:r>
                <a:r>
                  <a:rPr lang="en-US" altLang="zh-CN" sz="2400" dirty="0">
                    <a:solidFill>
                      <a:schemeClr val="tx1"/>
                    </a:solidFill>
                    <a:cs typeface="+mn-ea"/>
                    <a:sym typeface="+mn-lt"/>
                  </a:rPr>
                  <a:t>= </a:t>
                </a:r>
                <a14:m>
                  <m:oMath xmlns:m="http://schemas.openxmlformats.org/officeDocument/2006/math">
                    <m:f>
                      <m:fPr>
                        <m:ctrlPr>
                          <a:rPr lang="zh-CN" altLang="zh-CN" sz="2400" i="1">
                            <a:solidFill>
                              <a:schemeClr val="tx1"/>
                            </a:solidFill>
                            <a:latin typeface="Cambria Math" panose="02040503050406030204" pitchFamily="18" charset="0"/>
                            <a:cs typeface="+mn-ea"/>
                            <a:sym typeface="+mn-lt"/>
                          </a:rPr>
                        </m:ctrlPr>
                      </m:fPr>
                      <m:num>
                        <m:r>
                          <a:rPr lang="en-US" altLang="zh-CN" sz="2400" i="1">
                            <a:solidFill>
                              <a:schemeClr val="tx1"/>
                            </a:solidFill>
                            <a:latin typeface="Cambria Math" panose="02040503050406030204" pitchFamily="18" charset="0"/>
                            <a:cs typeface="+mn-ea"/>
                            <a:sym typeface="+mn-lt"/>
                          </a:rPr>
                          <m:t>2</m:t>
                        </m:r>
                      </m:num>
                      <m:den>
                        <m:r>
                          <a:rPr lang="en-US" altLang="zh-CN" sz="2400" i="1">
                            <a:solidFill>
                              <a:schemeClr val="tx1"/>
                            </a:solidFill>
                            <a:latin typeface="Cambria Math" panose="02040503050406030204" pitchFamily="18" charset="0"/>
                            <a:cs typeface="+mn-ea"/>
                            <a:sym typeface="+mn-lt"/>
                          </a:rPr>
                          <m:t>10</m:t>
                        </m:r>
                      </m:den>
                    </m:f>
                  </m:oMath>
                </a14:m>
                <a:r>
                  <a:rPr lang="en-US" altLang="zh-CN" sz="2400" dirty="0">
                    <a:solidFill>
                      <a:schemeClr val="tx1"/>
                    </a:solidFill>
                    <a:cs typeface="+mn-ea"/>
                    <a:sym typeface="+mn-lt"/>
                  </a:rPr>
                  <a:t> =</a:t>
                </a:r>
                <a14:m>
                  <m:oMath xmlns:m="http://schemas.openxmlformats.org/officeDocument/2006/math">
                    <m:f>
                      <m:fPr>
                        <m:ctrlPr>
                          <a:rPr lang="zh-CN" altLang="zh-CN" sz="2400" i="1">
                            <a:solidFill>
                              <a:schemeClr val="tx1"/>
                            </a:solidFill>
                            <a:latin typeface="Cambria Math" panose="02040503050406030204" pitchFamily="18" charset="0"/>
                            <a:cs typeface="+mn-ea"/>
                            <a:sym typeface="+mn-lt"/>
                          </a:rPr>
                        </m:ctrlPr>
                      </m:fPr>
                      <m:num>
                        <m:r>
                          <a:rPr lang="en-US" altLang="zh-CN" sz="2400" i="1">
                            <a:solidFill>
                              <a:schemeClr val="tx1"/>
                            </a:solidFill>
                            <a:latin typeface="Cambria Math" panose="02040503050406030204" pitchFamily="18" charset="0"/>
                            <a:cs typeface="+mn-ea"/>
                            <a:sym typeface="+mn-lt"/>
                          </a:rPr>
                          <m:t>1</m:t>
                        </m:r>
                      </m:num>
                      <m:den>
                        <m:r>
                          <a:rPr lang="en-US" altLang="zh-CN" sz="2400" i="1">
                            <a:solidFill>
                              <a:schemeClr val="tx1"/>
                            </a:solidFill>
                            <a:latin typeface="Cambria Math" panose="02040503050406030204" pitchFamily="18" charset="0"/>
                            <a:cs typeface="+mn-ea"/>
                            <a:sym typeface="+mn-lt"/>
                          </a:rPr>
                          <m:t>5</m:t>
                        </m:r>
                      </m:den>
                    </m:f>
                  </m:oMath>
                </a14:m>
                <a:r>
                  <a:rPr lang="zh-CN" altLang="zh-CN" sz="2400" dirty="0">
                    <a:solidFill>
                      <a:schemeClr val="tx1"/>
                    </a:solidFill>
                    <a:cs typeface="+mn-ea"/>
                    <a:sym typeface="+mn-lt"/>
                  </a:rPr>
                  <a:t>；</a:t>
                </a:r>
                <a:r>
                  <a:rPr lang="en-US" altLang="zh-CN" dirty="0">
                    <a:solidFill>
                      <a:schemeClr val="tx1"/>
                    </a:solidFill>
                    <a:cs typeface="+mn-ea"/>
                    <a:sym typeface="+mn-lt"/>
                  </a:rPr>
                  <a:t/>
                </a:r>
                <a:br>
                  <a:rPr lang="en-US" altLang="zh-CN" dirty="0">
                    <a:solidFill>
                      <a:schemeClr val="tx1"/>
                    </a:solidFill>
                    <a:cs typeface="+mn-ea"/>
                    <a:sym typeface="+mn-lt"/>
                  </a:rPr>
                </a:br>
                <a:endParaRPr lang="zh-CN" altLang="en-US" sz="1600" dirty="0">
                  <a:solidFill>
                    <a:schemeClr val="tx1"/>
                  </a:solidFill>
                  <a:cs typeface="+mn-ea"/>
                  <a:sym typeface="+mn-lt"/>
                </a:endParaRPr>
              </a:p>
            </p:txBody>
          </p:sp>
        </mc:Choice>
        <mc:Fallback xmlns="">
          <p:sp>
            <p:nvSpPr>
              <p:cNvPr id="3" name="矩形 2"/>
              <p:cNvSpPr>
                <a:spLocks noRot="1" noChangeAspect="1" noMove="1" noResize="1" noEditPoints="1" noAdjustHandles="1" noChangeArrowheads="1" noChangeShapeType="1" noTextEdit="1"/>
              </p:cNvSpPr>
              <p:nvPr/>
            </p:nvSpPr>
            <p:spPr>
              <a:xfrm>
                <a:off x="955040" y="2684729"/>
                <a:ext cx="6725920" cy="3432350"/>
              </a:xfrm>
              <a:prstGeom prst="rect">
                <a:avLst/>
              </a:prstGeom>
              <a:blipFill rotWithShape="1">
                <a:blip r:embed="rId6"/>
                <a:stretch>
                  <a:fillRect t="-17" b="4"/>
                </a:stretch>
              </a:blipFill>
            </p:spPr>
            <p:txBody>
              <a:bodyPr/>
              <a:lstStyle/>
              <a:p>
                <a:r>
                  <a:rPr lang="zh-CN" altLang="en-US">
                    <a:noFill/>
                  </a:rPr>
                  <a:t> </a:t>
                </a:r>
              </a:p>
            </p:txBody>
          </p:sp>
        </mc:Fallback>
      </mc:AlternateContent>
      <p:sp>
        <p:nvSpPr>
          <p:cNvPr id="9"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课堂测试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329453" y="1585913"/>
            <a:ext cx="5471956" cy="33782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645" r="4184" b="7766"/>
          <a:stretch>
            <a:fillRect/>
          </a:stretch>
        </p:blipFill>
        <p:spPr>
          <a:xfrm>
            <a:off x="-2425700" y="1368072"/>
            <a:ext cx="7759700" cy="4437122"/>
          </a:xfrm>
          <a:prstGeom prst="rect">
            <a:avLst/>
          </a:prstGeom>
        </p:spPr>
      </p:pic>
      <p:sp>
        <p:nvSpPr>
          <p:cNvPr id="27" name="Oval 26"/>
          <p:cNvSpPr/>
          <p:nvPr/>
        </p:nvSpPr>
        <p:spPr>
          <a:xfrm rot="10800000" flipH="1" flipV="1">
            <a:off x="3172546" y="2598285"/>
            <a:ext cx="1362062" cy="1362062"/>
          </a:xfrm>
          <a:prstGeom prst="ellipse">
            <a:avLst/>
          </a:prstGeom>
          <a:gradFill>
            <a:gsLst>
              <a:gs pos="0">
                <a:schemeClr val="accent1"/>
              </a:gs>
              <a:gs pos="100000">
                <a:schemeClr val="accent1">
                  <a:lumMod val="75000"/>
                </a:schemeClr>
              </a:gs>
            </a:gsLst>
            <a:lin ang="36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sp>
        <p:nvSpPr>
          <p:cNvPr id="28" name="Freeform: Shape 27"/>
          <p:cNvSpPr/>
          <p:nvPr/>
        </p:nvSpPr>
        <p:spPr bwMode="auto">
          <a:xfrm flipH="1">
            <a:off x="3564652" y="2990391"/>
            <a:ext cx="577851" cy="577850"/>
          </a:xfrm>
          <a:custGeom>
            <a:avLst/>
            <a:gdLst>
              <a:gd name="connsiteX0" fmla="*/ 222250 w 577851"/>
              <a:gd name="connsiteY0" fmla="*/ 165100 h 577850"/>
              <a:gd name="connsiteX1" fmla="*/ 444500 w 577851"/>
              <a:gd name="connsiteY1" fmla="*/ 371475 h 577850"/>
              <a:gd name="connsiteX2" fmla="*/ 222250 w 577851"/>
              <a:gd name="connsiteY2" fmla="*/ 577850 h 577850"/>
              <a:gd name="connsiteX3" fmla="*/ 126631 w 577851"/>
              <a:gd name="connsiteY3" fmla="*/ 557213 h 577850"/>
              <a:gd name="connsiteX4" fmla="*/ 108541 w 577851"/>
              <a:gd name="connsiteY4" fmla="*/ 557213 h 577850"/>
              <a:gd name="connsiteX5" fmla="*/ 46517 w 577851"/>
              <a:gd name="connsiteY5" fmla="*/ 572691 h 577850"/>
              <a:gd name="connsiteX6" fmla="*/ 36180 w 577851"/>
              <a:gd name="connsiteY6" fmla="*/ 562372 h 577850"/>
              <a:gd name="connsiteX7" fmla="*/ 49102 w 577851"/>
              <a:gd name="connsiteY7" fmla="*/ 515938 h 577850"/>
              <a:gd name="connsiteX8" fmla="*/ 43933 w 577851"/>
              <a:gd name="connsiteY8" fmla="*/ 495300 h 577850"/>
              <a:gd name="connsiteX9" fmla="*/ 0 w 577851"/>
              <a:gd name="connsiteY9" fmla="*/ 371475 h 577850"/>
              <a:gd name="connsiteX10" fmla="*/ 222250 w 577851"/>
              <a:gd name="connsiteY10" fmla="*/ 165100 h 577850"/>
              <a:gd name="connsiteX11" fmla="*/ 356208 w 577851"/>
              <a:gd name="connsiteY11" fmla="*/ 0 h 577850"/>
              <a:gd name="connsiteX12" fmla="*/ 577851 w 577851"/>
              <a:gd name="connsiteY12" fmla="*/ 206076 h 577850"/>
              <a:gd name="connsiteX13" fmla="*/ 534038 w 577851"/>
              <a:gd name="connsiteY13" fmla="*/ 327145 h 577850"/>
              <a:gd name="connsiteX14" fmla="*/ 528884 w 577851"/>
              <a:gd name="connsiteY14" fmla="*/ 350329 h 577850"/>
              <a:gd name="connsiteX15" fmla="*/ 541770 w 577851"/>
              <a:gd name="connsiteY15" fmla="*/ 396696 h 577850"/>
              <a:gd name="connsiteX16" fmla="*/ 531461 w 577851"/>
              <a:gd name="connsiteY16" fmla="*/ 406999 h 577850"/>
              <a:gd name="connsiteX17" fmla="*/ 505688 w 577851"/>
              <a:gd name="connsiteY17" fmla="*/ 399271 h 577850"/>
              <a:gd name="connsiteX18" fmla="*/ 485070 w 577851"/>
              <a:gd name="connsiteY18" fmla="*/ 370936 h 577850"/>
              <a:gd name="connsiteX19" fmla="*/ 222192 w 577851"/>
              <a:gd name="connsiteY19" fmla="*/ 123646 h 577850"/>
              <a:gd name="connsiteX20" fmla="*/ 191265 w 577851"/>
              <a:gd name="connsiteY20" fmla="*/ 126221 h 577850"/>
              <a:gd name="connsiteX21" fmla="*/ 170647 w 577851"/>
              <a:gd name="connsiteY21" fmla="*/ 92734 h 577850"/>
              <a:gd name="connsiteX22" fmla="*/ 356208 w 577851"/>
              <a:gd name="connsiteY22"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851" h="577850">
                <a:moveTo>
                  <a:pt x="222250" y="165100"/>
                </a:moveTo>
                <a:cubicBezTo>
                  <a:pt x="346297" y="165100"/>
                  <a:pt x="444500" y="257969"/>
                  <a:pt x="444500" y="371475"/>
                </a:cubicBezTo>
                <a:cubicBezTo>
                  <a:pt x="444500" y="484981"/>
                  <a:pt x="346297" y="577850"/>
                  <a:pt x="222250" y="577850"/>
                </a:cubicBezTo>
                <a:cubicBezTo>
                  <a:pt x="188654" y="577850"/>
                  <a:pt x="155058" y="570111"/>
                  <a:pt x="126631" y="557213"/>
                </a:cubicBezTo>
                <a:cubicBezTo>
                  <a:pt x="121462" y="554633"/>
                  <a:pt x="116293" y="554633"/>
                  <a:pt x="108541" y="557213"/>
                </a:cubicBezTo>
                <a:cubicBezTo>
                  <a:pt x="108541" y="557213"/>
                  <a:pt x="108541" y="557213"/>
                  <a:pt x="46517" y="572691"/>
                </a:cubicBezTo>
                <a:cubicBezTo>
                  <a:pt x="38764" y="575271"/>
                  <a:pt x="33596" y="570111"/>
                  <a:pt x="36180" y="562372"/>
                </a:cubicBezTo>
                <a:cubicBezTo>
                  <a:pt x="36180" y="562372"/>
                  <a:pt x="36180" y="562372"/>
                  <a:pt x="49102" y="515938"/>
                </a:cubicBezTo>
                <a:cubicBezTo>
                  <a:pt x="51686" y="508199"/>
                  <a:pt x="49102" y="500460"/>
                  <a:pt x="43933" y="495300"/>
                </a:cubicBezTo>
                <a:cubicBezTo>
                  <a:pt x="15506" y="459185"/>
                  <a:pt x="0" y="417910"/>
                  <a:pt x="0" y="371475"/>
                </a:cubicBezTo>
                <a:cubicBezTo>
                  <a:pt x="0" y="257969"/>
                  <a:pt x="100788" y="165100"/>
                  <a:pt x="222250" y="165100"/>
                </a:cubicBezTo>
                <a:close/>
                <a:moveTo>
                  <a:pt x="356208" y="0"/>
                </a:moveTo>
                <a:cubicBezTo>
                  <a:pt x="477339" y="0"/>
                  <a:pt x="577851" y="92734"/>
                  <a:pt x="577851" y="206076"/>
                </a:cubicBezTo>
                <a:cubicBezTo>
                  <a:pt x="577851" y="252443"/>
                  <a:pt x="562388" y="293658"/>
                  <a:pt x="534038" y="327145"/>
                </a:cubicBezTo>
                <a:cubicBezTo>
                  <a:pt x="528884" y="334873"/>
                  <a:pt x="526306" y="342601"/>
                  <a:pt x="528884" y="350329"/>
                </a:cubicBezTo>
                <a:cubicBezTo>
                  <a:pt x="528884" y="350329"/>
                  <a:pt x="528884" y="350329"/>
                  <a:pt x="541770" y="396696"/>
                </a:cubicBezTo>
                <a:cubicBezTo>
                  <a:pt x="544347" y="404423"/>
                  <a:pt x="539193" y="409575"/>
                  <a:pt x="531461" y="406999"/>
                </a:cubicBezTo>
                <a:cubicBezTo>
                  <a:pt x="531461" y="406999"/>
                  <a:pt x="531461" y="406999"/>
                  <a:pt x="505688" y="399271"/>
                </a:cubicBezTo>
                <a:cubicBezTo>
                  <a:pt x="492802" y="396696"/>
                  <a:pt x="485070" y="383816"/>
                  <a:pt x="485070" y="370936"/>
                </a:cubicBezTo>
                <a:cubicBezTo>
                  <a:pt x="485070" y="234411"/>
                  <a:pt x="366517" y="123646"/>
                  <a:pt x="222192" y="123646"/>
                </a:cubicBezTo>
                <a:cubicBezTo>
                  <a:pt x="211883" y="123646"/>
                  <a:pt x="201574" y="126221"/>
                  <a:pt x="191265" y="126221"/>
                </a:cubicBezTo>
                <a:cubicBezTo>
                  <a:pt x="173224" y="128797"/>
                  <a:pt x="160338" y="108190"/>
                  <a:pt x="170647" y="92734"/>
                </a:cubicBezTo>
                <a:cubicBezTo>
                  <a:pt x="211883" y="36063"/>
                  <a:pt x="278891" y="0"/>
                  <a:pt x="356208" y="0"/>
                </a:cubicBezTo>
                <a:close/>
              </a:path>
            </a:pathLst>
          </a:custGeom>
          <a:solidFill>
            <a:schemeClr val="bg1"/>
          </a:solidFill>
          <a:ln>
            <a:noFill/>
          </a:ln>
          <a:effec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D" sz="1800" b="0" i="0" u="none" strike="noStrike" kern="1200" cap="none" spc="0" normalizeH="0" baseline="0" noProof="0">
              <a:ln>
                <a:noFill/>
              </a:ln>
              <a:solidFill>
                <a:srgbClr val="000000"/>
              </a:solidFill>
              <a:effectLst/>
              <a:uLnTx/>
              <a:uFillTx/>
              <a:cs typeface="+mn-ea"/>
              <a:sym typeface="+mn-lt"/>
            </a:endParaRPr>
          </a:p>
        </p:txBody>
      </p:sp>
      <p:grpSp>
        <p:nvGrpSpPr>
          <p:cNvPr id="32" name="Group 31"/>
          <p:cNvGrpSpPr/>
          <p:nvPr/>
        </p:nvGrpSpPr>
        <p:grpSpPr>
          <a:xfrm rot="3600000">
            <a:off x="5082184" y="1447883"/>
            <a:ext cx="793684" cy="1596814"/>
            <a:chOff x="5453242" y="4073795"/>
            <a:chExt cx="793684" cy="1596814"/>
          </a:xfrm>
        </p:grpSpPr>
        <p:sp>
          <p:nvSpPr>
            <p:cNvPr id="30" name="Oval 29"/>
            <p:cNvSpPr/>
            <p:nvPr/>
          </p:nvSpPr>
          <p:spPr>
            <a:xfrm rot="20174325" flipH="1" flipV="1">
              <a:off x="5453242" y="4073795"/>
              <a:ext cx="793684" cy="793684"/>
            </a:xfrm>
            <a:prstGeom prst="ellipse">
              <a:avLst/>
            </a:prstGeom>
            <a:gradFill>
              <a:gsLst>
                <a:gs pos="0">
                  <a:schemeClr val="accent1"/>
                </a:gs>
                <a:gs pos="100000">
                  <a:schemeClr val="accent1">
                    <a:lumMod val="75000"/>
                  </a:schemeClr>
                </a:gs>
              </a:gsLst>
              <a:lin ang="360000" scaled="0"/>
            </a:gra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sp>
          <p:nvSpPr>
            <p:cNvPr id="31" name="Oval 30"/>
            <p:cNvSpPr/>
            <p:nvPr/>
          </p:nvSpPr>
          <p:spPr>
            <a:xfrm rot="15029040" flipH="1" flipV="1">
              <a:off x="5711526" y="5393491"/>
              <a:ext cx="277118" cy="277118"/>
            </a:xfrm>
            <a:prstGeom prst="ellipse">
              <a:avLst/>
            </a:prstGeom>
            <a:gradFill>
              <a:gsLst>
                <a:gs pos="0">
                  <a:schemeClr val="accent1"/>
                </a:gs>
                <a:gs pos="100000">
                  <a:schemeClr val="accent1">
                    <a:lumMod val="75000"/>
                  </a:schemeClr>
                </a:gs>
              </a:gsLst>
              <a:lin ang="360000" scaled="0"/>
            </a:gra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cs typeface="+mn-ea"/>
                <a:sym typeface="+mn-lt"/>
              </a:endParaRPr>
            </a:p>
          </p:txBody>
        </p:sp>
      </p:grpSp>
      <p:sp>
        <p:nvSpPr>
          <p:cNvPr id="34" name="矩形: 圆角 33"/>
          <p:cNvSpPr/>
          <p:nvPr/>
        </p:nvSpPr>
        <p:spPr>
          <a:xfrm>
            <a:off x="8637520" y="5781290"/>
            <a:ext cx="1496595" cy="329300"/>
          </a:xfrm>
          <a:prstGeom prst="roundRect">
            <a:avLst>
              <a:gd name="adj" fmla="val 26269"/>
            </a:avLst>
          </a:prstGeom>
          <a:solidFill>
            <a:srgbClr val="FBC7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prstClr val="white"/>
                </a:solidFill>
                <a:effectLst/>
                <a:uLnTx/>
                <a:uFillTx/>
                <a:cs typeface="+mn-ea"/>
                <a:sym typeface="+mn-lt"/>
              </a:rPr>
              <a:t>老师：</a:t>
            </a:r>
            <a:r>
              <a:rPr kumimoji="0" lang="en-US" altLang="zh-CN" sz="1200" b="0" i="0" u="none" strike="noStrike" kern="1200" cap="none" spc="0" normalizeH="0" baseline="0" noProof="0" smtClean="0">
                <a:ln>
                  <a:noFill/>
                </a:ln>
                <a:solidFill>
                  <a:prstClr val="white"/>
                </a:solidFill>
                <a:effectLst/>
                <a:uLnTx/>
                <a:uFillTx/>
                <a:cs typeface="+mn-ea"/>
                <a:sym typeface="+mn-lt"/>
              </a:rPr>
              <a:t>PPT818</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35" name="矩形: 圆角 34"/>
          <p:cNvSpPr/>
          <p:nvPr/>
        </p:nvSpPr>
        <p:spPr>
          <a:xfrm>
            <a:off x="10479049" y="5786033"/>
            <a:ext cx="1274250" cy="329300"/>
          </a:xfrm>
          <a:prstGeom prst="roundRect">
            <a:avLst>
              <a:gd name="adj" fmla="val 2626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cs typeface="+mn-ea"/>
                <a:sym typeface="+mn-lt"/>
              </a:rPr>
              <a:t>时间：</a:t>
            </a:r>
            <a:r>
              <a:rPr kumimoji="0" lang="en-US" altLang="zh-CN" sz="1200" b="0" i="0" u="none" strike="noStrike" kern="1200" cap="none" spc="0" normalizeH="0" baseline="0" noProof="0" dirty="0">
                <a:ln>
                  <a:noFill/>
                </a:ln>
                <a:solidFill>
                  <a:schemeClr val="tx1"/>
                </a:solidFill>
                <a:effectLst/>
                <a:uLnTx/>
                <a:uFillTx/>
                <a:cs typeface="+mn-ea"/>
                <a:sym typeface="+mn-lt"/>
              </a:rPr>
              <a:t>20XX</a:t>
            </a:r>
            <a:endParaRPr kumimoji="0" lang="zh-CN" altLang="en-US" sz="1200" b="0" i="0" u="none" strike="noStrike" kern="1200" cap="none" spc="0" normalizeH="0" baseline="0" noProof="0" dirty="0">
              <a:ln>
                <a:noFill/>
              </a:ln>
              <a:solidFill>
                <a:schemeClr val="tx1"/>
              </a:solidFill>
              <a:effectLst/>
              <a:uLnTx/>
              <a:uFillTx/>
              <a:cs typeface="+mn-ea"/>
              <a:sym typeface="+mn-lt"/>
            </a:endParaRPr>
          </a:p>
        </p:txBody>
      </p:sp>
      <p:grpSp>
        <p:nvGrpSpPr>
          <p:cNvPr id="36" name="组合 35"/>
          <p:cNvGrpSpPr/>
          <p:nvPr/>
        </p:nvGrpSpPr>
        <p:grpSpPr>
          <a:xfrm>
            <a:off x="6330697" y="3121831"/>
            <a:ext cx="5422602" cy="1316352"/>
            <a:chOff x="2237675" y="2752280"/>
            <a:chExt cx="5422602" cy="1316352"/>
          </a:xfrm>
        </p:grpSpPr>
        <p:sp>
          <p:nvSpPr>
            <p:cNvPr id="37" name="矩形 36"/>
            <p:cNvSpPr/>
            <p:nvPr/>
          </p:nvSpPr>
          <p:spPr bwMode="auto">
            <a:xfrm>
              <a:off x="2237675" y="2752280"/>
              <a:ext cx="5303812" cy="769441"/>
            </a:xfrm>
            <a:prstGeom prst="rect">
              <a:avLst/>
            </a:prstGeom>
          </p:spPr>
          <p:txBody>
            <a:bodyPr wrap="square">
              <a:spAutoFit/>
            </a:bodyPr>
            <a:lstStyle/>
            <a:p>
              <a:pPr algn="dist" defTabSz="457200">
                <a:defRPr/>
              </a:pPr>
              <a:r>
                <a:rPr lang="zh-CN" altLang="en-US" sz="4400" b="1" kern="100" dirty="0">
                  <a:cs typeface="+mn-ea"/>
                  <a:sym typeface="+mn-lt"/>
                </a:rPr>
                <a:t>感谢各位的聆听</a:t>
              </a:r>
            </a:p>
          </p:txBody>
        </p:sp>
        <p:sp>
          <p:nvSpPr>
            <p:cNvPr id="38" name="矩形 37"/>
            <p:cNvSpPr/>
            <p:nvPr/>
          </p:nvSpPr>
          <p:spPr>
            <a:xfrm>
              <a:off x="4187561" y="3730078"/>
              <a:ext cx="3472716" cy="338554"/>
            </a:xfrm>
            <a:prstGeom prst="rect">
              <a:avLst/>
            </a:prstGeom>
          </p:spPr>
          <p:txBody>
            <a:bodyPr wrap="square">
              <a:spAutoFit/>
            </a:bodyPr>
            <a:lstStyle/>
            <a:p>
              <a:pPr algn="dist" defTabSz="457200"/>
              <a:r>
                <a:rPr lang="zh-CN" altLang="en-US" sz="1600" dirty="0">
                  <a:cs typeface="+mn-ea"/>
                  <a:sym typeface="+mn-lt"/>
                </a:rPr>
                <a:t>人教版 数学九年级上册</a:t>
              </a:r>
            </a:p>
          </p:txBody>
        </p:sp>
        <p:cxnSp>
          <p:nvCxnSpPr>
            <p:cNvPr id="39" name="直接连接符 38"/>
            <p:cNvCxnSpPr/>
            <p:nvPr/>
          </p:nvCxnSpPr>
          <p:spPr>
            <a:xfrm>
              <a:off x="2237675" y="3577843"/>
              <a:ext cx="5303812" cy="0"/>
            </a:xfrm>
            <a:prstGeom prst="line">
              <a:avLst/>
            </a:prstGeom>
            <a:noFill/>
            <a:ln w="6350" cap="flat" cmpd="sng" algn="ctr">
              <a:solidFill>
                <a:schemeClr val="tx1"/>
              </a:solidFill>
              <a:prstDash val="solid"/>
              <a:miter lim="800000"/>
            </a:ln>
            <a:effectLst/>
          </p:spPr>
        </p:cxnSp>
      </p:grpSp>
      <p:sp>
        <p:nvSpPr>
          <p:cNvPr id="40" name="矩形 39"/>
          <p:cNvSpPr/>
          <p:nvPr/>
        </p:nvSpPr>
        <p:spPr bwMode="auto">
          <a:xfrm>
            <a:off x="8032241" y="2563507"/>
            <a:ext cx="3602268" cy="523220"/>
          </a:xfrm>
          <a:prstGeom prst="rect">
            <a:avLst/>
          </a:prstGeom>
        </p:spPr>
        <p:txBody>
          <a:bodyPr wrap="none">
            <a:spAutoFit/>
          </a:bodyPr>
          <a:lstStyle/>
          <a:p>
            <a:pPr algn="r" defTabSz="457200">
              <a:defRPr/>
            </a:pPr>
            <a:r>
              <a:rPr lang="zh-CN" altLang="en-US" sz="2800" b="1" kern="100" dirty="0">
                <a:cs typeface="+mn-ea"/>
                <a:sym typeface="+mn-lt"/>
              </a:rPr>
              <a:t>第二十五章 概率初步</a:t>
            </a:r>
          </a:p>
        </p:txBody>
      </p:sp>
      <p:sp>
        <p:nvSpPr>
          <p:cNvPr id="41" name="文本框 40"/>
          <p:cNvSpPr txBox="1"/>
          <p:nvPr/>
        </p:nvSpPr>
        <p:spPr>
          <a:xfrm>
            <a:off x="6676429" y="4477133"/>
            <a:ext cx="4958080" cy="483337"/>
          </a:xfrm>
          <a:prstGeom prst="rect">
            <a:avLst/>
          </a:prstGeom>
          <a:noFill/>
        </p:spPr>
        <p:txBody>
          <a:bodyPr wrap="square" rtlCol="0">
            <a:spAutoFit/>
          </a:bodyPr>
          <a:lstStyle/>
          <a:p>
            <a:pPr algn="r">
              <a:lnSpc>
                <a:spcPct val="150000"/>
              </a:lnSpc>
            </a:pPr>
            <a:r>
              <a:rPr lang="en-US" altLang="zh-CN" sz="900" dirty="0">
                <a:solidFill>
                  <a:schemeClr val="tx1">
                    <a:lumMod val="85000"/>
                    <a:lumOff val="15000"/>
                  </a:schemeClr>
                </a:solidFill>
                <a:cs typeface="+mn-ea"/>
                <a:sym typeface="+mn-lt"/>
              </a:rPr>
              <a:t>Please Enter Your Detailed Text Here, The Content Should Be Concise And Clear, Concise And Concise Do Not Need Too Much Text</a:t>
            </a:r>
            <a:endParaRPr lang="zh-CN" altLang="en-US" sz="2000" dirty="0">
              <a:solidFill>
                <a:schemeClr val="tx1">
                  <a:lumMod val="85000"/>
                  <a:lumOff val="15000"/>
                </a:schemeClr>
              </a:solidFill>
              <a:cs typeface="+mn-ea"/>
              <a:sym typeface="+mn-lt"/>
            </a:endParaRPr>
          </a:p>
        </p:txBody>
      </p:sp>
      <p:sp>
        <p:nvSpPr>
          <p:cNvPr id="42" name="矩形: 圆角 41"/>
          <p:cNvSpPr/>
          <p:nvPr/>
        </p:nvSpPr>
        <p:spPr>
          <a:xfrm>
            <a:off x="10624519" y="370916"/>
            <a:ext cx="1128780" cy="329300"/>
          </a:xfrm>
          <a:prstGeom prst="roundRect">
            <a:avLst>
              <a:gd name="adj" fmla="val 0"/>
            </a:avLst>
          </a:prstGeom>
          <a:solidFill>
            <a:srgbClr val="FBC7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cs typeface="+mn-ea"/>
                <a:sym typeface="+mn-lt"/>
              </a:rPr>
              <a:t>YOUR LOGO</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0" grpId="0"/>
      <p:bldP spid="41" grpId="0"/>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前 言</a:t>
            </a:r>
          </a:p>
        </p:txBody>
      </p:sp>
      <p:sp>
        <p:nvSpPr>
          <p:cNvPr id="6" name="Text Box 4"/>
          <p:cNvSpPr txBox="1">
            <a:spLocks noChangeArrowheads="1"/>
          </p:cNvSpPr>
          <p:nvPr/>
        </p:nvSpPr>
        <p:spPr bwMode="auto">
          <a:xfrm>
            <a:off x="783885" y="1541073"/>
            <a:ext cx="4663881" cy="58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5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BC708"/>
                </a:solidFill>
                <a:effectLst/>
                <a:uLnTx/>
                <a:uFillTx/>
                <a:cs typeface="+mn-ea"/>
                <a:sym typeface="+mn-lt"/>
              </a:rPr>
              <a:t>学习目标</a:t>
            </a:r>
          </a:p>
        </p:txBody>
      </p:sp>
      <p:sp>
        <p:nvSpPr>
          <p:cNvPr id="7" name="Text Box 6"/>
          <p:cNvSpPr txBox="1">
            <a:spLocks noChangeArrowheads="1"/>
          </p:cNvSpPr>
          <p:nvPr/>
        </p:nvSpPr>
        <p:spPr bwMode="auto">
          <a:xfrm>
            <a:off x="783885" y="2514776"/>
            <a:ext cx="10348517" cy="101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50000"/>
              </a:lnSpc>
              <a:spcBef>
                <a:spcPct val="50000"/>
              </a:spcBef>
            </a:pPr>
            <a:r>
              <a:rPr lang="en-US" altLang="zh-CN" dirty="0">
                <a:solidFill>
                  <a:prstClr val="black"/>
                </a:solidFill>
                <a:cs typeface="+mn-ea"/>
                <a:sym typeface="+mn-lt"/>
              </a:rPr>
              <a:t>1.</a:t>
            </a:r>
            <a:r>
              <a:rPr lang="zh-CN" altLang="en-US" dirty="0">
                <a:solidFill>
                  <a:prstClr val="black"/>
                </a:solidFill>
                <a:cs typeface="+mn-ea"/>
                <a:sym typeface="+mn-lt"/>
              </a:rPr>
              <a:t>理解概率的意义，认识概率是描述随机事件发生可能性大小的数值。</a:t>
            </a:r>
          </a:p>
          <a:p>
            <a:pPr lvl="0">
              <a:lnSpc>
                <a:spcPct val="150000"/>
              </a:lnSpc>
              <a:spcBef>
                <a:spcPct val="50000"/>
              </a:spcBef>
            </a:pPr>
            <a:r>
              <a:rPr lang="en-US" altLang="zh-CN" dirty="0">
                <a:solidFill>
                  <a:prstClr val="black"/>
                </a:solidFill>
                <a:cs typeface="+mn-ea"/>
                <a:sym typeface="+mn-lt"/>
              </a:rPr>
              <a:t>2.</a:t>
            </a:r>
            <a:r>
              <a:rPr lang="zh-CN" altLang="en-US" dirty="0">
                <a:solidFill>
                  <a:prstClr val="black"/>
                </a:solidFill>
                <a:cs typeface="+mn-ea"/>
                <a:sym typeface="+mn-lt"/>
              </a:rPr>
              <a:t>初步掌握概率的计算公式，会用概率描述事件发生的可能性的大小。</a:t>
            </a:r>
          </a:p>
        </p:txBody>
      </p:sp>
      <p:sp>
        <p:nvSpPr>
          <p:cNvPr id="8" name="Text Box 7"/>
          <p:cNvSpPr txBox="1">
            <a:spLocks noChangeArrowheads="1"/>
          </p:cNvSpPr>
          <p:nvPr/>
        </p:nvSpPr>
        <p:spPr bwMode="auto">
          <a:xfrm>
            <a:off x="783885" y="3919558"/>
            <a:ext cx="4663881" cy="58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5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BC708"/>
                </a:solidFill>
                <a:effectLst/>
                <a:uLnTx/>
                <a:uFillTx/>
                <a:cs typeface="+mn-ea"/>
                <a:sym typeface="+mn-lt"/>
              </a:rPr>
              <a:t>重点难点</a:t>
            </a:r>
          </a:p>
        </p:txBody>
      </p:sp>
      <p:sp>
        <p:nvSpPr>
          <p:cNvPr id="9" name="Text Box 8"/>
          <p:cNvSpPr txBox="1">
            <a:spLocks noChangeArrowheads="1"/>
          </p:cNvSpPr>
          <p:nvPr/>
        </p:nvSpPr>
        <p:spPr bwMode="auto">
          <a:xfrm>
            <a:off x="783884" y="4893262"/>
            <a:ext cx="10493715" cy="96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zh-CN" altLang="en-US" sz="2000" b="0" i="0" u="none" strike="noStrike" kern="1200" cap="none" spc="0" normalizeH="0" baseline="0" noProof="0" dirty="0">
                <a:ln>
                  <a:noFill/>
                </a:ln>
                <a:solidFill>
                  <a:prstClr val="black"/>
                </a:solidFill>
                <a:effectLst/>
                <a:uLnTx/>
                <a:uFillTx/>
                <a:cs typeface="+mn-ea"/>
                <a:sym typeface="+mn-lt"/>
              </a:rPr>
              <a:t>重点：</a:t>
            </a:r>
            <a:r>
              <a:rPr lang="zh-CN" altLang="en-US" sz="2000" dirty="0">
                <a:cs typeface="+mn-ea"/>
                <a:sym typeface="+mn-lt"/>
              </a:rPr>
              <a:t>随机事件的概率的定义及其计算方法。</a:t>
            </a:r>
            <a:endParaRPr lang="en-US" altLang="zh-CN" sz="2000" dirty="0">
              <a:cs typeface="+mn-ea"/>
              <a:sym typeface="+mn-lt"/>
            </a:endParaRPr>
          </a:p>
          <a:p>
            <a:pPr>
              <a:lnSpc>
                <a:spcPct val="150000"/>
              </a:lnSpc>
              <a:spcBef>
                <a:spcPct val="50000"/>
              </a:spcBef>
            </a:pPr>
            <a:r>
              <a:rPr kumimoji="0" lang="zh-CN" altLang="en-US" sz="2000" b="0" i="0" u="none" strike="noStrike" kern="1200" cap="none" spc="0" normalizeH="0" baseline="0" noProof="0" dirty="0">
                <a:ln>
                  <a:noFill/>
                </a:ln>
                <a:solidFill>
                  <a:prstClr val="black"/>
                </a:solidFill>
                <a:effectLst/>
                <a:uLnTx/>
                <a:uFillTx/>
                <a:cs typeface="+mn-ea"/>
                <a:sym typeface="+mn-lt"/>
              </a:rPr>
              <a:t>难点：</a:t>
            </a:r>
            <a:r>
              <a:rPr lang="zh-CN" altLang="en-US" sz="2000" dirty="0">
                <a:cs typeface="+mn-ea"/>
                <a:sym typeface="+mn-lt"/>
              </a:rPr>
              <a:t>理解概率公式，并能运用其解决实际问题。</a:t>
            </a:r>
            <a:endParaRPr lang="en-US" altLang="zh-CN" sz="20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07900" y="1749266"/>
            <a:ext cx="9993477" cy="1140505"/>
          </a:xfrm>
          <a:prstGeom prst="rect">
            <a:avLst/>
          </a:prstGeom>
          <a:noFill/>
        </p:spPr>
        <p:txBody>
          <a:bodyPr wrap="square" rtlCol="0">
            <a:spAutoFit/>
          </a:bodyPr>
          <a:lstStyle/>
          <a:p>
            <a:pPr defTabSz="914400">
              <a:lnSpc>
                <a:spcPct val="150000"/>
              </a:lnSpc>
            </a:pPr>
            <a:r>
              <a:rPr lang="zh-CN" altLang="en-US" sz="2400" dirty="0">
                <a:solidFill>
                  <a:prstClr val="black"/>
                </a:solidFill>
                <a:cs typeface="+mn-ea"/>
                <a:sym typeface="+mn-lt"/>
              </a:rPr>
              <a:t>     小白将一枚硬币抛向空中，落地后出现正面的可能性有多大，出现背面的可能性有多大？</a:t>
            </a:r>
          </a:p>
        </p:txBody>
      </p:sp>
      <mc:AlternateContent xmlns:mc="http://schemas.openxmlformats.org/markup-compatibility/2006" xmlns:a14="http://schemas.microsoft.com/office/drawing/2010/main">
        <mc:Choice Requires="a14">
          <p:sp>
            <p:nvSpPr>
              <p:cNvPr id="4" name="文本框 3"/>
              <p:cNvSpPr txBox="1"/>
              <p:nvPr/>
            </p:nvSpPr>
            <p:spPr>
              <a:xfrm>
                <a:off x="342147" y="3429000"/>
                <a:ext cx="6688667" cy="1946815"/>
              </a:xfrm>
              <a:prstGeom prst="rect">
                <a:avLst/>
              </a:prstGeom>
              <a:noFill/>
            </p:spPr>
            <p:txBody>
              <a:bodyPr wrap="square" rtlCol="0">
                <a:spAutoFit/>
              </a:bodyPr>
              <a:lstStyle/>
              <a:p>
                <a:pPr defTabSz="914400">
                  <a:lnSpc>
                    <a:spcPct val="200000"/>
                  </a:lnSpc>
                </a:pPr>
                <a:r>
                  <a:rPr lang="zh-CN" altLang="en-US" sz="2665" dirty="0">
                    <a:solidFill>
                      <a:schemeClr val="tx1"/>
                    </a:solidFill>
                    <a:cs typeface="+mn-ea"/>
                    <a:sym typeface="+mn-lt"/>
                  </a:rPr>
                  <a:t>硬币落地后，</a:t>
                </a:r>
                <a:endParaRPr lang="en-US" altLang="zh-CN" sz="2665" dirty="0">
                  <a:solidFill>
                    <a:schemeClr val="tx1"/>
                  </a:solidFill>
                  <a:cs typeface="+mn-ea"/>
                  <a:sym typeface="+mn-lt"/>
                </a:endParaRPr>
              </a:p>
              <a:p>
                <a:pPr defTabSz="914400">
                  <a:lnSpc>
                    <a:spcPct val="200000"/>
                  </a:lnSpc>
                </a:pPr>
                <a:r>
                  <a:rPr lang="zh-CN" altLang="en-US" sz="2665" dirty="0">
                    <a:solidFill>
                      <a:schemeClr val="tx1"/>
                    </a:solidFill>
                    <a:cs typeface="+mn-ea"/>
                    <a:sym typeface="+mn-lt"/>
                  </a:rPr>
                  <a:t>正面的可能性与负面的可能性均为</a:t>
                </a:r>
                <a14:m>
                  <m:oMath xmlns:m="http://schemas.openxmlformats.org/officeDocument/2006/math">
                    <m:f>
                      <m:fPr>
                        <m:ctrlPr>
                          <a:rPr lang="en-US" altLang="zh-CN" sz="2665" b="1" i="1">
                            <a:solidFill>
                              <a:schemeClr val="tx1"/>
                            </a:solidFill>
                            <a:latin typeface="Cambria Math" panose="02040503050406030204" pitchFamily="18" charset="0"/>
                            <a:cs typeface="+mn-ea"/>
                            <a:sym typeface="+mn-lt"/>
                          </a:rPr>
                        </m:ctrlPr>
                      </m:fPr>
                      <m:num>
                        <m:r>
                          <a:rPr lang="en-US" altLang="zh-CN" sz="2665" b="1" i="1">
                            <a:solidFill>
                              <a:schemeClr val="tx1"/>
                            </a:solidFill>
                            <a:latin typeface="Cambria Math" panose="02040503050406030204" pitchFamily="18" charset="0"/>
                            <a:cs typeface="+mn-ea"/>
                            <a:sym typeface="+mn-lt"/>
                          </a:rPr>
                          <m:t>𝟏</m:t>
                        </m:r>
                      </m:num>
                      <m:den>
                        <m:r>
                          <a:rPr lang="en-US" altLang="zh-CN" sz="2665" b="1" i="1">
                            <a:solidFill>
                              <a:schemeClr val="tx1"/>
                            </a:solidFill>
                            <a:latin typeface="Cambria Math" panose="02040503050406030204" pitchFamily="18" charset="0"/>
                            <a:cs typeface="+mn-ea"/>
                            <a:sym typeface="+mn-lt"/>
                          </a:rPr>
                          <m:t>𝟐</m:t>
                        </m:r>
                      </m:den>
                    </m:f>
                  </m:oMath>
                </a14:m>
                <a:endParaRPr lang="zh-CN" altLang="en-US" sz="2665" dirty="0">
                  <a:solidFill>
                    <a:schemeClr val="tx1"/>
                  </a:solidFill>
                  <a:cs typeface="+mn-ea"/>
                  <a:sym typeface="+mn-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42147" y="3429000"/>
                <a:ext cx="6688667" cy="1946815"/>
              </a:xfrm>
              <a:prstGeom prst="rect">
                <a:avLst/>
              </a:prstGeom>
              <a:blipFill rotWithShape="1">
                <a:blip r:embed="rId4"/>
                <a:stretch>
                  <a:fillRect l="-8" r="1" b="-3625"/>
                </a:stretch>
              </a:blipFill>
            </p:spPr>
            <p:txBody>
              <a:bodyPr/>
              <a:lstStyle/>
              <a:p>
                <a:r>
                  <a:rPr lang="zh-CN" altLang="en-US">
                    <a:noFill/>
                  </a:rPr>
                  <a:t> </a:t>
                </a:r>
              </a:p>
            </p:txBody>
          </p:sp>
        </mc:Fallback>
      </mc:AlternateContent>
      <p:sp>
        <p:nvSpPr>
          <p:cNvPr id="8"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情景引入</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3686" y="3429000"/>
            <a:ext cx="3914300" cy="260259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77678" y="1393271"/>
            <a:ext cx="9993477" cy="1053173"/>
          </a:xfrm>
          <a:prstGeom prst="rect">
            <a:avLst/>
          </a:prstGeom>
          <a:noFill/>
        </p:spPr>
        <p:txBody>
          <a:bodyPr wrap="square" rtlCol="0">
            <a:spAutoFit/>
          </a:bodyPr>
          <a:lstStyle/>
          <a:p>
            <a:pPr defTabSz="914400">
              <a:lnSpc>
                <a:spcPct val="150000"/>
              </a:lnSpc>
            </a:pPr>
            <a:r>
              <a:rPr lang="zh-CN" altLang="en-US" sz="2200" b="1" dirty="0">
                <a:cs typeface="+mn-ea"/>
                <a:sym typeface="+mn-lt"/>
              </a:rPr>
              <a:t>   现桌面上有</a:t>
            </a:r>
            <a:r>
              <a:rPr lang="en-US" altLang="zh-CN" sz="2200" b="1" dirty="0">
                <a:cs typeface="+mn-ea"/>
                <a:sym typeface="+mn-lt"/>
              </a:rPr>
              <a:t>5</a:t>
            </a:r>
            <a:r>
              <a:rPr lang="zh-CN" altLang="en-US" sz="2200" b="1" dirty="0">
                <a:cs typeface="+mn-ea"/>
                <a:sym typeface="+mn-lt"/>
              </a:rPr>
              <a:t>张扑克牌（背面花色相同），牌面分别是</a:t>
            </a:r>
            <a:r>
              <a:rPr lang="en-US" altLang="zh-CN" sz="2200" b="1" dirty="0">
                <a:cs typeface="+mn-ea"/>
                <a:sym typeface="+mn-lt"/>
              </a:rPr>
              <a:t>1</a:t>
            </a:r>
            <a:r>
              <a:rPr lang="zh-CN" altLang="en-US" sz="2200" b="1" dirty="0">
                <a:cs typeface="+mn-ea"/>
                <a:sym typeface="+mn-lt"/>
              </a:rPr>
              <a:t>，</a:t>
            </a:r>
            <a:r>
              <a:rPr lang="en-US" altLang="zh-CN" sz="2200" b="1" dirty="0">
                <a:cs typeface="+mn-ea"/>
                <a:sym typeface="+mn-lt"/>
              </a:rPr>
              <a:t>2</a:t>
            </a:r>
            <a:r>
              <a:rPr lang="zh-CN" altLang="en-US" sz="2200" b="1" dirty="0">
                <a:cs typeface="+mn-ea"/>
                <a:sym typeface="+mn-lt"/>
              </a:rPr>
              <a:t>，</a:t>
            </a:r>
            <a:r>
              <a:rPr lang="en-US" altLang="zh-CN" sz="2200" b="1" dirty="0">
                <a:cs typeface="+mn-ea"/>
                <a:sym typeface="+mn-lt"/>
              </a:rPr>
              <a:t>3</a:t>
            </a:r>
            <a:r>
              <a:rPr lang="zh-CN" altLang="en-US" sz="2200" b="1" dirty="0">
                <a:cs typeface="+mn-ea"/>
                <a:sym typeface="+mn-lt"/>
              </a:rPr>
              <a:t>，</a:t>
            </a:r>
            <a:r>
              <a:rPr lang="en-US" altLang="zh-CN" sz="2200" b="1" dirty="0">
                <a:cs typeface="+mn-ea"/>
                <a:sym typeface="+mn-lt"/>
              </a:rPr>
              <a:t>4</a:t>
            </a:r>
            <a:r>
              <a:rPr lang="zh-CN" altLang="en-US" sz="2200" b="1" dirty="0">
                <a:cs typeface="+mn-ea"/>
                <a:sym typeface="+mn-lt"/>
              </a:rPr>
              <a:t>，</a:t>
            </a:r>
            <a:r>
              <a:rPr lang="en-US" altLang="zh-CN" sz="2200" b="1" dirty="0">
                <a:cs typeface="+mn-ea"/>
                <a:sym typeface="+mn-lt"/>
              </a:rPr>
              <a:t>5</a:t>
            </a:r>
            <a:r>
              <a:rPr lang="zh-CN" altLang="en-US" sz="2200" b="1" dirty="0">
                <a:cs typeface="+mn-ea"/>
                <a:sym typeface="+mn-lt"/>
              </a:rPr>
              <a:t>。小军在看不到的扑克牌上数字的情况从桌面上随机（任意）地取一张扑克。  </a:t>
            </a:r>
          </a:p>
        </p:txBody>
      </p:sp>
      <p:sp>
        <p:nvSpPr>
          <p:cNvPr id="11" name="文本框 10"/>
          <p:cNvSpPr txBox="1"/>
          <p:nvPr/>
        </p:nvSpPr>
        <p:spPr>
          <a:xfrm>
            <a:off x="756312" y="2811923"/>
            <a:ext cx="6282267" cy="420564"/>
          </a:xfrm>
          <a:prstGeom prst="rect">
            <a:avLst/>
          </a:prstGeom>
          <a:noFill/>
        </p:spPr>
        <p:txBody>
          <a:bodyPr wrap="square" rtlCol="0">
            <a:spAutoFit/>
          </a:bodyPr>
          <a:lstStyle/>
          <a:p>
            <a:pPr defTabSz="914400"/>
            <a:r>
              <a:rPr lang="en-US" altLang="zh-CN" sz="2135" b="1" dirty="0">
                <a:cs typeface="+mn-ea"/>
                <a:sym typeface="+mn-lt"/>
              </a:rPr>
              <a:t>【</a:t>
            </a:r>
            <a:r>
              <a:rPr lang="zh-CN" altLang="en-US" sz="2135" b="1" dirty="0">
                <a:cs typeface="+mn-ea"/>
                <a:sym typeface="+mn-lt"/>
              </a:rPr>
              <a:t>问题一</a:t>
            </a:r>
            <a:r>
              <a:rPr lang="en-US" altLang="zh-CN" sz="2135" b="1" dirty="0">
                <a:cs typeface="+mn-ea"/>
                <a:sym typeface="+mn-lt"/>
              </a:rPr>
              <a:t>】</a:t>
            </a:r>
            <a:r>
              <a:rPr lang="zh-CN" altLang="en-US" sz="2135" b="1" dirty="0">
                <a:cs typeface="+mn-ea"/>
                <a:sym typeface="+mn-lt"/>
              </a:rPr>
              <a:t>抽到的扑克牌有几种可能的结果？</a:t>
            </a:r>
          </a:p>
        </p:txBody>
      </p:sp>
      <p:sp>
        <p:nvSpPr>
          <p:cNvPr id="12" name="文本框 11"/>
          <p:cNvSpPr txBox="1"/>
          <p:nvPr/>
        </p:nvSpPr>
        <p:spPr>
          <a:xfrm>
            <a:off x="756312" y="4496787"/>
            <a:ext cx="7341721" cy="420564"/>
          </a:xfrm>
          <a:prstGeom prst="rect">
            <a:avLst/>
          </a:prstGeom>
          <a:noFill/>
        </p:spPr>
        <p:txBody>
          <a:bodyPr wrap="square" rtlCol="0">
            <a:spAutoFit/>
          </a:bodyPr>
          <a:lstStyle/>
          <a:p>
            <a:pPr defTabSz="914400"/>
            <a:r>
              <a:rPr lang="en-US" altLang="zh-CN" sz="2135" b="1" dirty="0">
                <a:cs typeface="+mn-ea"/>
                <a:sym typeface="+mn-lt"/>
              </a:rPr>
              <a:t>【</a:t>
            </a:r>
            <a:r>
              <a:rPr lang="zh-CN" altLang="en-US" sz="2135" b="1" dirty="0">
                <a:cs typeface="+mn-ea"/>
                <a:sym typeface="+mn-lt"/>
              </a:rPr>
              <a:t>问题二</a:t>
            </a:r>
            <a:r>
              <a:rPr lang="en-US" altLang="zh-CN" sz="2135" b="1" dirty="0">
                <a:cs typeface="+mn-ea"/>
                <a:sym typeface="+mn-lt"/>
              </a:rPr>
              <a:t>】</a:t>
            </a:r>
            <a:r>
              <a:rPr lang="zh-CN" altLang="en-US" sz="2135" b="1" dirty="0">
                <a:cs typeface="+mn-ea"/>
                <a:sym typeface="+mn-lt"/>
              </a:rPr>
              <a:t>计算抽到的扑克牌牌面数字为</a:t>
            </a:r>
            <a:r>
              <a:rPr lang="en-US" altLang="zh-CN" sz="2135" b="1" dirty="0">
                <a:cs typeface="+mn-ea"/>
                <a:sym typeface="+mn-lt"/>
              </a:rPr>
              <a:t>1</a:t>
            </a:r>
            <a:r>
              <a:rPr lang="zh-CN" altLang="en-US" sz="2135" b="1" dirty="0">
                <a:cs typeface="+mn-ea"/>
                <a:sym typeface="+mn-lt"/>
              </a:rPr>
              <a:t>的可能性？</a:t>
            </a:r>
          </a:p>
        </p:txBody>
      </p:sp>
      <p:sp>
        <p:nvSpPr>
          <p:cNvPr id="2" name="文本框 1"/>
          <p:cNvSpPr txBox="1"/>
          <p:nvPr/>
        </p:nvSpPr>
        <p:spPr>
          <a:xfrm>
            <a:off x="756312" y="3292632"/>
            <a:ext cx="5339688" cy="1020921"/>
          </a:xfrm>
          <a:prstGeom prst="rect">
            <a:avLst/>
          </a:prstGeom>
          <a:noFill/>
        </p:spPr>
        <p:txBody>
          <a:bodyPr wrap="square" rtlCol="0">
            <a:spAutoFit/>
          </a:bodyPr>
          <a:lstStyle/>
          <a:p>
            <a:pPr defTabSz="914400">
              <a:lnSpc>
                <a:spcPct val="150000"/>
              </a:lnSpc>
            </a:pPr>
            <a:r>
              <a:rPr lang="zh-CN" altLang="en-US" sz="2135" b="1" dirty="0">
                <a:cs typeface="+mn-ea"/>
                <a:sym typeface="+mn-lt"/>
              </a:rPr>
              <a:t>五种可能，数字</a:t>
            </a:r>
            <a:r>
              <a:rPr lang="en-US" altLang="zh-CN" sz="2135" b="1" dirty="0">
                <a:cs typeface="+mn-ea"/>
                <a:sym typeface="+mn-lt"/>
              </a:rPr>
              <a:t>1-5</a:t>
            </a:r>
            <a:r>
              <a:rPr lang="zh-CN" altLang="en-US" sz="2135" b="1" dirty="0">
                <a:cs typeface="+mn-ea"/>
                <a:sym typeface="+mn-lt"/>
              </a:rPr>
              <a:t>都可能被抽到。而且抽取之前无法预料本次的抽取结果。</a:t>
            </a:r>
          </a:p>
        </p:txBody>
      </p:sp>
      <mc:AlternateContent xmlns:mc="http://schemas.openxmlformats.org/markup-compatibility/2006" xmlns:a14="http://schemas.microsoft.com/office/drawing/2010/main">
        <mc:Choice Requires="a14">
          <p:sp>
            <p:nvSpPr>
              <p:cNvPr id="13" name="文本框 12"/>
              <p:cNvSpPr txBox="1"/>
              <p:nvPr/>
            </p:nvSpPr>
            <p:spPr>
              <a:xfrm>
                <a:off x="756312" y="4948191"/>
                <a:ext cx="6384717" cy="1237070"/>
              </a:xfrm>
              <a:prstGeom prst="rect">
                <a:avLst/>
              </a:prstGeom>
              <a:noFill/>
            </p:spPr>
            <p:txBody>
              <a:bodyPr wrap="square" rtlCol="0">
                <a:spAutoFit/>
              </a:bodyPr>
              <a:lstStyle/>
              <a:p>
                <a:pPr defTabSz="914400">
                  <a:lnSpc>
                    <a:spcPct val="150000"/>
                  </a:lnSpc>
                </a:pPr>
                <a:r>
                  <a:rPr lang="zh-CN" altLang="en-US" sz="2135" b="1" dirty="0">
                    <a:solidFill>
                      <a:schemeClr val="tx1"/>
                    </a:solidFill>
                    <a:cs typeface="+mn-ea"/>
                    <a:sym typeface="+mn-lt"/>
                  </a:rPr>
                  <a:t>扑克牌一样，又是随机抽取，所以每个数字被抽到的可能性大小相等，抽到数字</a:t>
                </a:r>
                <a:r>
                  <a:rPr lang="en-US" altLang="zh-CN" sz="2135" b="1" dirty="0">
                    <a:solidFill>
                      <a:schemeClr val="tx1"/>
                    </a:solidFill>
                    <a:cs typeface="+mn-ea"/>
                    <a:sym typeface="+mn-lt"/>
                  </a:rPr>
                  <a:t>1</a:t>
                </a:r>
                <a:r>
                  <a:rPr lang="zh-CN" altLang="en-US" sz="2135" b="1" dirty="0">
                    <a:solidFill>
                      <a:schemeClr val="tx1"/>
                    </a:solidFill>
                    <a:cs typeface="+mn-ea"/>
                    <a:sym typeface="+mn-lt"/>
                  </a:rPr>
                  <a:t>的可能性是</a:t>
                </a:r>
                <a14:m>
                  <m:oMath xmlns:m="http://schemas.openxmlformats.org/officeDocument/2006/math">
                    <m:f>
                      <m:fPr>
                        <m:ctrlPr>
                          <a:rPr lang="en-US" altLang="zh-CN" sz="2135" b="1" i="1">
                            <a:solidFill>
                              <a:schemeClr val="tx1"/>
                            </a:solidFill>
                            <a:latin typeface="Cambria Math" panose="02040503050406030204" pitchFamily="18" charset="0"/>
                            <a:cs typeface="+mn-ea"/>
                            <a:sym typeface="+mn-lt"/>
                          </a:rPr>
                        </m:ctrlPr>
                      </m:fPr>
                      <m:num>
                        <m:r>
                          <a:rPr lang="en-US" altLang="zh-CN" sz="2135" b="1" i="1">
                            <a:solidFill>
                              <a:schemeClr val="tx1"/>
                            </a:solidFill>
                            <a:latin typeface="Cambria Math" panose="02040503050406030204" pitchFamily="18" charset="0"/>
                            <a:cs typeface="+mn-ea"/>
                            <a:sym typeface="+mn-lt"/>
                          </a:rPr>
                          <m:t>𝟏</m:t>
                        </m:r>
                      </m:num>
                      <m:den>
                        <m:r>
                          <a:rPr lang="en-US" altLang="zh-CN" sz="2135" b="1" i="1">
                            <a:solidFill>
                              <a:schemeClr val="tx1"/>
                            </a:solidFill>
                            <a:latin typeface="Cambria Math" panose="02040503050406030204" pitchFamily="18" charset="0"/>
                            <a:cs typeface="+mn-ea"/>
                            <a:sym typeface="+mn-lt"/>
                          </a:rPr>
                          <m:t>𝟓</m:t>
                        </m:r>
                      </m:den>
                    </m:f>
                  </m:oMath>
                </a14:m>
                <a:r>
                  <a:rPr lang="en-US" altLang="zh-CN" sz="2135" b="1" dirty="0">
                    <a:solidFill>
                      <a:schemeClr val="tx1"/>
                    </a:solidFill>
                    <a:cs typeface="+mn-ea"/>
                    <a:sym typeface="+mn-lt"/>
                  </a:rPr>
                  <a:t>.</a:t>
                </a:r>
                <a:endParaRPr lang="zh-CN" altLang="en-US" sz="2135" b="1" dirty="0">
                  <a:solidFill>
                    <a:schemeClr val="tx1"/>
                  </a:solidFill>
                  <a:cs typeface="+mn-ea"/>
                  <a:sym typeface="+mn-lt"/>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756312" y="4948191"/>
                <a:ext cx="6384717" cy="1237070"/>
              </a:xfrm>
              <a:prstGeom prst="rect">
                <a:avLst/>
              </a:prstGeom>
              <a:blipFill rotWithShape="1">
                <a:blip r:embed="rId4"/>
                <a:stretch>
                  <a:fillRect t="-22" r="7" b="29"/>
                </a:stretch>
              </a:blipFill>
            </p:spPr>
            <p:txBody>
              <a:bodyPr/>
              <a:lstStyle/>
              <a:p>
                <a:r>
                  <a:rPr lang="zh-CN" altLang="en-US">
                    <a:noFill/>
                  </a:rPr>
                  <a:t> </a:t>
                </a:r>
              </a:p>
            </p:txBody>
          </p:sp>
        </mc:Fallback>
      </mc:AlternateContent>
      <p:sp>
        <p:nvSpPr>
          <p:cNvPr id="14"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情景引入</a:t>
            </a: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2857" y="3507221"/>
            <a:ext cx="3599544" cy="2399695"/>
          </a:xfrm>
          <a:prstGeom prst="round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2273" y="1532729"/>
            <a:ext cx="10598679" cy="4556825"/>
          </a:xfrm>
          <a:prstGeom prst="rect">
            <a:avLst/>
          </a:prstGeom>
        </p:spPr>
        <p:txBody>
          <a:bodyPr wrap="square">
            <a:spAutoFit/>
          </a:bodyPr>
          <a:lstStyle/>
          <a:p>
            <a:pPr defTabSz="914400">
              <a:lnSpc>
                <a:spcPct val="250000"/>
              </a:lnSpc>
            </a:pPr>
            <a:r>
              <a:rPr lang="zh-CN" altLang="en-US" sz="2400" b="1" dirty="0">
                <a:solidFill>
                  <a:prstClr val="black"/>
                </a:solidFill>
                <a:cs typeface="+mn-ea"/>
                <a:sym typeface="+mn-lt"/>
              </a:rPr>
              <a:t>       一般地，对于一个随机事件</a:t>
            </a:r>
            <a:r>
              <a:rPr lang="en-US" altLang="zh-CN" sz="2400" b="1" dirty="0">
                <a:solidFill>
                  <a:prstClr val="black"/>
                </a:solidFill>
                <a:cs typeface="+mn-ea"/>
                <a:sym typeface="+mn-lt"/>
              </a:rPr>
              <a:t>A</a:t>
            </a:r>
            <a:r>
              <a:rPr lang="zh-CN" altLang="en-US" sz="2400" b="1" dirty="0">
                <a:solidFill>
                  <a:prstClr val="black"/>
                </a:solidFill>
                <a:cs typeface="+mn-ea"/>
                <a:sym typeface="+mn-lt"/>
              </a:rPr>
              <a:t>，把</a:t>
            </a:r>
            <a:r>
              <a:rPr lang="zh-CN" altLang="en-US" sz="2400" b="1" dirty="0">
                <a:solidFill>
                  <a:srgbClr val="FF0000"/>
                </a:solidFill>
                <a:cs typeface="+mn-ea"/>
                <a:sym typeface="+mn-lt"/>
              </a:rPr>
              <a:t>刻画其发生可能性大小的数值</a:t>
            </a:r>
            <a:r>
              <a:rPr lang="zh-CN" altLang="en-US" sz="2400" b="1" dirty="0">
                <a:solidFill>
                  <a:prstClr val="black"/>
                </a:solidFill>
                <a:cs typeface="+mn-ea"/>
                <a:sym typeface="+mn-lt"/>
              </a:rPr>
              <a:t>，称之为随机事件</a:t>
            </a:r>
            <a:r>
              <a:rPr lang="en-US" altLang="zh-CN" sz="2400" b="1" dirty="0">
                <a:solidFill>
                  <a:prstClr val="black"/>
                </a:solidFill>
                <a:cs typeface="+mn-ea"/>
                <a:sym typeface="+mn-lt"/>
              </a:rPr>
              <a:t>A</a:t>
            </a:r>
            <a:r>
              <a:rPr lang="zh-CN" altLang="en-US" sz="2400" b="1" dirty="0">
                <a:solidFill>
                  <a:prstClr val="black"/>
                </a:solidFill>
                <a:cs typeface="+mn-ea"/>
                <a:sym typeface="+mn-lt"/>
              </a:rPr>
              <a:t>发生的</a:t>
            </a:r>
            <a:r>
              <a:rPr lang="zh-CN" altLang="en-US" sz="2400" b="1" dirty="0">
                <a:solidFill>
                  <a:srgbClr val="FF0000"/>
                </a:solidFill>
                <a:cs typeface="+mn-ea"/>
                <a:sym typeface="+mn-lt"/>
              </a:rPr>
              <a:t>概率，</a:t>
            </a:r>
            <a:r>
              <a:rPr lang="zh-CN" altLang="en-US" sz="2400" b="1" dirty="0">
                <a:solidFill>
                  <a:prstClr val="black"/>
                </a:solidFill>
                <a:cs typeface="+mn-ea"/>
                <a:sym typeface="+mn-lt"/>
              </a:rPr>
              <a:t>记为</a:t>
            </a:r>
            <a:r>
              <a:rPr lang="en-US" altLang="zh-CN" sz="2400" b="1" dirty="0">
                <a:solidFill>
                  <a:srgbClr val="FF0000"/>
                </a:solidFill>
                <a:cs typeface="+mn-ea"/>
                <a:sym typeface="+mn-lt"/>
              </a:rPr>
              <a:t>P(A)</a:t>
            </a:r>
            <a:r>
              <a:rPr lang="zh-CN" altLang="en-US" sz="2400" b="1" dirty="0">
                <a:solidFill>
                  <a:srgbClr val="FF0000"/>
                </a:solidFill>
                <a:cs typeface="+mn-ea"/>
                <a:sym typeface="+mn-lt"/>
              </a:rPr>
              <a:t>。</a:t>
            </a:r>
            <a:endParaRPr lang="en-US" altLang="zh-CN" sz="2400" b="1" dirty="0">
              <a:solidFill>
                <a:srgbClr val="FF0000"/>
              </a:solidFill>
              <a:cs typeface="+mn-ea"/>
              <a:sym typeface="+mn-lt"/>
            </a:endParaRPr>
          </a:p>
          <a:p>
            <a:pPr defTabSz="914400">
              <a:lnSpc>
                <a:spcPct val="250000"/>
              </a:lnSpc>
            </a:pPr>
            <a:r>
              <a:rPr lang="en-US" altLang="zh-CN" sz="2400" b="1" dirty="0">
                <a:solidFill>
                  <a:srgbClr val="FF0000"/>
                </a:solidFill>
                <a:cs typeface="+mn-ea"/>
                <a:sym typeface="+mn-lt"/>
              </a:rPr>
              <a:t>【</a:t>
            </a:r>
            <a:r>
              <a:rPr lang="zh-CN" altLang="en-US" sz="2400" b="1" dirty="0">
                <a:solidFill>
                  <a:srgbClr val="FF0000"/>
                </a:solidFill>
                <a:cs typeface="+mn-ea"/>
                <a:sym typeface="+mn-lt"/>
              </a:rPr>
              <a:t>情景引入问题的共同特征</a:t>
            </a:r>
            <a:r>
              <a:rPr lang="en-US" altLang="zh-CN" sz="2400" b="1" dirty="0">
                <a:solidFill>
                  <a:srgbClr val="FF0000"/>
                </a:solidFill>
                <a:cs typeface="+mn-ea"/>
                <a:sym typeface="+mn-lt"/>
              </a:rPr>
              <a:t>】</a:t>
            </a:r>
          </a:p>
          <a:p>
            <a:pPr defTabSz="914400">
              <a:lnSpc>
                <a:spcPct val="250000"/>
              </a:lnSpc>
            </a:pPr>
            <a:r>
              <a:rPr lang="en-US" altLang="zh-CN" sz="2400" b="1" dirty="0">
                <a:solidFill>
                  <a:prstClr val="black"/>
                </a:solidFill>
                <a:cs typeface="+mn-ea"/>
                <a:sym typeface="+mn-lt"/>
              </a:rPr>
              <a:t>1.</a:t>
            </a:r>
            <a:r>
              <a:rPr lang="zh-CN" altLang="en-US" sz="2400" b="1" dirty="0">
                <a:solidFill>
                  <a:prstClr val="black"/>
                </a:solidFill>
                <a:cs typeface="+mn-ea"/>
                <a:sym typeface="+mn-lt"/>
              </a:rPr>
              <a:t>每一次试验中，可能出现的结果</a:t>
            </a:r>
            <a:r>
              <a:rPr lang="zh-CN" altLang="en-US" sz="2400" b="1" dirty="0">
                <a:solidFill>
                  <a:srgbClr val="FF0000"/>
                </a:solidFill>
                <a:cs typeface="+mn-ea"/>
                <a:sym typeface="+mn-lt"/>
              </a:rPr>
              <a:t>只有有限个</a:t>
            </a:r>
            <a:r>
              <a:rPr lang="zh-CN" altLang="en-US" sz="2400" b="1" dirty="0">
                <a:solidFill>
                  <a:prstClr val="black"/>
                </a:solidFill>
                <a:cs typeface="+mn-ea"/>
                <a:sym typeface="+mn-lt"/>
              </a:rPr>
              <a:t>。</a:t>
            </a:r>
            <a:endParaRPr lang="en-US" altLang="zh-CN" sz="2400" b="1" dirty="0">
              <a:solidFill>
                <a:prstClr val="black"/>
              </a:solidFill>
              <a:cs typeface="+mn-ea"/>
              <a:sym typeface="+mn-lt"/>
            </a:endParaRPr>
          </a:p>
          <a:p>
            <a:pPr defTabSz="914400">
              <a:lnSpc>
                <a:spcPct val="250000"/>
              </a:lnSpc>
            </a:pPr>
            <a:r>
              <a:rPr lang="en-US" altLang="zh-CN" sz="2400" b="1" dirty="0">
                <a:solidFill>
                  <a:prstClr val="black"/>
                </a:solidFill>
                <a:cs typeface="+mn-ea"/>
                <a:sym typeface="+mn-lt"/>
              </a:rPr>
              <a:t>2. </a:t>
            </a:r>
            <a:r>
              <a:rPr lang="zh-CN" altLang="en-US" sz="2400" b="1" dirty="0">
                <a:solidFill>
                  <a:prstClr val="black"/>
                </a:solidFill>
                <a:cs typeface="+mn-ea"/>
                <a:sym typeface="+mn-lt"/>
              </a:rPr>
              <a:t>每一次试验中，各种结果出现的</a:t>
            </a:r>
            <a:r>
              <a:rPr lang="zh-CN" altLang="en-US" sz="2400" b="1" dirty="0">
                <a:solidFill>
                  <a:srgbClr val="FF0000"/>
                </a:solidFill>
                <a:cs typeface="+mn-ea"/>
                <a:sym typeface="+mn-lt"/>
              </a:rPr>
              <a:t>可能性相等</a:t>
            </a:r>
            <a:r>
              <a:rPr lang="zh-CN" altLang="en-US" sz="2400" b="1" dirty="0">
                <a:solidFill>
                  <a:prstClr val="black"/>
                </a:solidFill>
                <a:cs typeface="+mn-ea"/>
                <a:sym typeface="+mn-lt"/>
              </a:rPr>
              <a:t>。</a:t>
            </a:r>
          </a:p>
        </p:txBody>
      </p:sp>
      <p:sp>
        <p:nvSpPr>
          <p:cNvPr id="8"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ln w="6350">
                  <a:noFill/>
                </a:ln>
                <a:solidFill>
                  <a:srgbClr val="FBC708"/>
                </a:solidFill>
                <a:cs typeface="+mn-ea"/>
                <a:sym typeface="+mn-lt"/>
              </a:rPr>
              <a:t>概率</a:t>
            </a:r>
            <a:endParaRPr kumimoji="0" lang="zh-CN" altLang="en-US" sz="4000" b="0" i="0" u="none" strike="noStrike" kern="1200" cap="none" spc="0" normalizeH="0" baseline="0" noProof="0" dirty="0">
              <a:ln w="6350">
                <a:noFill/>
              </a:ln>
              <a:solidFill>
                <a:srgbClr val="FBC708"/>
              </a:solidFill>
              <a:effectLst/>
              <a:uLnTx/>
              <a:uFillTx/>
              <a:cs typeface="+mn-ea"/>
              <a:sym typeface="+mn-lt"/>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14508" y="1349801"/>
            <a:ext cx="9993477" cy="1173591"/>
          </a:xfrm>
          <a:prstGeom prst="rect">
            <a:avLst/>
          </a:prstGeom>
          <a:noFill/>
        </p:spPr>
        <p:txBody>
          <a:bodyPr wrap="square" rtlCol="0">
            <a:spAutoFit/>
          </a:bodyPr>
          <a:lstStyle/>
          <a:p>
            <a:pPr defTabSz="914400">
              <a:lnSpc>
                <a:spcPct val="120000"/>
              </a:lnSpc>
            </a:pPr>
            <a:r>
              <a:rPr lang="en-US" altLang="zh-CN" sz="2000" b="1" dirty="0">
                <a:cs typeface="+mn-ea"/>
                <a:sym typeface="+mn-lt"/>
              </a:rPr>
              <a:t>    5</a:t>
            </a:r>
            <a:r>
              <a:rPr lang="zh-CN" altLang="en-US" sz="2000" b="1" dirty="0">
                <a:cs typeface="+mn-ea"/>
                <a:sym typeface="+mn-lt"/>
              </a:rPr>
              <a:t>名同学参加演讲比赛，以抽扑克牌的方式决定每个人的出场顺序。现桌面上有</a:t>
            </a:r>
            <a:r>
              <a:rPr lang="en-US" altLang="zh-CN" sz="2000" b="1" dirty="0">
                <a:cs typeface="+mn-ea"/>
                <a:sym typeface="+mn-lt"/>
              </a:rPr>
              <a:t>5</a:t>
            </a:r>
            <a:r>
              <a:rPr lang="zh-CN" altLang="en-US" sz="2000" b="1" dirty="0">
                <a:cs typeface="+mn-ea"/>
                <a:sym typeface="+mn-lt"/>
              </a:rPr>
              <a:t>张扑克牌，牌面分别是</a:t>
            </a:r>
            <a:r>
              <a:rPr lang="en-US" altLang="zh-CN" sz="2000" b="1" dirty="0">
                <a:cs typeface="+mn-ea"/>
                <a:sym typeface="+mn-lt"/>
              </a:rPr>
              <a:t>1</a:t>
            </a:r>
            <a:r>
              <a:rPr lang="zh-CN" altLang="en-US" sz="2000" b="1" dirty="0">
                <a:cs typeface="+mn-ea"/>
                <a:sym typeface="+mn-lt"/>
              </a:rPr>
              <a:t>，</a:t>
            </a:r>
            <a:r>
              <a:rPr lang="en-US" altLang="zh-CN" sz="2000" b="1" dirty="0">
                <a:cs typeface="+mn-ea"/>
                <a:sym typeface="+mn-lt"/>
              </a:rPr>
              <a:t>2</a:t>
            </a:r>
            <a:r>
              <a:rPr lang="zh-CN" altLang="en-US" sz="2000" b="1" dirty="0">
                <a:cs typeface="+mn-ea"/>
                <a:sym typeface="+mn-lt"/>
              </a:rPr>
              <a:t>，</a:t>
            </a:r>
            <a:r>
              <a:rPr lang="en-US" altLang="zh-CN" sz="2000" b="1" dirty="0">
                <a:cs typeface="+mn-ea"/>
                <a:sym typeface="+mn-lt"/>
              </a:rPr>
              <a:t>3</a:t>
            </a:r>
            <a:r>
              <a:rPr lang="zh-CN" altLang="en-US" sz="2000" b="1" dirty="0">
                <a:cs typeface="+mn-ea"/>
                <a:sym typeface="+mn-lt"/>
              </a:rPr>
              <a:t>，</a:t>
            </a:r>
            <a:r>
              <a:rPr lang="en-US" altLang="zh-CN" sz="2000" b="1" dirty="0">
                <a:cs typeface="+mn-ea"/>
                <a:sym typeface="+mn-lt"/>
              </a:rPr>
              <a:t>4</a:t>
            </a:r>
            <a:r>
              <a:rPr lang="zh-CN" altLang="en-US" sz="2000" b="1" dirty="0">
                <a:cs typeface="+mn-ea"/>
                <a:sym typeface="+mn-lt"/>
              </a:rPr>
              <a:t>，</a:t>
            </a:r>
            <a:r>
              <a:rPr lang="en-US" altLang="zh-CN" sz="2000" b="1" dirty="0">
                <a:cs typeface="+mn-ea"/>
                <a:sym typeface="+mn-lt"/>
              </a:rPr>
              <a:t>5</a:t>
            </a:r>
            <a:r>
              <a:rPr lang="zh-CN" altLang="en-US" sz="2000" b="1" dirty="0">
                <a:cs typeface="+mn-ea"/>
                <a:sym typeface="+mn-lt"/>
              </a:rPr>
              <a:t>。小军首先抽签，他在看不到的扑克牌上数字的情况从桌面上随机（任意）地取一张扑克。  </a:t>
            </a:r>
          </a:p>
        </p:txBody>
      </p:sp>
      <p:sp>
        <p:nvSpPr>
          <p:cNvPr id="11" name="文本框 10"/>
          <p:cNvSpPr txBox="1"/>
          <p:nvPr/>
        </p:nvSpPr>
        <p:spPr>
          <a:xfrm>
            <a:off x="514508" y="3027754"/>
            <a:ext cx="6917267" cy="400110"/>
          </a:xfrm>
          <a:prstGeom prst="rect">
            <a:avLst/>
          </a:prstGeom>
          <a:noFill/>
        </p:spPr>
        <p:txBody>
          <a:bodyPr wrap="square" rtlCol="0">
            <a:spAutoFit/>
          </a:bodyPr>
          <a:lstStyle/>
          <a:p>
            <a:pPr defTabSz="914400"/>
            <a:r>
              <a:rPr lang="en-US" altLang="zh-CN" sz="2000" b="1" dirty="0">
                <a:cs typeface="+mn-ea"/>
                <a:sym typeface="+mn-lt"/>
              </a:rPr>
              <a:t>【</a:t>
            </a:r>
            <a:r>
              <a:rPr lang="zh-CN" altLang="en-US" sz="2000" b="1" dirty="0">
                <a:cs typeface="+mn-ea"/>
                <a:sym typeface="+mn-lt"/>
              </a:rPr>
              <a:t>问题三</a:t>
            </a:r>
            <a:r>
              <a:rPr lang="en-US" altLang="zh-CN" sz="2000" b="1" dirty="0">
                <a:cs typeface="+mn-ea"/>
                <a:sym typeface="+mn-lt"/>
              </a:rPr>
              <a:t>】</a:t>
            </a:r>
            <a:r>
              <a:rPr lang="zh-CN" altLang="en-US" sz="2000" b="1" dirty="0">
                <a:cs typeface="+mn-ea"/>
                <a:sym typeface="+mn-lt"/>
              </a:rPr>
              <a:t>计算抽到的扑克牌牌面数字是偶数的概率？</a:t>
            </a:r>
          </a:p>
        </p:txBody>
      </p:sp>
      <p:sp>
        <p:nvSpPr>
          <p:cNvPr id="12" name="文本框 11"/>
          <p:cNvSpPr txBox="1"/>
          <p:nvPr/>
        </p:nvSpPr>
        <p:spPr>
          <a:xfrm>
            <a:off x="514508" y="4729286"/>
            <a:ext cx="6917267" cy="400110"/>
          </a:xfrm>
          <a:prstGeom prst="rect">
            <a:avLst/>
          </a:prstGeom>
          <a:noFill/>
        </p:spPr>
        <p:txBody>
          <a:bodyPr wrap="square" rtlCol="0">
            <a:spAutoFit/>
          </a:bodyPr>
          <a:lstStyle/>
          <a:p>
            <a:pPr defTabSz="914400"/>
            <a:r>
              <a:rPr lang="en-US" altLang="zh-CN" sz="2000" b="1" dirty="0">
                <a:cs typeface="+mn-ea"/>
                <a:sym typeface="+mn-lt"/>
              </a:rPr>
              <a:t>【</a:t>
            </a:r>
            <a:r>
              <a:rPr lang="zh-CN" altLang="en-US" sz="2000" b="1" dirty="0">
                <a:cs typeface="+mn-ea"/>
                <a:sym typeface="+mn-lt"/>
              </a:rPr>
              <a:t>问题四</a:t>
            </a:r>
            <a:r>
              <a:rPr lang="en-US" altLang="zh-CN" sz="2000" b="1" dirty="0">
                <a:cs typeface="+mn-ea"/>
                <a:sym typeface="+mn-lt"/>
              </a:rPr>
              <a:t>】</a:t>
            </a:r>
            <a:r>
              <a:rPr lang="zh-CN" altLang="en-US" sz="2000" b="1" dirty="0">
                <a:cs typeface="+mn-ea"/>
                <a:sym typeface="+mn-lt"/>
              </a:rPr>
              <a:t>计算抽到的扑克牌牌面数字是奇数的概率？</a:t>
            </a:r>
          </a:p>
        </p:txBody>
      </p:sp>
      <mc:AlternateContent xmlns:mc="http://schemas.openxmlformats.org/markup-compatibility/2006" xmlns:a14="http://schemas.microsoft.com/office/drawing/2010/main">
        <mc:Choice Requires="a14">
          <p:sp>
            <p:nvSpPr>
              <p:cNvPr id="13" name="文本框 12"/>
              <p:cNvSpPr txBox="1"/>
              <p:nvPr/>
            </p:nvSpPr>
            <p:spPr>
              <a:xfrm>
                <a:off x="514508" y="3507626"/>
                <a:ext cx="5339688" cy="1165384"/>
              </a:xfrm>
              <a:prstGeom prst="rect">
                <a:avLst/>
              </a:prstGeom>
              <a:noFill/>
            </p:spPr>
            <p:txBody>
              <a:bodyPr wrap="square" rtlCol="0">
                <a:spAutoFit/>
              </a:bodyPr>
              <a:lstStyle/>
              <a:p>
                <a:pPr defTabSz="914400">
                  <a:lnSpc>
                    <a:spcPct val="150000"/>
                  </a:lnSpc>
                </a:pPr>
                <a:r>
                  <a:rPr lang="zh-CN" altLang="en-US" sz="2000" b="1" dirty="0">
                    <a:solidFill>
                      <a:schemeClr val="tx1"/>
                    </a:solidFill>
                    <a:cs typeface="+mn-ea"/>
                    <a:sym typeface="+mn-lt"/>
                  </a:rPr>
                  <a:t>桌面上的</a:t>
                </a:r>
                <a:r>
                  <a:rPr lang="en-US" altLang="zh-CN" sz="2000" b="1" dirty="0">
                    <a:solidFill>
                      <a:schemeClr val="tx1"/>
                    </a:solidFill>
                    <a:cs typeface="+mn-ea"/>
                    <a:sym typeface="+mn-lt"/>
                  </a:rPr>
                  <a:t>5</a:t>
                </a:r>
                <a:r>
                  <a:rPr lang="zh-CN" altLang="en-US" sz="2000" b="1" dirty="0">
                    <a:solidFill>
                      <a:schemeClr val="tx1"/>
                    </a:solidFill>
                    <a:cs typeface="+mn-ea"/>
                    <a:sym typeface="+mn-lt"/>
                  </a:rPr>
                  <a:t>张扑克牌中牌面数字为偶数的扑克牌有</a:t>
                </a:r>
                <a:r>
                  <a:rPr lang="en-US" altLang="zh-CN" sz="2000" b="1" dirty="0">
                    <a:solidFill>
                      <a:schemeClr val="tx1"/>
                    </a:solidFill>
                    <a:cs typeface="+mn-ea"/>
                    <a:sym typeface="+mn-lt"/>
                  </a:rPr>
                  <a:t>2</a:t>
                </a:r>
                <a:r>
                  <a:rPr lang="zh-CN" altLang="en-US" sz="2000" b="1" dirty="0">
                    <a:solidFill>
                      <a:schemeClr val="tx1"/>
                    </a:solidFill>
                    <a:cs typeface="+mn-ea"/>
                    <a:sym typeface="+mn-lt"/>
                  </a:rPr>
                  <a:t>张，即</a:t>
                </a:r>
                <a:r>
                  <a:rPr lang="en-US" altLang="zh-CN" sz="2000" b="1" dirty="0">
                    <a:solidFill>
                      <a:schemeClr val="tx1"/>
                    </a:solidFill>
                    <a:cs typeface="+mn-ea"/>
                    <a:sym typeface="+mn-lt"/>
                  </a:rPr>
                  <a:t>P(</a:t>
                </a:r>
                <a:r>
                  <a:rPr lang="zh-CN" altLang="en-US" sz="2000" b="1" dirty="0">
                    <a:solidFill>
                      <a:schemeClr val="tx1"/>
                    </a:solidFill>
                    <a:cs typeface="+mn-ea"/>
                    <a:sym typeface="+mn-lt"/>
                  </a:rPr>
                  <a:t>抽到偶数</a:t>
                </a:r>
                <a:r>
                  <a:rPr lang="en-US" altLang="zh-CN" sz="2000" b="1" dirty="0">
                    <a:solidFill>
                      <a:schemeClr val="tx1"/>
                    </a:solidFill>
                    <a:cs typeface="+mn-ea"/>
                    <a:sym typeface="+mn-lt"/>
                  </a:rPr>
                  <a:t>)=</a:t>
                </a:r>
                <a14:m>
                  <m:oMath xmlns:m="http://schemas.openxmlformats.org/officeDocument/2006/math">
                    <m:f>
                      <m:fPr>
                        <m:ctrlPr>
                          <a:rPr lang="en-US" altLang="zh-CN" sz="2000" b="1" i="1">
                            <a:solidFill>
                              <a:schemeClr val="tx1"/>
                            </a:solidFill>
                            <a:latin typeface="Cambria Math" panose="02040503050406030204" pitchFamily="18" charset="0"/>
                            <a:cs typeface="+mn-ea"/>
                            <a:sym typeface="+mn-lt"/>
                          </a:rPr>
                        </m:ctrlPr>
                      </m:fPr>
                      <m:num>
                        <m:r>
                          <a:rPr lang="en-US" altLang="zh-CN" sz="2000" b="1" i="1">
                            <a:solidFill>
                              <a:schemeClr val="tx1"/>
                            </a:solidFill>
                            <a:latin typeface="Cambria Math" panose="02040503050406030204" pitchFamily="18" charset="0"/>
                            <a:cs typeface="+mn-ea"/>
                            <a:sym typeface="+mn-lt"/>
                          </a:rPr>
                          <m:t>𝟐</m:t>
                        </m:r>
                      </m:num>
                      <m:den>
                        <m:r>
                          <a:rPr lang="en-US" altLang="zh-CN" sz="2000" b="1" i="1">
                            <a:solidFill>
                              <a:schemeClr val="tx1"/>
                            </a:solidFill>
                            <a:latin typeface="Cambria Math" panose="02040503050406030204" pitchFamily="18" charset="0"/>
                            <a:cs typeface="+mn-ea"/>
                            <a:sym typeface="+mn-lt"/>
                          </a:rPr>
                          <m:t>𝟓</m:t>
                        </m:r>
                      </m:den>
                    </m:f>
                  </m:oMath>
                </a14:m>
                <a:r>
                  <a:rPr lang="en-US" altLang="zh-CN" sz="2000" b="1" dirty="0">
                    <a:solidFill>
                      <a:schemeClr val="tx1"/>
                    </a:solidFill>
                    <a:cs typeface="+mn-ea"/>
                    <a:sym typeface="+mn-lt"/>
                  </a:rPr>
                  <a:t>.</a:t>
                </a:r>
                <a:endParaRPr lang="zh-CN" altLang="en-US" sz="2000" b="1" dirty="0">
                  <a:solidFill>
                    <a:schemeClr val="tx1"/>
                  </a:solidFill>
                  <a:cs typeface="+mn-ea"/>
                  <a:sym typeface="+mn-lt"/>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514508" y="3507626"/>
                <a:ext cx="5339688" cy="1165384"/>
              </a:xfrm>
              <a:prstGeom prst="rect">
                <a:avLst/>
              </a:prstGeom>
              <a:blipFill rotWithShape="1">
                <a:blip r:embed="rId4"/>
                <a:stretch>
                  <a:fillRect l="-3" t="-45" r="2" b="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14508" y="5134821"/>
                <a:ext cx="5339688" cy="1165384"/>
              </a:xfrm>
              <a:prstGeom prst="rect">
                <a:avLst/>
              </a:prstGeom>
              <a:noFill/>
            </p:spPr>
            <p:txBody>
              <a:bodyPr wrap="square" rtlCol="0">
                <a:spAutoFit/>
              </a:bodyPr>
              <a:lstStyle/>
              <a:p>
                <a:pPr defTabSz="914400">
                  <a:lnSpc>
                    <a:spcPct val="150000"/>
                  </a:lnSpc>
                </a:pPr>
                <a:r>
                  <a:rPr lang="zh-CN" altLang="en-US" sz="2000" b="1" dirty="0">
                    <a:solidFill>
                      <a:schemeClr val="tx1"/>
                    </a:solidFill>
                    <a:cs typeface="+mn-ea"/>
                    <a:sym typeface="+mn-lt"/>
                  </a:rPr>
                  <a:t>桌面上的</a:t>
                </a:r>
                <a:r>
                  <a:rPr lang="en-US" altLang="zh-CN" sz="2000" b="1" dirty="0">
                    <a:solidFill>
                      <a:schemeClr val="tx1"/>
                    </a:solidFill>
                    <a:cs typeface="+mn-ea"/>
                    <a:sym typeface="+mn-lt"/>
                  </a:rPr>
                  <a:t>5</a:t>
                </a:r>
                <a:r>
                  <a:rPr lang="zh-CN" altLang="en-US" sz="2000" b="1" dirty="0">
                    <a:solidFill>
                      <a:schemeClr val="tx1"/>
                    </a:solidFill>
                    <a:cs typeface="+mn-ea"/>
                    <a:sym typeface="+mn-lt"/>
                  </a:rPr>
                  <a:t>张扑克牌中牌面数字为奇数的扑克牌有</a:t>
                </a:r>
                <a:r>
                  <a:rPr lang="en-US" altLang="zh-CN" sz="2000" b="1" dirty="0">
                    <a:solidFill>
                      <a:schemeClr val="tx1"/>
                    </a:solidFill>
                    <a:cs typeface="+mn-ea"/>
                    <a:sym typeface="+mn-lt"/>
                  </a:rPr>
                  <a:t>3</a:t>
                </a:r>
                <a:r>
                  <a:rPr lang="zh-CN" altLang="en-US" sz="2000" b="1" dirty="0">
                    <a:solidFill>
                      <a:schemeClr val="tx1"/>
                    </a:solidFill>
                    <a:cs typeface="+mn-ea"/>
                    <a:sym typeface="+mn-lt"/>
                  </a:rPr>
                  <a:t>张，即</a:t>
                </a:r>
                <a:r>
                  <a:rPr lang="en-US" altLang="zh-CN" sz="2000" b="1" dirty="0">
                    <a:solidFill>
                      <a:schemeClr val="tx1"/>
                    </a:solidFill>
                    <a:cs typeface="+mn-ea"/>
                    <a:sym typeface="+mn-lt"/>
                  </a:rPr>
                  <a:t>P(</a:t>
                </a:r>
                <a:r>
                  <a:rPr lang="zh-CN" altLang="en-US" sz="2000" b="1" dirty="0">
                    <a:solidFill>
                      <a:schemeClr val="tx1"/>
                    </a:solidFill>
                    <a:cs typeface="+mn-ea"/>
                    <a:sym typeface="+mn-lt"/>
                  </a:rPr>
                  <a:t>抽到奇数</a:t>
                </a:r>
                <a:r>
                  <a:rPr lang="en-US" altLang="zh-CN" sz="2000" b="1" dirty="0">
                    <a:solidFill>
                      <a:schemeClr val="tx1"/>
                    </a:solidFill>
                    <a:cs typeface="+mn-ea"/>
                    <a:sym typeface="+mn-lt"/>
                  </a:rPr>
                  <a:t>)= </a:t>
                </a:r>
                <a14:m>
                  <m:oMath xmlns:m="http://schemas.openxmlformats.org/officeDocument/2006/math">
                    <m:f>
                      <m:fPr>
                        <m:ctrlPr>
                          <a:rPr lang="en-US" altLang="zh-CN" sz="2000" b="1" i="1">
                            <a:solidFill>
                              <a:schemeClr val="tx1"/>
                            </a:solidFill>
                            <a:latin typeface="Cambria Math" panose="02040503050406030204" pitchFamily="18" charset="0"/>
                            <a:cs typeface="+mn-ea"/>
                            <a:sym typeface="+mn-lt"/>
                          </a:rPr>
                        </m:ctrlPr>
                      </m:fPr>
                      <m:num>
                        <m:r>
                          <a:rPr lang="en-US" altLang="zh-CN" sz="2000" b="1" i="1">
                            <a:solidFill>
                              <a:schemeClr val="tx1"/>
                            </a:solidFill>
                            <a:latin typeface="Cambria Math" panose="02040503050406030204" pitchFamily="18" charset="0"/>
                            <a:cs typeface="+mn-ea"/>
                            <a:sym typeface="+mn-lt"/>
                          </a:rPr>
                          <m:t>𝟑</m:t>
                        </m:r>
                      </m:num>
                      <m:den>
                        <m:r>
                          <a:rPr lang="en-US" altLang="zh-CN" sz="2000" b="1" i="1">
                            <a:solidFill>
                              <a:schemeClr val="tx1"/>
                            </a:solidFill>
                            <a:latin typeface="Cambria Math" panose="02040503050406030204" pitchFamily="18" charset="0"/>
                            <a:cs typeface="+mn-ea"/>
                            <a:sym typeface="+mn-lt"/>
                          </a:rPr>
                          <m:t>𝟓</m:t>
                        </m:r>
                      </m:den>
                    </m:f>
                  </m:oMath>
                </a14:m>
                <a:r>
                  <a:rPr lang="en-US" altLang="zh-CN" sz="2000" b="1" dirty="0">
                    <a:solidFill>
                      <a:schemeClr val="tx1"/>
                    </a:solidFill>
                    <a:cs typeface="+mn-ea"/>
                    <a:sym typeface="+mn-lt"/>
                  </a:rPr>
                  <a:t>.</a:t>
                </a:r>
                <a:endParaRPr lang="zh-CN" altLang="en-US" sz="2000" b="1" dirty="0">
                  <a:solidFill>
                    <a:schemeClr val="tx1"/>
                  </a:solidFill>
                  <a:cs typeface="+mn-ea"/>
                  <a:sym typeface="+mn-lt"/>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514508" y="5134821"/>
                <a:ext cx="5339688" cy="1165384"/>
              </a:xfrm>
              <a:prstGeom prst="rect">
                <a:avLst/>
              </a:prstGeom>
              <a:blipFill rotWithShape="1">
                <a:blip r:embed="rId5"/>
                <a:stretch>
                  <a:fillRect l="-3" t="-18" r="2" b="32"/>
                </a:stretch>
              </a:blipFill>
            </p:spPr>
            <p:txBody>
              <a:bodyPr/>
              <a:lstStyle/>
              <a:p>
                <a:r>
                  <a:rPr lang="zh-CN" altLang="en-US">
                    <a:noFill/>
                  </a:rPr>
                  <a:t> </a:t>
                </a:r>
              </a:p>
            </p:txBody>
          </p:sp>
        </mc:Fallback>
      </mc:AlternateContent>
      <p:sp>
        <p:nvSpPr>
          <p:cNvPr id="2" name="矩形 1"/>
          <p:cNvSpPr/>
          <p:nvPr/>
        </p:nvSpPr>
        <p:spPr>
          <a:xfrm>
            <a:off x="3771931" y="283442"/>
            <a:ext cx="7774697" cy="905184"/>
          </a:xfrm>
          <a:prstGeom prst="rect">
            <a:avLst/>
          </a:prstGeom>
        </p:spPr>
        <p:txBody>
          <a:bodyPr wrap="square">
            <a:spAutoFit/>
          </a:bodyPr>
          <a:lstStyle/>
          <a:p>
            <a:pPr defTabSz="914400">
              <a:lnSpc>
                <a:spcPct val="150000"/>
              </a:lnSpc>
              <a:spcBef>
                <a:spcPct val="50000"/>
              </a:spcBef>
            </a:pPr>
            <a:r>
              <a:rPr lang="zh-CN" altLang="en-US" sz="1865" dirty="0">
                <a:cs typeface="+mn-ea"/>
                <a:sym typeface="+mn-lt"/>
              </a:rPr>
              <a:t>对于具有上述特点的试验，我们可以从事件所包含的各种可能的结果数在全部可能结果数中所占的比，分析出事件发生的概率。</a:t>
            </a:r>
          </a:p>
        </p:txBody>
      </p:sp>
      <p:sp>
        <p:nvSpPr>
          <p:cNvPr id="15"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课堂活动</a:t>
            </a: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857" y="3507221"/>
            <a:ext cx="3599544" cy="2399695"/>
          </a:xfrm>
          <a:prstGeom prst="round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953122" y="1378515"/>
                <a:ext cx="10692037" cy="1877630"/>
              </a:xfrm>
              <a:prstGeom prst="rect">
                <a:avLst/>
              </a:prstGeom>
            </p:spPr>
            <p:txBody>
              <a:bodyPr wrap="square">
                <a:spAutoFit/>
              </a:bodyPr>
              <a:lstStyle/>
              <a:p>
                <a:pPr defTabSz="914400">
                  <a:lnSpc>
                    <a:spcPct val="150000"/>
                  </a:lnSpc>
                </a:pPr>
                <a:r>
                  <a:rPr kumimoji="1" lang="zh-CN" altLang="en-US" sz="2400" b="1" dirty="0">
                    <a:solidFill>
                      <a:schemeClr val="tx1"/>
                    </a:solidFill>
                    <a:cs typeface="+mn-ea"/>
                    <a:sym typeface="+mn-lt"/>
                  </a:rPr>
                  <a:t>    一般地，如果在一次试验中，有</a:t>
                </a:r>
                <a:r>
                  <a:rPr kumimoji="1" lang="en-US" altLang="zh-CN" sz="2400" b="1" dirty="0">
                    <a:solidFill>
                      <a:schemeClr val="tx1"/>
                    </a:solidFill>
                    <a:cs typeface="+mn-ea"/>
                    <a:sym typeface="+mn-lt"/>
                  </a:rPr>
                  <a:t>n</a:t>
                </a:r>
                <a:r>
                  <a:rPr kumimoji="1" lang="zh-CN" altLang="en-US" sz="2400" b="1" dirty="0">
                    <a:solidFill>
                      <a:schemeClr val="tx1"/>
                    </a:solidFill>
                    <a:cs typeface="+mn-ea"/>
                    <a:sym typeface="+mn-lt"/>
                  </a:rPr>
                  <a:t>种可能的结果，并且它们发生的可能性都相等，事件</a:t>
                </a:r>
                <a:r>
                  <a:rPr kumimoji="1" lang="en-US" altLang="zh-CN" sz="2400" b="1" dirty="0">
                    <a:solidFill>
                      <a:schemeClr val="tx1"/>
                    </a:solidFill>
                    <a:cs typeface="+mn-ea"/>
                    <a:sym typeface="+mn-lt"/>
                  </a:rPr>
                  <a:t>A</a:t>
                </a:r>
                <a:r>
                  <a:rPr kumimoji="1" lang="zh-CN" altLang="en-US" sz="2400" b="1" dirty="0">
                    <a:solidFill>
                      <a:schemeClr val="tx1"/>
                    </a:solidFill>
                    <a:cs typeface="+mn-ea"/>
                    <a:sym typeface="+mn-lt"/>
                  </a:rPr>
                  <a:t>包含其中的</a:t>
                </a:r>
                <a:r>
                  <a:rPr kumimoji="1" lang="en-US" altLang="zh-CN" sz="2400" b="1" dirty="0">
                    <a:solidFill>
                      <a:schemeClr val="tx1"/>
                    </a:solidFill>
                    <a:cs typeface="+mn-ea"/>
                    <a:sym typeface="+mn-lt"/>
                  </a:rPr>
                  <a:t>m</a:t>
                </a:r>
                <a:r>
                  <a:rPr kumimoji="1" lang="zh-CN" altLang="en-US" sz="2400" b="1" dirty="0">
                    <a:solidFill>
                      <a:schemeClr val="tx1"/>
                    </a:solidFill>
                    <a:cs typeface="+mn-ea"/>
                    <a:sym typeface="+mn-lt"/>
                  </a:rPr>
                  <a:t>种结果，那么事件</a:t>
                </a:r>
                <a:r>
                  <a:rPr kumimoji="1" lang="en-US" altLang="zh-CN" sz="2400" b="1" dirty="0">
                    <a:solidFill>
                      <a:schemeClr val="tx1"/>
                    </a:solidFill>
                    <a:cs typeface="+mn-ea"/>
                    <a:sym typeface="+mn-lt"/>
                  </a:rPr>
                  <a:t>A</a:t>
                </a:r>
                <a:r>
                  <a:rPr kumimoji="1" lang="zh-CN" altLang="en-US" sz="2400" b="1" dirty="0">
                    <a:solidFill>
                      <a:schemeClr val="tx1"/>
                    </a:solidFill>
                    <a:cs typeface="+mn-ea"/>
                    <a:sym typeface="+mn-lt"/>
                  </a:rPr>
                  <a:t>发生的概率</a:t>
                </a:r>
                <a:endParaRPr kumimoji="1" lang="en-US" altLang="zh-CN" sz="2400" b="1" dirty="0">
                  <a:solidFill>
                    <a:schemeClr val="tx1"/>
                  </a:solidFill>
                  <a:cs typeface="+mn-ea"/>
                  <a:sym typeface="+mn-lt"/>
                </a:endParaRPr>
              </a:p>
              <a:p>
                <a:pPr algn="ctr" defTabSz="914400">
                  <a:lnSpc>
                    <a:spcPct val="150000"/>
                  </a:lnSpc>
                </a:pPr>
                <a:r>
                  <a:rPr lang="en-US" altLang="zh-CN" sz="2400" b="1" dirty="0">
                    <a:solidFill>
                      <a:schemeClr val="tx1"/>
                    </a:solidFill>
                    <a:cs typeface="+mn-ea"/>
                    <a:sym typeface="+mn-lt"/>
                  </a:rPr>
                  <a:t>P(A)= </a:t>
                </a:r>
                <a14:m>
                  <m:oMath xmlns:m="http://schemas.openxmlformats.org/officeDocument/2006/math">
                    <m:f>
                      <m:fPr>
                        <m:ctrlPr>
                          <a:rPr lang="en-US" altLang="zh-CN" sz="2400" b="1" i="1">
                            <a:solidFill>
                              <a:schemeClr val="tx1"/>
                            </a:solidFill>
                            <a:latin typeface="Cambria Math" panose="02040503050406030204" pitchFamily="18" charset="0"/>
                            <a:cs typeface="+mn-ea"/>
                            <a:sym typeface="+mn-lt"/>
                          </a:rPr>
                        </m:ctrlPr>
                      </m:fPr>
                      <m:num>
                        <m:r>
                          <a:rPr lang="en-US" altLang="zh-CN" sz="2400" b="1" i="1">
                            <a:solidFill>
                              <a:schemeClr val="tx1"/>
                            </a:solidFill>
                            <a:latin typeface="Cambria Math" panose="02040503050406030204" pitchFamily="18" charset="0"/>
                            <a:cs typeface="+mn-ea"/>
                            <a:sym typeface="+mn-lt"/>
                          </a:rPr>
                          <m:t>𝒎</m:t>
                        </m:r>
                      </m:num>
                      <m:den>
                        <m:r>
                          <a:rPr lang="en-US" altLang="zh-CN" sz="2400" b="1" i="1">
                            <a:solidFill>
                              <a:schemeClr val="tx1"/>
                            </a:solidFill>
                            <a:latin typeface="Cambria Math" panose="02040503050406030204" pitchFamily="18" charset="0"/>
                            <a:cs typeface="+mn-ea"/>
                            <a:sym typeface="+mn-lt"/>
                          </a:rPr>
                          <m:t>𝒏</m:t>
                        </m:r>
                      </m:den>
                    </m:f>
                  </m:oMath>
                </a14:m>
                <a:r>
                  <a:rPr kumimoji="1" lang="zh-CN" altLang="en-US" sz="2400" b="1" dirty="0">
                    <a:solidFill>
                      <a:schemeClr val="tx1"/>
                    </a:solidFill>
                    <a:cs typeface="+mn-ea"/>
                    <a:sym typeface="+mn-lt"/>
                  </a:rPr>
                  <a:t> </a:t>
                </a:r>
                <a:endParaRPr lang="zh-CN" altLang="en-US" sz="2400" dirty="0">
                  <a:solidFill>
                    <a:schemeClr val="tx1"/>
                  </a:solidFill>
                  <a:cs typeface="+mn-ea"/>
                  <a:sym typeface="+mn-lt"/>
                </a:endParaRPr>
              </a:p>
            </p:txBody>
          </p:sp>
        </mc:Choice>
        <mc:Fallback xmlns="">
          <p:sp>
            <p:nvSpPr>
              <p:cNvPr id="2" name="矩形 1"/>
              <p:cNvSpPr>
                <a:spLocks noRot="1" noChangeAspect="1" noMove="1" noResize="1" noEditPoints="1" noAdjustHandles="1" noChangeArrowheads="1" noChangeShapeType="1" noTextEdit="1"/>
              </p:cNvSpPr>
              <p:nvPr/>
            </p:nvSpPr>
            <p:spPr>
              <a:xfrm>
                <a:off x="953122" y="1378515"/>
                <a:ext cx="10692037" cy="1877630"/>
              </a:xfrm>
              <a:prstGeom prst="rect">
                <a:avLst/>
              </a:prstGeom>
              <a:blipFill rotWithShape="1">
                <a:blip r:embed="rId4"/>
                <a:stretch>
                  <a:fillRect l="-6" t="-30" r="5" b="27"/>
                </a:stretch>
              </a:blipFill>
            </p:spPr>
            <p:txBody>
              <a:bodyPr/>
              <a:lstStyle/>
              <a:p>
                <a:r>
                  <a:rPr lang="zh-CN" altLang="en-US">
                    <a:noFill/>
                  </a:rPr>
                  <a:t> </a:t>
                </a:r>
              </a:p>
            </p:txBody>
          </p:sp>
        </mc:Fallback>
      </mc:AlternateContent>
      <p:sp>
        <p:nvSpPr>
          <p:cNvPr id="9" name="矩形 8"/>
          <p:cNvSpPr/>
          <p:nvPr/>
        </p:nvSpPr>
        <p:spPr>
          <a:xfrm>
            <a:off x="838201" y="3444340"/>
            <a:ext cx="5158785" cy="461665"/>
          </a:xfrm>
          <a:prstGeom prst="rect">
            <a:avLst/>
          </a:prstGeom>
        </p:spPr>
        <p:txBody>
          <a:bodyPr wrap="none">
            <a:spAutoFit/>
          </a:bodyPr>
          <a:lstStyle/>
          <a:p>
            <a:pPr defTabSz="914400"/>
            <a:r>
              <a:rPr lang="en-US" altLang="zh-CN" sz="2400" b="1" dirty="0">
                <a:cs typeface="+mn-ea"/>
                <a:sym typeface="+mn-lt"/>
              </a:rPr>
              <a:t>【</a:t>
            </a:r>
            <a:r>
              <a:rPr lang="zh-CN" altLang="en-US" sz="2400" b="1" dirty="0">
                <a:cs typeface="+mn-ea"/>
                <a:sym typeface="+mn-lt"/>
              </a:rPr>
              <a:t>思考一</a:t>
            </a:r>
            <a:r>
              <a:rPr lang="en-US" altLang="zh-CN" sz="2400" b="1" dirty="0">
                <a:cs typeface="+mn-ea"/>
                <a:sym typeface="+mn-lt"/>
              </a:rPr>
              <a:t>】</a:t>
            </a:r>
            <a:r>
              <a:rPr lang="en-US" altLang="x-none" sz="2400" b="1" dirty="0">
                <a:cs typeface="+mn-ea"/>
                <a:sym typeface="+mn-lt"/>
              </a:rPr>
              <a:t>P</a:t>
            </a:r>
            <a:r>
              <a:rPr lang="en-US" altLang="zh-CN" sz="2400" b="1" dirty="0">
                <a:cs typeface="+mn-ea"/>
                <a:sym typeface="+mn-lt"/>
              </a:rPr>
              <a:t>(</a:t>
            </a:r>
            <a:r>
              <a:rPr lang="en-US" altLang="x-none" sz="2400" b="1" dirty="0">
                <a:cs typeface="+mn-ea"/>
                <a:sym typeface="+mn-lt"/>
              </a:rPr>
              <a:t>A</a:t>
            </a:r>
            <a:r>
              <a:rPr lang="en-US" altLang="zh-CN" sz="2400" b="1" dirty="0">
                <a:cs typeface="+mn-ea"/>
                <a:sym typeface="+mn-lt"/>
              </a:rPr>
              <a:t>)</a:t>
            </a:r>
            <a:r>
              <a:rPr lang="zh-CN" altLang="en-US" sz="2400" b="1" dirty="0">
                <a:cs typeface="+mn-ea"/>
                <a:sym typeface="+mn-lt"/>
              </a:rPr>
              <a:t>的取值范围是</a:t>
            </a:r>
            <a:r>
              <a:rPr lang="zh-CN" altLang="en-US" sz="2135" b="1" dirty="0">
                <a:cs typeface="+mn-ea"/>
                <a:sym typeface="+mn-lt"/>
              </a:rPr>
              <a:t>多少</a:t>
            </a:r>
            <a:r>
              <a:rPr lang="zh-CN" altLang="en-US" sz="2400" b="1" dirty="0">
                <a:cs typeface="+mn-ea"/>
                <a:sym typeface="+mn-lt"/>
              </a:rPr>
              <a:t>？</a:t>
            </a:r>
            <a:endParaRPr lang="zh-CN" altLang="en-US" sz="2400" dirty="0">
              <a:cs typeface="+mn-ea"/>
              <a:sym typeface="+mn-lt"/>
            </a:endParaRPr>
          </a:p>
        </p:txBody>
      </p:sp>
      <mc:AlternateContent xmlns:mc="http://schemas.openxmlformats.org/markup-compatibility/2006" xmlns:a14="http://schemas.microsoft.com/office/drawing/2010/main">
        <mc:Choice Requires="a14">
          <p:sp>
            <p:nvSpPr>
              <p:cNvPr id="10" name="文本框 6"/>
              <p:cNvSpPr txBox="1"/>
              <p:nvPr/>
            </p:nvSpPr>
            <p:spPr>
              <a:xfrm>
                <a:off x="5399248" y="4094200"/>
                <a:ext cx="6927849" cy="2411238"/>
              </a:xfrm>
              <a:prstGeom prst="rect">
                <a:avLst/>
              </a:prstGeom>
              <a:noFill/>
              <a:ln w="9525">
                <a:noFill/>
              </a:ln>
            </p:spPr>
            <p:txBody>
              <a:bodyPr wrap="square" anchor="t">
                <a:spAutoFit/>
              </a:bodyPr>
              <a:lstStyle/>
              <a:p>
                <a:pPr defTabSz="914400">
                  <a:lnSpc>
                    <a:spcPct val="130000"/>
                  </a:lnSpc>
                </a:pPr>
                <a:r>
                  <a:rPr lang="zh-CN" altLang="en-US" sz="2400" dirty="0">
                    <a:solidFill>
                      <a:schemeClr val="tx1"/>
                    </a:solidFill>
                    <a:cs typeface="+mn-ea"/>
                    <a:sym typeface="+mn-lt"/>
                  </a:rPr>
                  <a:t>∵</a:t>
                </a:r>
                <a:r>
                  <a:rPr lang="en-US" altLang="x-none" sz="2400" dirty="0">
                    <a:solidFill>
                      <a:schemeClr val="tx1"/>
                    </a:solidFill>
                    <a:cs typeface="+mn-ea"/>
                    <a:sym typeface="+mn-lt"/>
                  </a:rPr>
                  <a:t>m≥0</a:t>
                </a:r>
                <a:r>
                  <a:rPr lang="zh-CN" altLang="en-US" sz="2400" dirty="0">
                    <a:solidFill>
                      <a:schemeClr val="tx1"/>
                    </a:solidFill>
                    <a:cs typeface="+mn-ea"/>
                    <a:sym typeface="+mn-lt"/>
                  </a:rPr>
                  <a:t>，</a:t>
                </a:r>
                <a:r>
                  <a:rPr lang="en-US" altLang="x-none" sz="2400" dirty="0">
                    <a:solidFill>
                      <a:schemeClr val="tx1"/>
                    </a:solidFill>
                    <a:cs typeface="+mn-ea"/>
                    <a:sym typeface="+mn-lt"/>
                  </a:rPr>
                  <a:t>n&gt;0</a:t>
                </a:r>
                <a:r>
                  <a:rPr lang="zh-CN" altLang="en-US" sz="2400" dirty="0">
                    <a:solidFill>
                      <a:schemeClr val="tx1"/>
                    </a:solidFill>
                    <a:cs typeface="+mn-ea"/>
                    <a:sym typeface="+mn-lt"/>
                  </a:rPr>
                  <a:t>，</a:t>
                </a:r>
              </a:p>
              <a:p>
                <a:pPr defTabSz="914400">
                  <a:lnSpc>
                    <a:spcPct val="130000"/>
                  </a:lnSpc>
                </a:pPr>
                <a:r>
                  <a:rPr lang="zh-CN" altLang="en-US" sz="2400" dirty="0">
                    <a:solidFill>
                      <a:schemeClr val="tx1"/>
                    </a:solidFill>
                    <a:cs typeface="+mn-ea"/>
                    <a:sym typeface="+mn-lt"/>
                  </a:rPr>
                  <a:t>∴</a:t>
                </a:r>
                <a:r>
                  <a:rPr lang="en-US" altLang="x-none" sz="2400" dirty="0">
                    <a:solidFill>
                      <a:schemeClr val="tx1"/>
                    </a:solidFill>
                    <a:cs typeface="+mn-ea"/>
                    <a:sym typeface="+mn-lt"/>
                  </a:rPr>
                  <a:t>0≤m≤n.</a:t>
                </a:r>
              </a:p>
              <a:p>
                <a:pPr defTabSz="914400">
                  <a:lnSpc>
                    <a:spcPct val="130000"/>
                  </a:lnSpc>
                </a:pPr>
                <a:r>
                  <a:rPr lang="zh-CN" altLang="en-US" sz="2400" dirty="0">
                    <a:solidFill>
                      <a:schemeClr val="tx1"/>
                    </a:solidFill>
                    <a:cs typeface="+mn-ea"/>
                    <a:sym typeface="+mn-lt"/>
                  </a:rPr>
                  <a:t>∴</a:t>
                </a:r>
                <a:r>
                  <a:rPr lang="en-US" altLang="x-none" sz="2400" dirty="0">
                    <a:solidFill>
                      <a:schemeClr val="tx1"/>
                    </a:solidFill>
                    <a:cs typeface="+mn-ea"/>
                    <a:sym typeface="+mn-lt"/>
                  </a:rPr>
                  <a:t>0≤</a:t>
                </a:r>
                <a:r>
                  <a:rPr lang="en-US" altLang="zh-CN" sz="2400" b="1" dirty="0">
                    <a:solidFill>
                      <a:schemeClr val="tx1"/>
                    </a:solidFill>
                    <a:cs typeface="+mn-ea"/>
                    <a:sym typeface="+mn-lt"/>
                  </a:rPr>
                  <a:t> </a:t>
                </a:r>
                <a14:m>
                  <m:oMath xmlns:m="http://schemas.openxmlformats.org/officeDocument/2006/math">
                    <m:f>
                      <m:fPr>
                        <m:ctrlPr>
                          <a:rPr lang="en-US" altLang="zh-CN" sz="2400" b="1" i="1">
                            <a:solidFill>
                              <a:schemeClr val="tx1"/>
                            </a:solidFill>
                            <a:latin typeface="Cambria Math" panose="02040503050406030204" pitchFamily="18" charset="0"/>
                            <a:cs typeface="+mn-ea"/>
                            <a:sym typeface="+mn-lt"/>
                          </a:rPr>
                        </m:ctrlPr>
                      </m:fPr>
                      <m:num>
                        <m:r>
                          <a:rPr lang="en-US" altLang="zh-CN" sz="2400" b="1">
                            <a:solidFill>
                              <a:schemeClr val="tx1"/>
                            </a:solidFill>
                            <a:latin typeface="Cambria Math" panose="02040503050406030204" pitchFamily="18" charset="0"/>
                            <a:cs typeface="+mn-ea"/>
                            <a:sym typeface="+mn-lt"/>
                          </a:rPr>
                          <m:t>𝐦</m:t>
                        </m:r>
                      </m:num>
                      <m:den>
                        <m:r>
                          <a:rPr lang="en-US" altLang="zh-CN" sz="2400" b="1">
                            <a:solidFill>
                              <a:schemeClr val="tx1"/>
                            </a:solidFill>
                            <a:latin typeface="Cambria Math" panose="02040503050406030204" pitchFamily="18" charset="0"/>
                            <a:cs typeface="+mn-ea"/>
                            <a:sym typeface="+mn-lt"/>
                          </a:rPr>
                          <m:t>𝐧</m:t>
                        </m:r>
                      </m:den>
                    </m:f>
                  </m:oMath>
                </a14:m>
                <a:r>
                  <a:rPr lang="en-US" altLang="x-none" sz="2400" dirty="0">
                    <a:solidFill>
                      <a:schemeClr val="tx1"/>
                    </a:solidFill>
                    <a:cs typeface="+mn-ea"/>
                    <a:sym typeface="+mn-lt"/>
                  </a:rPr>
                  <a:t>≤1</a:t>
                </a:r>
                <a:r>
                  <a:rPr lang="zh-CN" altLang="en-US" sz="2400" dirty="0">
                    <a:solidFill>
                      <a:schemeClr val="tx1"/>
                    </a:solidFill>
                    <a:cs typeface="+mn-ea"/>
                    <a:sym typeface="+mn-lt"/>
                  </a:rPr>
                  <a:t>，</a:t>
                </a:r>
                <a:endParaRPr lang="en-US" altLang="zh-CN" sz="2400" dirty="0">
                  <a:solidFill>
                    <a:schemeClr val="tx1"/>
                  </a:solidFill>
                  <a:cs typeface="+mn-ea"/>
                  <a:sym typeface="+mn-lt"/>
                </a:endParaRPr>
              </a:p>
              <a:p>
                <a:pPr defTabSz="914400">
                  <a:lnSpc>
                    <a:spcPct val="130000"/>
                  </a:lnSpc>
                </a:pPr>
                <a:r>
                  <a:rPr lang="zh-CN" altLang="en-US" sz="2400" dirty="0">
                    <a:solidFill>
                      <a:schemeClr val="tx1"/>
                    </a:solidFill>
                    <a:cs typeface="+mn-ea"/>
                    <a:sym typeface="+mn-lt"/>
                  </a:rPr>
                  <a:t>即</a:t>
                </a:r>
                <a:r>
                  <a:rPr lang="en-US" altLang="x-none" sz="2400" dirty="0">
                    <a:solidFill>
                      <a:schemeClr val="tx1"/>
                    </a:solidFill>
                    <a:cs typeface="+mn-ea"/>
                    <a:sym typeface="+mn-lt"/>
                  </a:rPr>
                  <a:t>0≤P</a:t>
                </a:r>
                <a:r>
                  <a:rPr lang="en-US" altLang="zh-CN" sz="2400" dirty="0">
                    <a:solidFill>
                      <a:schemeClr val="tx1"/>
                    </a:solidFill>
                    <a:cs typeface="+mn-ea"/>
                    <a:sym typeface="+mn-lt"/>
                  </a:rPr>
                  <a:t>(</a:t>
                </a:r>
                <a:r>
                  <a:rPr lang="en-US" altLang="x-none" sz="2400" dirty="0">
                    <a:solidFill>
                      <a:schemeClr val="tx1"/>
                    </a:solidFill>
                    <a:cs typeface="+mn-ea"/>
                    <a:sym typeface="+mn-lt"/>
                  </a:rPr>
                  <a:t>A</a:t>
                </a:r>
                <a:r>
                  <a:rPr lang="en-US" altLang="zh-CN" sz="2400" dirty="0">
                    <a:solidFill>
                      <a:schemeClr val="tx1"/>
                    </a:solidFill>
                    <a:cs typeface="+mn-ea"/>
                    <a:sym typeface="+mn-lt"/>
                  </a:rPr>
                  <a:t>)</a:t>
                </a:r>
                <a:r>
                  <a:rPr lang="en-US" altLang="x-none" sz="2400" dirty="0">
                    <a:solidFill>
                      <a:schemeClr val="tx1"/>
                    </a:solidFill>
                    <a:cs typeface="+mn-ea"/>
                    <a:sym typeface="+mn-lt"/>
                  </a:rPr>
                  <a:t>≤1.</a:t>
                </a:r>
              </a:p>
              <a:p>
                <a:pPr defTabSz="914400">
                  <a:lnSpc>
                    <a:spcPct val="130000"/>
                  </a:lnSpc>
                </a:pPr>
                <a:endParaRPr lang="en-US" altLang="x-none" sz="1400" dirty="0">
                  <a:solidFill>
                    <a:schemeClr val="tx1"/>
                  </a:solidFill>
                  <a:cs typeface="+mn-ea"/>
                  <a:sym typeface="+mn-lt"/>
                </a:endParaRPr>
              </a:p>
            </p:txBody>
          </p:sp>
        </mc:Choice>
        <mc:Fallback xmlns="">
          <p:sp>
            <p:nvSpPr>
              <p:cNvPr id="10" name="文本框 6"/>
              <p:cNvSpPr txBox="1">
                <a:spLocks noRot="1" noChangeAspect="1" noMove="1" noResize="1" noEditPoints="1" noAdjustHandles="1" noChangeArrowheads="1" noChangeShapeType="1" noTextEdit="1"/>
              </p:cNvSpPr>
              <p:nvPr/>
            </p:nvSpPr>
            <p:spPr>
              <a:xfrm>
                <a:off x="5399248" y="4094200"/>
                <a:ext cx="6927849" cy="2411238"/>
              </a:xfrm>
              <a:prstGeom prst="rect">
                <a:avLst/>
              </a:prstGeom>
              <a:blipFill rotWithShape="1">
                <a:blip r:embed="rId5"/>
                <a:stretch>
                  <a:fillRect l="-7" t="-15" r="7" b="21"/>
                </a:stretch>
              </a:blipFill>
              <a:ln w="9525">
                <a:noFill/>
              </a:ln>
            </p:spPr>
            <p:txBody>
              <a:bodyPr/>
              <a:lstStyle/>
              <a:p>
                <a:r>
                  <a:rPr lang="zh-CN" altLang="en-US">
                    <a:noFill/>
                  </a:rPr>
                  <a:t> </a:t>
                </a:r>
              </a:p>
            </p:txBody>
          </p:sp>
        </mc:Fallback>
      </mc:AlternateContent>
      <p:sp>
        <p:nvSpPr>
          <p:cNvPr id="8"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小结</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967636" y="1179884"/>
                <a:ext cx="10692037" cy="1877630"/>
              </a:xfrm>
              <a:prstGeom prst="rect">
                <a:avLst/>
              </a:prstGeom>
            </p:spPr>
            <p:txBody>
              <a:bodyPr wrap="square">
                <a:spAutoFit/>
              </a:bodyPr>
              <a:lstStyle/>
              <a:p>
                <a:pPr defTabSz="914400">
                  <a:lnSpc>
                    <a:spcPct val="150000"/>
                  </a:lnSpc>
                </a:pPr>
                <a:r>
                  <a:rPr kumimoji="1" lang="zh-CN" altLang="en-US" sz="2400" b="1" dirty="0">
                    <a:solidFill>
                      <a:schemeClr val="tx1"/>
                    </a:solidFill>
                    <a:cs typeface="+mn-ea"/>
                    <a:sym typeface="+mn-lt"/>
                  </a:rPr>
                  <a:t>    一般地，如果在一次试验中，有</a:t>
                </a:r>
                <a:r>
                  <a:rPr kumimoji="1" lang="en-US" altLang="zh-CN" sz="2400" b="1" dirty="0">
                    <a:solidFill>
                      <a:schemeClr val="tx1"/>
                    </a:solidFill>
                    <a:cs typeface="+mn-ea"/>
                    <a:sym typeface="+mn-lt"/>
                  </a:rPr>
                  <a:t>n</a:t>
                </a:r>
                <a:r>
                  <a:rPr kumimoji="1" lang="zh-CN" altLang="en-US" sz="2400" b="1" dirty="0">
                    <a:solidFill>
                      <a:schemeClr val="tx1"/>
                    </a:solidFill>
                    <a:cs typeface="+mn-ea"/>
                    <a:sym typeface="+mn-lt"/>
                  </a:rPr>
                  <a:t>种可能的结果，并且它们发生的可能性都相等，事件</a:t>
                </a:r>
                <a:r>
                  <a:rPr kumimoji="1" lang="en-US" altLang="zh-CN" sz="2400" b="1" dirty="0">
                    <a:solidFill>
                      <a:schemeClr val="tx1"/>
                    </a:solidFill>
                    <a:cs typeface="+mn-ea"/>
                    <a:sym typeface="+mn-lt"/>
                  </a:rPr>
                  <a:t>A</a:t>
                </a:r>
                <a:r>
                  <a:rPr kumimoji="1" lang="zh-CN" altLang="en-US" sz="2400" b="1" dirty="0">
                    <a:solidFill>
                      <a:schemeClr val="tx1"/>
                    </a:solidFill>
                    <a:cs typeface="+mn-ea"/>
                    <a:sym typeface="+mn-lt"/>
                  </a:rPr>
                  <a:t>包含其中的</a:t>
                </a:r>
                <a:r>
                  <a:rPr kumimoji="1" lang="en-US" altLang="zh-CN" sz="2400" b="1" dirty="0">
                    <a:solidFill>
                      <a:schemeClr val="tx1"/>
                    </a:solidFill>
                    <a:cs typeface="+mn-ea"/>
                    <a:sym typeface="+mn-lt"/>
                  </a:rPr>
                  <a:t>m</a:t>
                </a:r>
                <a:r>
                  <a:rPr kumimoji="1" lang="zh-CN" altLang="en-US" sz="2400" b="1" dirty="0">
                    <a:solidFill>
                      <a:schemeClr val="tx1"/>
                    </a:solidFill>
                    <a:cs typeface="+mn-ea"/>
                    <a:sym typeface="+mn-lt"/>
                  </a:rPr>
                  <a:t>种结果，那么事件</a:t>
                </a:r>
                <a:r>
                  <a:rPr kumimoji="1" lang="en-US" altLang="zh-CN" sz="2400" b="1" dirty="0">
                    <a:solidFill>
                      <a:schemeClr val="tx1"/>
                    </a:solidFill>
                    <a:cs typeface="+mn-ea"/>
                    <a:sym typeface="+mn-lt"/>
                  </a:rPr>
                  <a:t>A</a:t>
                </a:r>
                <a:r>
                  <a:rPr kumimoji="1" lang="zh-CN" altLang="en-US" sz="2400" b="1" dirty="0">
                    <a:solidFill>
                      <a:schemeClr val="tx1"/>
                    </a:solidFill>
                    <a:cs typeface="+mn-ea"/>
                    <a:sym typeface="+mn-lt"/>
                  </a:rPr>
                  <a:t>发生的概率</a:t>
                </a:r>
                <a:endParaRPr kumimoji="1" lang="en-US" altLang="zh-CN" sz="2400" b="1" dirty="0">
                  <a:solidFill>
                    <a:schemeClr val="tx1"/>
                  </a:solidFill>
                  <a:cs typeface="+mn-ea"/>
                  <a:sym typeface="+mn-lt"/>
                </a:endParaRPr>
              </a:p>
              <a:p>
                <a:pPr algn="ctr" defTabSz="914400">
                  <a:lnSpc>
                    <a:spcPct val="150000"/>
                  </a:lnSpc>
                </a:pPr>
                <a:r>
                  <a:rPr lang="en-US" altLang="zh-CN" sz="2400" b="1" dirty="0">
                    <a:solidFill>
                      <a:schemeClr val="tx1"/>
                    </a:solidFill>
                    <a:cs typeface="+mn-ea"/>
                    <a:sym typeface="+mn-lt"/>
                  </a:rPr>
                  <a:t>P(A)= </a:t>
                </a:r>
                <a14:m>
                  <m:oMath xmlns:m="http://schemas.openxmlformats.org/officeDocument/2006/math">
                    <m:f>
                      <m:fPr>
                        <m:ctrlPr>
                          <a:rPr lang="en-US" altLang="zh-CN" sz="2400" b="1" i="1">
                            <a:solidFill>
                              <a:schemeClr val="tx1"/>
                            </a:solidFill>
                            <a:latin typeface="Cambria Math" panose="02040503050406030204" pitchFamily="18" charset="0"/>
                            <a:cs typeface="+mn-ea"/>
                            <a:sym typeface="+mn-lt"/>
                          </a:rPr>
                        </m:ctrlPr>
                      </m:fPr>
                      <m:num>
                        <m:r>
                          <a:rPr lang="en-US" altLang="zh-CN" sz="2400" b="1" i="1">
                            <a:solidFill>
                              <a:schemeClr val="tx1"/>
                            </a:solidFill>
                            <a:latin typeface="Cambria Math" panose="02040503050406030204" pitchFamily="18" charset="0"/>
                            <a:cs typeface="+mn-ea"/>
                            <a:sym typeface="+mn-lt"/>
                          </a:rPr>
                          <m:t>𝒎</m:t>
                        </m:r>
                      </m:num>
                      <m:den>
                        <m:r>
                          <a:rPr lang="en-US" altLang="zh-CN" sz="2400" b="1" i="1">
                            <a:solidFill>
                              <a:schemeClr val="tx1"/>
                            </a:solidFill>
                            <a:latin typeface="Cambria Math" panose="02040503050406030204" pitchFamily="18" charset="0"/>
                            <a:cs typeface="+mn-ea"/>
                            <a:sym typeface="+mn-lt"/>
                          </a:rPr>
                          <m:t>𝒏</m:t>
                        </m:r>
                      </m:den>
                    </m:f>
                  </m:oMath>
                </a14:m>
                <a:r>
                  <a:rPr kumimoji="1" lang="zh-CN" altLang="en-US" sz="2400" b="1" dirty="0">
                    <a:solidFill>
                      <a:schemeClr val="tx1"/>
                    </a:solidFill>
                    <a:cs typeface="+mn-ea"/>
                    <a:sym typeface="+mn-lt"/>
                  </a:rPr>
                  <a:t> </a:t>
                </a:r>
                <a:endParaRPr lang="zh-CN" altLang="en-US" sz="2400" dirty="0">
                  <a:solidFill>
                    <a:schemeClr val="tx1"/>
                  </a:solidFill>
                  <a:cs typeface="+mn-ea"/>
                  <a:sym typeface="+mn-lt"/>
                </a:endParaRPr>
              </a:p>
            </p:txBody>
          </p:sp>
        </mc:Choice>
        <mc:Fallback xmlns="">
          <p:sp>
            <p:nvSpPr>
              <p:cNvPr id="2" name="矩形 1"/>
              <p:cNvSpPr>
                <a:spLocks noRot="1" noChangeAspect="1" noMove="1" noResize="1" noEditPoints="1" noAdjustHandles="1" noChangeArrowheads="1" noChangeShapeType="1" noTextEdit="1"/>
              </p:cNvSpPr>
              <p:nvPr/>
            </p:nvSpPr>
            <p:spPr>
              <a:xfrm>
                <a:off x="967636" y="1179884"/>
                <a:ext cx="10692037" cy="1877630"/>
              </a:xfrm>
              <a:prstGeom prst="rect">
                <a:avLst/>
              </a:prstGeom>
              <a:blipFill rotWithShape="1">
                <a:blip r:embed="rId4"/>
                <a:stretch>
                  <a:fillRect l="-5" t="-3" r="4" b="33"/>
                </a:stretch>
              </a:blipFill>
            </p:spPr>
            <p:txBody>
              <a:bodyPr/>
              <a:lstStyle/>
              <a:p>
                <a:r>
                  <a:rPr lang="zh-CN" altLang="en-US">
                    <a:noFill/>
                  </a:rPr>
                  <a:t> </a:t>
                </a:r>
              </a:p>
            </p:txBody>
          </p:sp>
        </mc:Fallback>
      </mc:AlternateContent>
      <p:grpSp>
        <p:nvGrpSpPr>
          <p:cNvPr id="17" name="Group 5"/>
          <p:cNvGrpSpPr/>
          <p:nvPr/>
        </p:nvGrpSpPr>
        <p:grpSpPr bwMode="auto">
          <a:xfrm>
            <a:off x="2031982" y="4224089"/>
            <a:ext cx="8310034" cy="1153584"/>
            <a:chOff x="0" y="-91"/>
            <a:chExt cx="3926" cy="545"/>
          </a:xfrm>
        </p:grpSpPr>
        <p:sp>
          <p:nvSpPr>
            <p:cNvPr id="18" name="Line 6"/>
            <p:cNvSpPr>
              <a:spLocks noChangeShapeType="1"/>
            </p:cNvSpPr>
            <p:nvPr/>
          </p:nvSpPr>
          <p:spPr bwMode="auto">
            <a:xfrm>
              <a:off x="90" y="454"/>
              <a:ext cx="3675"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19" name="Line 7"/>
            <p:cNvSpPr>
              <a:spLocks noChangeShapeType="1"/>
            </p:cNvSpPr>
            <p:nvPr/>
          </p:nvSpPr>
          <p:spPr bwMode="auto">
            <a:xfrm>
              <a:off x="90" y="317"/>
              <a:ext cx="0" cy="1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20" name="Line 8"/>
            <p:cNvSpPr>
              <a:spLocks noChangeShapeType="1"/>
            </p:cNvSpPr>
            <p:nvPr/>
          </p:nvSpPr>
          <p:spPr bwMode="auto">
            <a:xfrm>
              <a:off x="3765" y="317"/>
              <a:ext cx="0" cy="1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21" name="Line 9"/>
            <p:cNvSpPr>
              <a:spLocks noChangeShapeType="1"/>
            </p:cNvSpPr>
            <p:nvPr/>
          </p:nvSpPr>
          <p:spPr bwMode="auto">
            <a:xfrm>
              <a:off x="1905" y="363"/>
              <a:ext cx="0" cy="9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22" name="Text Box 10"/>
            <p:cNvSpPr txBox="1">
              <a:spLocks noChangeArrowheads="1"/>
            </p:cNvSpPr>
            <p:nvPr/>
          </p:nvSpPr>
          <p:spPr bwMode="auto">
            <a:xfrm>
              <a:off x="0" y="-91"/>
              <a:ext cx="21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3735" b="1">
                  <a:latin typeface="+mn-lt"/>
                  <a:ea typeface="+mn-ea"/>
                  <a:cs typeface="+mn-ea"/>
                  <a:sym typeface="+mn-lt"/>
                </a:rPr>
                <a:t>0</a:t>
              </a:r>
            </a:p>
          </p:txBody>
        </p:sp>
        <p:sp>
          <p:nvSpPr>
            <p:cNvPr id="23" name="Text Box 11"/>
            <p:cNvSpPr txBox="1">
              <a:spLocks noChangeArrowheads="1"/>
            </p:cNvSpPr>
            <p:nvPr/>
          </p:nvSpPr>
          <p:spPr bwMode="auto">
            <a:xfrm>
              <a:off x="3707" y="-33"/>
              <a:ext cx="21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3735" b="1">
                  <a:latin typeface="+mn-lt"/>
                  <a:ea typeface="+mn-ea"/>
                  <a:cs typeface="+mn-ea"/>
                  <a:sym typeface="+mn-lt"/>
                </a:rPr>
                <a:t>1</a:t>
              </a:r>
            </a:p>
          </p:txBody>
        </p:sp>
      </p:grpSp>
      <p:sp>
        <p:nvSpPr>
          <p:cNvPr id="24" name="Line 12"/>
          <p:cNvSpPr>
            <a:spLocks noChangeShapeType="1"/>
          </p:cNvSpPr>
          <p:nvPr/>
        </p:nvSpPr>
        <p:spPr bwMode="auto">
          <a:xfrm flipH="1">
            <a:off x="3183789" y="4802017"/>
            <a:ext cx="5923569" cy="10371"/>
          </a:xfrm>
          <a:prstGeom prst="line">
            <a:avLst/>
          </a:prstGeom>
          <a:noFill/>
          <a:ln w="28575">
            <a:solidFill>
              <a:srgbClr val="FF3300"/>
            </a:solidFill>
            <a:round/>
            <a:tailEnd type="triangle" w="med" len="me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25" name="Text Box 13"/>
          <p:cNvSpPr txBox="1">
            <a:spLocks noChangeArrowheads="1"/>
          </p:cNvSpPr>
          <p:nvPr/>
        </p:nvSpPr>
        <p:spPr bwMode="auto">
          <a:xfrm>
            <a:off x="4264124" y="5816043"/>
            <a:ext cx="3985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400" b="1" dirty="0">
                <a:latin typeface="+mn-lt"/>
                <a:ea typeface="+mn-ea"/>
                <a:cs typeface="+mn-ea"/>
                <a:sym typeface="+mn-lt"/>
              </a:rPr>
              <a:t>事件发生的可能性越来越大</a:t>
            </a:r>
          </a:p>
        </p:txBody>
      </p:sp>
      <p:sp>
        <p:nvSpPr>
          <p:cNvPr id="26" name="Text Box 14"/>
          <p:cNvSpPr txBox="1">
            <a:spLocks noChangeArrowheads="1"/>
          </p:cNvSpPr>
          <p:nvPr/>
        </p:nvSpPr>
        <p:spPr bwMode="auto">
          <a:xfrm>
            <a:off x="4264125" y="4118310"/>
            <a:ext cx="6913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400" b="1" dirty="0">
                <a:latin typeface="+mn-lt"/>
                <a:ea typeface="+mn-ea"/>
                <a:cs typeface="+mn-ea"/>
                <a:sym typeface="+mn-lt"/>
              </a:rPr>
              <a:t>事件发生的可能性越来越小</a:t>
            </a:r>
          </a:p>
        </p:txBody>
      </p:sp>
      <p:sp>
        <p:nvSpPr>
          <p:cNvPr id="27" name="Text Box 15"/>
          <p:cNvSpPr txBox="1">
            <a:spLocks noChangeArrowheads="1"/>
          </p:cNvSpPr>
          <p:nvPr/>
        </p:nvSpPr>
        <p:spPr bwMode="auto">
          <a:xfrm>
            <a:off x="1313029" y="5527905"/>
            <a:ext cx="181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zh-CN" altLang="en-US" sz="2400" b="1" dirty="0">
                <a:latin typeface="+mn-lt"/>
                <a:ea typeface="+mn-ea"/>
                <a:cs typeface="+mn-ea"/>
                <a:sym typeface="+mn-lt"/>
              </a:rPr>
              <a:t>不可能事件</a:t>
            </a:r>
          </a:p>
        </p:txBody>
      </p:sp>
      <p:sp>
        <p:nvSpPr>
          <p:cNvPr id="28" name="Text Box 16"/>
          <p:cNvSpPr txBox="1">
            <a:spLocks noChangeArrowheads="1"/>
          </p:cNvSpPr>
          <p:nvPr/>
        </p:nvSpPr>
        <p:spPr bwMode="auto">
          <a:xfrm>
            <a:off x="8350945" y="5485492"/>
            <a:ext cx="3407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zh-CN" altLang="en-US" sz="2400" b="1" dirty="0">
                <a:latin typeface="+mn-lt"/>
                <a:ea typeface="+mn-ea"/>
                <a:cs typeface="+mn-ea"/>
                <a:sym typeface="+mn-lt"/>
              </a:rPr>
              <a:t>必然事件</a:t>
            </a:r>
          </a:p>
        </p:txBody>
      </p:sp>
      <p:sp>
        <p:nvSpPr>
          <p:cNvPr id="29" name="Text Box 17"/>
          <p:cNvSpPr txBox="1">
            <a:spLocks noChangeArrowheads="1"/>
          </p:cNvSpPr>
          <p:nvPr/>
        </p:nvSpPr>
        <p:spPr bwMode="auto">
          <a:xfrm>
            <a:off x="10001232" y="5087689"/>
            <a:ext cx="130676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135" b="1" dirty="0">
                <a:latin typeface="+mn-lt"/>
                <a:ea typeface="+mn-ea"/>
                <a:cs typeface="+mn-ea"/>
                <a:sym typeface="+mn-lt"/>
              </a:rPr>
              <a:t>概率的值</a:t>
            </a:r>
          </a:p>
        </p:txBody>
      </p:sp>
      <p:sp>
        <p:nvSpPr>
          <p:cNvPr id="30" name="Line 18"/>
          <p:cNvSpPr>
            <a:spLocks noChangeShapeType="1"/>
          </p:cNvSpPr>
          <p:nvPr/>
        </p:nvSpPr>
        <p:spPr bwMode="auto">
          <a:xfrm flipV="1">
            <a:off x="3183793" y="5750339"/>
            <a:ext cx="5923580" cy="3463"/>
          </a:xfrm>
          <a:prstGeom prst="line">
            <a:avLst/>
          </a:prstGeom>
          <a:noFill/>
          <a:ln w="28575">
            <a:solidFill>
              <a:srgbClr val="FF3300"/>
            </a:solidFill>
            <a:round/>
            <a:tailEnd type="triangle" w="med" len="med"/>
          </a:ln>
          <a:extLst>
            <a:ext uri="{909E8E84-426E-40DD-AFC4-6F175D3DCCD1}">
              <a14:hiddenFill xmlns:a14="http://schemas.microsoft.com/office/drawing/2010/main">
                <a:noFill/>
              </a14:hiddenFill>
            </a:ext>
          </a:extLst>
        </p:spPr>
        <p:txBody>
          <a:bodyPr/>
          <a:lstStyle/>
          <a:p>
            <a:pPr defTabSz="914400"/>
            <a:endParaRPr lang="zh-CN" altLang="en-US">
              <a:cs typeface="+mn-ea"/>
              <a:sym typeface="+mn-lt"/>
            </a:endParaRPr>
          </a:p>
        </p:txBody>
      </p:sp>
      <p:sp>
        <p:nvSpPr>
          <p:cNvPr id="31" name="矩形 30"/>
          <p:cNvSpPr/>
          <p:nvPr/>
        </p:nvSpPr>
        <p:spPr>
          <a:xfrm>
            <a:off x="902907" y="3435634"/>
            <a:ext cx="9413154" cy="461665"/>
          </a:xfrm>
          <a:prstGeom prst="rect">
            <a:avLst/>
          </a:prstGeom>
        </p:spPr>
        <p:txBody>
          <a:bodyPr wrap="none">
            <a:spAutoFit/>
          </a:bodyPr>
          <a:lstStyle/>
          <a:p>
            <a:pPr defTabSz="914400"/>
            <a:r>
              <a:rPr lang="en-US" altLang="zh-CN" sz="2400" b="1" dirty="0">
                <a:cs typeface="+mn-ea"/>
                <a:sym typeface="+mn-lt"/>
              </a:rPr>
              <a:t>【</a:t>
            </a:r>
            <a:r>
              <a:rPr lang="zh-CN" altLang="en-US" sz="2400" b="1" dirty="0">
                <a:cs typeface="+mn-ea"/>
                <a:sym typeface="+mn-lt"/>
              </a:rPr>
              <a:t>思考二</a:t>
            </a:r>
            <a:r>
              <a:rPr lang="en-US" altLang="zh-CN" sz="2400" b="1" dirty="0">
                <a:cs typeface="+mn-ea"/>
                <a:sym typeface="+mn-lt"/>
              </a:rPr>
              <a:t>】</a:t>
            </a:r>
            <a:r>
              <a:rPr lang="en-US" altLang="x-none" sz="2400" b="1" dirty="0">
                <a:cs typeface="+mn-ea"/>
                <a:sym typeface="+mn-lt"/>
              </a:rPr>
              <a:t>P</a:t>
            </a:r>
            <a:r>
              <a:rPr lang="en-US" altLang="zh-CN" sz="2400" b="1" dirty="0">
                <a:cs typeface="+mn-ea"/>
                <a:sym typeface="+mn-lt"/>
              </a:rPr>
              <a:t>(</a:t>
            </a:r>
            <a:r>
              <a:rPr lang="en-US" altLang="x-none" sz="2400" b="1" dirty="0">
                <a:cs typeface="+mn-ea"/>
                <a:sym typeface="+mn-lt"/>
              </a:rPr>
              <a:t>A</a:t>
            </a:r>
            <a:r>
              <a:rPr lang="en-US" altLang="zh-CN" sz="2400" b="1" dirty="0">
                <a:cs typeface="+mn-ea"/>
                <a:sym typeface="+mn-lt"/>
              </a:rPr>
              <a:t>)=0</a:t>
            </a:r>
            <a:r>
              <a:rPr lang="zh-CN" altLang="en-US" sz="2400" b="1" dirty="0">
                <a:cs typeface="+mn-ea"/>
                <a:sym typeface="+mn-lt"/>
              </a:rPr>
              <a:t>或</a:t>
            </a:r>
            <a:r>
              <a:rPr lang="en-US" altLang="x-none" sz="2400" b="1" dirty="0">
                <a:cs typeface="+mn-ea"/>
                <a:sym typeface="+mn-lt"/>
              </a:rPr>
              <a:t>P</a:t>
            </a:r>
            <a:r>
              <a:rPr lang="en-US" altLang="zh-CN" sz="2400" b="1" dirty="0">
                <a:cs typeface="+mn-ea"/>
                <a:sym typeface="+mn-lt"/>
              </a:rPr>
              <a:t>(</a:t>
            </a:r>
            <a:r>
              <a:rPr lang="en-US" altLang="x-none" sz="2400" b="1" dirty="0">
                <a:cs typeface="+mn-ea"/>
                <a:sym typeface="+mn-lt"/>
              </a:rPr>
              <a:t>A</a:t>
            </a:r>
            <a:r>
              <a:rPr lang="en-US" altLang="zh-CN" sz="2400" b="1" dirty="0">
                <a:cs typeface="+mn-ea"/>
                <a:sym typeface="+mn-lt"/>
              </a:rPr>
              <a:t>)=1</a:t>
            </a:r>
            <a:r>
              <a:rPr lang="zh-CN" altLang="en-US" sz="2400" b="1" dirty="0">
                <a:cs typeface="+mn-ea"/>
                <a:sym typeface="+mn-lt"/>
              </a:rPr>
              <a:t>时代表了什么，并在下图中表示出来？</a:t>
            </a:r>
            <a:endParaRPr lang="zh-CN" altLang="en-US" sz="2400" dirty="0">
              <a:cs typeface="+mn-ea"/>
              <a:sym typeface="+mn-lt"/>
            </a:endParaRPr>
          </a:p>
        </p:txBody>
      </p:sp>
      <p:sp>
        <p:nvSpPr>
          <p:cNvPr id="32"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小结</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1000"/>
                                        <p:tgtEl>
                                          <p:spTgt spid="2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1000"/>
                                        <p:tgtEl>
                                          <p:spTgt spid="3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825" y="5339673"/>
            <a:ext cx="1524000" cy="1524000"/>
          </a:xfrm>
          <a:prstGeom prst="rect">
            <a:avLst/>
          </a:prstGeom>
        </p:spPr>
      </p:pic>
      <p:sp>
        <p:nvSpPr>
          <p:cNvPr id="8" name="Rectangle 4"/>
          <p:cNvSpPr>
            <a:spLocks noChangeArrowheads="1"/>
          </p:cNvSpPr>
          <p:nvPr/>
        </p:nvSpPr>
        <p:spPr bwMode="auto">
          <a:xfrm>
            <a:off x="1034810" y="1259503"/>
            <a:ext cx="10122380" cy="9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50000"/>
              </a:lnSpc>
            </a:pPr>
            <a:r>
              <a:rPr lang="en-US" altLang="zh-CN" sz="2000" b="1" dirty="0">
                <a:latin typeface="+mn-lt"/>
                <a:ea typeface="+mn-ea"/>
                <a:cs typeface="+mn-ea"/>
                <a:sym typeface="+mn-lt"/>
              </a:rPr>
              <a:t>       </a:t>
            </a:r>
            <a:r>
              <a:rPr lang="zh-CN" altLang="en-US" sz="2000" b="1" dirty="0">
                <a:latin typeface="+mn-lt"/>
                <a:ea typeface="+mn-ea"/>
                <a:cs typeface="+mn-ea"/>
                <a:sym typeface="+mn-lt"/>
              </a:rPr>
              <a:t>小伟掷一个质地均匀的正方形骰子，骰子的六个面上分别刻有</a:t>
            </a:r>
            <a:r>
              <a:rPr lang="en-US" altLang="zh-CN" sz="2000" b="1" dirty="0">
                <a:latin typeface="+mn-lt"/>
                <a:ea typeface="+mn-ea"/>
                <a:cs typeface="+mn-ea"/>
                <a:sym typeface="+mn-lt"/>
              </a:rPr>
              <a:t>1</a:t>
            </a:r>
            <a:r>
              <a:rPr lang="zh-CN" altLang="en-US" sz="2000" b="1" dirty="0">
                <a:latin typeface="+mn-lt"/>
                <a:ea typeface="+mn-ea"/>
                <a:cs typeface="+mn-ea"/>
                <a:sym typeface="+mn-lt"/>
              </a:rPr>
              <a:t>至</a:t>
            </a:r>
            <a:r>
              <a:rPr lang="en-US" altLang="zh-CN" sz="2000" b="1" dirty="0">
                <a:latin typeface="+mn-lt"/>
                <a:ea typeface="+mn-ea"/>
                <a:cs typeface="+mn-ea"/>
                <a:sym typeface="+mn-lt"/>
              </a:rPr>
              <a:t>6</a:t>
            </a:r>
            <a:r>
              <a:rPr lang="zh-CN" altLang="en-US" sz="2000" b="1" dirty="0">
                <a:latin typeface="+mn-lt"/>
                <a:ea typeface="+mn-ea"/>
                <a:cs typeface="+mn-ea"/>
                <a:sym typeface="+mn-lt"/>
              </a:rPr>
              <a:t>的点数。请考虑以下问题，掷一次骰子，观察骰子向上的一面： </a:t>
            </a:r>
          </a:p>
        </p:txBody>
      </p:sp>
      <p:sp>
        <p:nvSpPr>
          <p:cNvPr id="9" name="Rectangle 5"/>
          <p:cNvSpPr>
            <a:spLocks noChangeArrowheads="1"/>
          </p:cNvSpPr>
          <p:nvPr/>
        </p:nvSpPr>
        <p:spPr bwMode="auto">
          <a:xfrm>
            <a:off x="873211" y="2607740"/>
            <a:ext cx="433163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665" b="1" dirty="0">
                <a:latin typeface="+mn-lt"/>
                <a:ea typeface="+mn-ea"/>
                <a:cs typeface="+mn-ea"/>
                <a:sym typeface="+mn-lt"/>
              </a:rPr>
              <a:t>（</a:t>
            </a:r>
            <a:r>
              <a:rPr lang="en-US" altLang="zh-CN" sz="2665" b="1" dirty="0">
                <a:latin typeface="+mn-lt"/>
                <a:ea typeface="+mn-ea"/>
                <a:cs typeface="+mn-ea"/>
                <a:sym typeface="+mn-lt"/>
              </a:rPr>
              <a:t>1</a:t>
            </a:r>
            <a:r>
              <a:rPr lang="zh-CN" altLang="en-US" sz="2665" b="1" dirty="0">
                <a:latin typeface="+mn-lt"/>
                <a:ea typeface="+mn-ea"/>
                <a:cs typeface="+mn-ea"/>
                <a:sym typeface="+mn-lt"/>
              </a:rPr>
              <a:t>）可能出现哪些点数？ </a:t>
            </a:r>
          </a:p>
        </p:txBody>
      </p:sp>
      <p:sp>
        <p:nvSpPr>
          <p:cNvPr id="10" name="Rectangle 6"/>
          <p:cNvSpPr>
            <a:spLocks noChangeArrowheads="1"/>
          </p:cNvSpPr>
          <p:nvPr/>
        </p:nvSpPr>
        <p:spPr bwMode="auto">
          <a:xfrm>
            <a:off x="873209" y="3521670"/>
            <a:ext cx="59266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665" b="1" dirty="0">
                <a:latin typeface="+mn-lt"/>
                <a:ea typeface="+mn-ea"/>
                <a:cs typeface="+mn-ea"/>
                <a:sym typeface="+mn-lt"/>
              </a:rPr>
              <a:t>（</a:t>
            </a:r>
            <a:r>
              <a:rPr lang="en-US" altLang="zh-CN" sz="2665" b="1" dirty="0">
                <a:latin typeface="+mn-lt"/>
                <a:ea typeface="+mn-ea"/>
                <a:cs typeface="+mn-ea"/>
                <a:sym typeface="+mn-lt"/>
              </a:rPr>
              <a:t>2</a:t>
            </a:r>
            <a:r>
              <a:rPr lang="zh-CN" altLang="en-US" sz="2665" b="1" dirty="0">
                <a:latin typeface="+mn-lt"/>
                <a:ea typeface="+mn-ea"/>
                <a:cs typeface="+mn-ea"/>
                <a:sym typeface="+mn-lt"/>
              </a:rPr>
              <a:t>）计算出现的点数大于</a:t>
            </a:r>
            <a:r>
              <a:rPr lang="en-US" altLang="zh-CN" sz="2665" b="1" dirty="0">
                <a:latin typeface="+mn-lt"/>
                <a:ea typeface="+mn-ea"/>
                <a:cs typeface="+mn-ea"/>
                <a:sym typeface="+mn-lt"/>
              </a:rPr>
              <a:t>4</a:t>
            </a:r>
            <a:r>
              <a:rPr lang="zh-CN" altLang="en-US" sz="2665" b="1" dirty="0">
                <a:latin typeface="+mn-lt"/>
                <a:ea typeface="+mn-ea"/>
                <a:cs typeface="+mn-ea"/>
                <a:sym typeface="+mn-lt"/>
              </a:rPr>
              <a:t>的概率？ </a:t>
            </a:r>
          </a:p>
        </p:txBody>
      </p:sp>
      <p:sp>
        <p:nvSpPr>
          <p:cNvPr id="11" name="Rectangle 7"/>
          <p:cNvSpPr>
            <a:spLocks noChangeArrowheads="1"/>
          </p:cNvSpPr>
          <p:nvPr/>
        </p:nvSpPr>
        <p:spPr bwMode="auto">
          <a:xfrm>
            <a:off x="873209" y="4457071"/>
            <a:ext cx="59266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665" b="1" dirty="0">
                <a:latin typeface="+mn-lt"/>
                <a:ea typeface="+mn-ea"/>
                <a:cs typeface="+mn-ea"/>
                <a:sym typeface="+mn-lt"/>
              </a:rPr>
              <a:t>（</a:t>
            </a:r>
            <a:r>
              <a:rPr lang="en-US" altLang="zh-CN" sz="2665" b="1" dirty="0">
                <a:latin typeface="+mn-lt"/>
                <a:ea typeface="+mn-ea"/>
                <a:cs typeface="+mn-ea"/>
                <a:sym typeface="+mn-lt"/>
              </a:rPr>
              <a:t>3</a:t>
            </a:r>
            <a:r>
              <a:rPr lang="zh-CN" altLang="en-US" sz="2665" b="1" dirty="0">
                <a:latin typeface="+mn-lt"/>
                <a:ea typeface="+mn-ea"/>
                <a:cs typeface="+mn-ea"/>
                <a:sym typeface="+mn-lt"/>
              </a:rPr>
              <a:t>）计算出现的点数大于</a:t>
            </a:r>
            <a:r>
              <a:rPr lang="en-US" altLang="zh-CN" sz="2665" b="1" dirty="0">
                <a:latin typeface="+mn-lt"/>
                <a:ea typeface="+mn-ea"/>
                <a:cs typeface="+mn-ea"/>
                <a:sym typeface="+mn-lt"/>
              </a:rPr>
              <a:t>0</a:t>
            </a:r>
            <a:r>
              <a:rPr lang="zh-CN" altLang="en-US" sz="2665" b="1" dirty="0">
                <a:latin typeface="+mn-lt"/>
                <a:ea typeface="+mn-ea"/>
                <a:cs typeface="+mn-ea"/>
                <a:sym typeface="+mn-lt"/>
              </a:rPr>
              <a:t>的概率？ </a:t>
            </a:r>
          </a:p>
        </p:txBody>
      </p:sp>
      <p:sp>
        <p:nvSpPr>
          <p:cNvPr id="12" name="Rectangle 8"/>
          <p:cNvSpPr>
            <a:spLocks noChangeArrowheads="1"/>
          </p:cNvSpPr>
          <p:nvPr/>
        </p:nvSpPr>
        <p:spPr bwMode="auto">
          <a:xfrm>
            <a:off x="873209" y="5398759"/>
            <a:ext cx="717055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665" b="1" dirty="0">
                <a:latin typeface="+mn-lt"/>
                <a:ea typeface="+mn-ea"/>
                <a:cs typeface="+mn-ea"/>
                <a:sym typeface="+mn-lt"/>
              </a:rPr>
              <a:t>（</a:t>
            </a:r>
            <a:r>
              <a:rPr lang="en-US" altLang="zh-CN" sz="2665" b="1" dirty="0">
                <a:latin typeface="+mn-lt"/>
                <a:ea typeface="+mn-ea"/>
                <a:cs typeface="+mn-ea"/>
                <a:sym typeface="+mn-lt"/>
              </a:rPr>
              <a:t>4</a:t>
            </a:r>
            <a:r>
              <a:rPr lang="zh-CN" altLang="en-US" sz="2665" b="1" dirty="0">
                <a:latin typeface="+mn-lt"/>
                <a:ea typeface="+mn-ea"/>
                <a:cs typeface="+mn-ea"/>
                <a:sym typeface="+mn-lt"/>
              </a:rPr>
              <a:t>）计算出现的点数大于</a:t>
            </a:r>
            <a:r>
              <a:rPr lang="en-US" altLang="zh-CN" sz="2665" b="1" dirty="0">
                <a:latin typeface="+mn-lt"/>
                <a:ea typeface="+mn-ea"/>
                <a:cs typeface="+mn-ea"/>
                <a:sym typeface="+mn-lt"/>
              </a:rPr>
              <a:t>2</a:t>
            </a:r>
            <a:r>
              <a:rPr lang="zh-CN" altLang="en-US" sz="2665" b="1" dirty="0">
                <a:latin typeface="+mn-lt"/>
                <a:ea typeface="+mn-ea"/>
                <a:cs typeface="+mn-ea"/>
                <a:sym typeface="+mn-lt"/>
              </a:rPr>
              <a:t>小于</a:t>
            </a:r>
            <a:r>
              <a:rPr lang="en-US" altLang="zh-CN" sz="2665" b="1" dirty="0">
                <a:latin typeface="+mn-lt"/>
                <a:ea typeface="+mn-ea"/>
                <a:cs typeface="+mn-ea"/>
                <a:sym typeface="+mn-lt"/>
              </a:rPr>
              <a:t>6</a:t>
            </a:r>
            <a:r>
              <a:rPr lang="zh-CN" altLang="en-US" sz="2665" b="1" dirty="0">
                <a:latin typeface="+mn-lt"/>
                <a:ea typeface="+mn-ea"/>
                <a:cs typeface="+mn-ea"/>
                <a:sym typeface="+mn-lt"/>
              </a:rPr>
              <a:t>的可能性？ </a:t>
            </a:r>
          </a:p>
        </p:txBody>
      </p:sp>
      <p:sp>
        <p:nvSpPr>
          <p:cNvPr id="13" name="矩形 12"/>
          <p:cNvSpPr/>
          <p:nvPr/>
        </p:nvSpPr>
        <p:spPr>
          <a:xfrm>
            <a:off x="2874986" y="3036482"/>
            <a:ext cx="6442028" cy="909801"/>
          </a:xfrm>
          <a:prstGeom prst="rect">
            <a:avLst/>
          </a:prstGeom>
        </p:spPr>
        <p:txBody>
          <a:bodyPr wrap="square">
            <a:spAutoFit/>
          </a:bodyPr>
          <a:lstStyle/>
          <a:p>
            <a:pPr algn="ctr" defTabSz="914400">
              <a:lnSpc>
                <a:spcPct val="150000"/>
              </a:lnSpc>
            </a:pPr>
            <a:r>
              <a:rPr lang="zh-CN" altLang="en-US" sz="1865" b="1" dirty="0">
                <a:cs typeface="+mn-ea"/>
                <a:sym typeface="+mn-lt"/>
              </a:rPr>
              <a:t>六种可能，点数</a:t>
            </a:r>
            <a:r>
              <a:rPr lang="en-US" altLang="zh-CN" sz="1865" b="1" dirty="0">
                <a:cs typeface="+mn-ea"/>
                <a:sym typeface="+mn-lt"/>
              </a:rPr>
              <a:t>1-6</a:t>
            </a:r>
            <a:r>
              <a:rPr lang="zh-CN" altLang="en-US" sz="1865" b="1" dirty="0">
                <a:cs typeface="+mn-ea"/>
                <a:sym typeface="+mn-lt"/>
              </a:rPr>
              <a:t>都可能出现，所有可能出现点数共有</a:t>
            </a:r>
            <a:r>
              <a:rPr lang="en-US" altLang="zh-CN" sz="1865" b="1" dirty="0">
                <a:cs typeface="+mn-ea"/>
                <a:sym typeface="+mn-lt"/>
              </a:rPr>
              <a:t>6</a:t>
            </a:r>
            <a:r>
              <a:rPr lang="zh-CN" altLang="en-US" sz="1865" b="1" dirty="0">
                <a:cs typeface="+mn-ea"/>
                <a:sym typeface="+mn-lt"/>
              </a:rPr>
              <a:t>钟。</a:t>
            </a:r>
          </a:p>
        </p:txBody>
      </p:sp>
      <mc:AlternateContent xmlns:mc="http://schemas.openxmlformats.org/markup-compatibility/2006" xmlns:a14="http://schemas.microsoft.com/office/drawing/2010/main">
        <mc:Choice Requires="a14">
          <p:sp>
            <p:nvSpPr>
              <p:cNvPr id="15" name="文本框 14"/>
              <p:cNvSpPr txBox="1"/>
              <p:nvPr/>
            </p:nvSpPr>
            <p:spPr>
              <a:xfrm>
                <a:off x="2795820" y="3852503"/>
                <a:ext cx="7668005" cy="662554"/>
              </a:xfrm>
              <a:prstGeom prst="rect">
                <a:avLst/>
              </a:prstGeom>
              <a:noFill/>
            </p:spPr>
            <p:txBody>
              <a:bodyPr wrap="square" rtlCol="0">
                <a:spAutoFit/>
              </a:bodyPr>
              <a:lstStyle/>
              <a:p>
                <a:pPr defTabSz="914400">
                  <a:lnSpc>
                    <a:spcPct val="150000"/>
                  </a:lnSpc>
                </a:pPr>
                <a:r>
                  <a:rPr lang="zh-CN" altLang="en-US" sz="1865" b="1" dirty="0">
                    <a:solidFill>
                      <a:schemeClr val="tx1"/>
                    </a:solidFill>
                    <a:cs typeface="+mn-ea"/>
                    <a:sym typeface="+mn-lt"/>
                  </a:rPr>
                  <a:t>在六种可能中，只有点数为</a:t>
                </a:r>
                <a:r>
                  <a:rPr lang="en-US" altLang="zh-CN" sz="1865" b="1" dirty="0">
                    <a:solidFill>
                      <a:schemeClr val="tx1"/>
                    </a:solidFill>
                    <a:cs typeface="+mn-ea"/>
                    <a:sym typeface="+mn-lt"/>
                  </a:rPr>
                  <a:t>5</a:t>
                </a:r>
                <a:r>
                  <a:rPr lang="zh-CN" altLang="en-US" sz="1865" b="1" dirty="0">
                    <a:solidFill>
                      <a:schemeClr val="tx1"/>
                    </a:solidFill>
                    <a:cs typeface="+mn-ea"/>
                    <a:sym typeface="+mn-lt"/>
                  </a:rPr>
                  <a:t>、</a:t>
                </a:r>
                <a:r>
                  <a:rPr lang="en-US" altLang="zh-CN" sz="1865" b="1" dirty="0">
                    <a:solidFill>
                      <a:schemeClr val="tx1"/>
                    </a:solidFill>
                    <a:cs typeface="+mn-ea"/>
                    <a:sym typeface="+mn-lt"/>
                  </a:rPr>
                  <a:t>6</a:t>
                </a:r>
                <a:r>
                  <a:rPr lang="zh-CN" altLang="en-US" sz="1865" b="1" dirty="0">
                    <a:solidFill>
                      <a:schemeClr val="tx1"/>
                    </a:solidFill>
                    <a:cs typeface="+mn-ea"/>
                    <a:sym typeface="+mn-lt"/>
                  </a:rPr>
                  <a:t>时满足要求，</a:t>
                </a:r>
                <a:r>
                  <a:rPr lang="en-US" altLang="zh-CN" sz="1865" b="1" dirty="0">
                    <a:solidFill>
                      <a:schemeClr val="tx1"/>
                    </a:solidFill>
                    <a:cs typeface="+mn-ea"/>
                    <a:sym typeface="+mn-lt"/>
                  </a:rPr>
                  <a:t> P(</a:t>
                </a:r>
                <a:r>
                  <a:rPr lang="zh-CN" altLang="en-US" sz="1865" b="1" dirty="0">
                    <a:solidFill>
                      <a:schemeClr val="tx1"/>
                    </a:solidFill>
                    <a:cs typeface="+mn-ea"/>
                    <a:sym typeface="+mn-lt"/>
                  </a:rPr>
                  <a:t>点数大于</a:t>
                </a:r>
                <a:r>
                  <a:rPr lang="en-US" altLang="zh-CN" sz="1865" b="1" dirty="0">
                    <a:solidFill>
                      <a:schemeClr val="tx1"/>
                    </a:solidFill>
                    <a:cs typeface="+mn-ea"/>
                    <a:sym typeface="+mn-lt"/>
                  </a:rPr>
                  <a:t>4)= </a:t>
                </a:r>
                <a14:m>
                  <m:oMath xmlns:m="http://schemas.openxmlformats.org/officeDocument/2006/math">
                    <m:f>
                      <m:fPr>
                        <m:ctrlPr>
                          <a:rPr lang="en-US" altLang="zh-CN" sz="1865" b="1" i="1">
                            <a:solidFill>
                              <a:schemeClr val="tx1"/>
                            </a:solidFill>
                            <a:latin typeface="Cambria Math" panose="02040503050406030204" pitchFamily="18" charset="0"/>
                            <a:cs typeface="+mn-ea"/>
                            <a:sym typeface="+mn-lt"/>
                          </a:rPr>
                        </m:ctrlPr>
                      </m:fPr>
                      <m:num>
                        <m:r>
                          <a:rPr lang="en-US" altLang="zh-CN" sz="1865" b="1" i="1">
                            <a:solidFill>
                              <a:schemeClr val="tx1"/>
                            </a:solidFill>
                            <a:latin typeface="Cambria Math" panose="02040503050406030204" pitchFamily="18" charset="0"/>
                            <a:cs typeface="+mn-ea"/>
                            <a:sym typeface="+mn-lt"/>
                          </a:rPr>
                          <m:t>𝟐</m:t>
                        </m:r>
                      </m:num>
                      <m:den>
                        <m:r>
                          <a:rPr lang="en-US" altLang="zh-CN" sz="1865" b="1" i="1">
                            <a:solidFill>
                              <a:schemeClr val="tx1"/>
                            </a:solidFill>
                            <a:latin typeface="Cambria Math" panose="02040503050406030204" pitchFamily="18" charset="0"/>
                            <a:cs typeface="+mn-ea"/>
                            <a:sym typeface="+mn-lt"/>
                          </a:rPr>
                          <m:t>𝟔</m:t>
                        </m:r>
                      </m:den>
                    </m:f>
                    <m:r>
                      <a:rPr lang="en-US" altLang="zh-CN" sz="1865" b="1" i="1">
                        <a:solidFill>
                          <a:schemeClr val="tx1"/>
                        </a:solidFill>
                        <a:latin typeface="Cambria Math" panose="02040503050406030204" pitchFamily="18" charset="0"/>
                        <a:cs typeface="+mn-ea"/>
                        <a:sym typeface="+mn-lt"/>
                      </a:rPr>
                      <m:t>=</m:t>
                    </m:r>
                    <m:f>
                      <m:fPr>
                        <m:ctrlPr>
                          <a:rPr lang="en-US" altLang="zh-CN" sz="1865" b="1" i="1">
                            <a:solidFill>
                              <a:schemeClr val="tx1"/>
                            </a:solidFill>
                            <a:latin typeface="Cambria Math" panose="02040503050406030204" pitchFamily="18" charset="0"/>
                            <a:cs typeface="+mn-ea"/>
                            <a:sym typeface="+mn-lt"/>
                          </a:rPr>
                        </m:ctrlPr>
                      </m:fPr>
                      <m:num>
                        <m:r>
                          <a:rPr lang="en-US" altLang="zh-CN" sz="1865" b="1" i="1">
                            <a:solidFill>
                              <a:schemeClr val="tx1"/>
                            </a:solidFill>
                            <a:latin typeface="Cambria Math" panose="02040503050406030204" pitchFamily="18" charset="0"/>
                            <a:cs typeface="+mn-ea"/>
                            <a:sym typeface="+mn-lt"/>
                          </a:rPr>
                          <m:t>𝟏</m:t>
                        </m:r>
                      </m:num>
                      <m:den>
                        <m:r>
                          <a:rPr lang="en-US" altLang="zh-CN" sz="1865" b="1" i="1">
                            <a:solidFill>
                              <a:schemeClr val="tx1"/>
                            </a:solidFill>
                            <a:latin typeface="Cambria Math" panose="02040503050406030204" pitchFamily="18" charset="0"/>
                            <a:cs typeface="+mn-ea"/>
                            <a:sym typeface="+mn-lt"/>
                          </a:rPr>
                          <m:t>𝟑</m:t>
                        </m:r>
                      </m:den>
                    </m:f>
                  </m:oMath>
                </a14:m>
                <a:endParaRPr lang="zh-CN" altLang="en-US" sz="1865" b="1" dirty="0">
                  <a:solidFill>
                    <a:schemeClr val="tx1"/>
                  </a:solidFill>
                  <a:cs typeface="+mn-ea"/>
                  <a:sym typeface="+mn-lt"/>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795820" y="3852503"/>
                <a:ext cx="7668005" cy="662554"/>
              </a:xfrm>
              <a:prstGeom prst="rect">
                <a:avLst/>
              </a:prstGeom>
              <a:blipFill rotWithShape="1">
                <a:blip r:embed="rId5"/>
                <a:stretch>
                  <a:fillRect l="-7" t="-90" r="4" b="31"/>
                </a:stretch>
              </a:blipFill>
            </p:spPr>
            <p:txBody>
              <a:bodyPr/>
              <a:lstStyle/>
              <a:p>
                <a:r>
                  <a:rPr lang="zh-CN" altLang="en-US">
                    <a:noFill/>
                  </a:rPr>
                  <a:t> </a:t>
                </a:r>
              </a:p>
            </p:txBody>
          </p:sp>
        </mc:Fallback>
      </mc:AlternateContent>
      <p:sp>
        <p:nvSpPr>
          <p:cNvPr id="16" name="文本框 15"/>
          <p:cNvSpPr txBox="1"/>
          <p:nvPr/>
        </p:nvSpPr>
        <p:spPr>
          <a:xfrm>
            <a:off x="2063062" y="4840756"/>
            <a:ext cx="8564039" cy="474169"/>
          </a:xfrm>
          <a:prstGeom prst="rect">
            <a:avLst/>
          </a:prstGeom>
          <a:noFill/>
        </p:spPr>
        <p:txBody>
          <a:bodyPr wrap="square" rtlCol="0">
            <a:spAutoFit/>
          </a:bodyPr>
          <a:lstStyle/>
          <a:p>
            <a:pPr defTabSz="914400">
              <a:lnSpc>
                <a:spcPct val="150000"/>
              </a:lnSpc>
            </a:pPr>
            <a:r>
              <a:rPr lang="zh-CN" altLang="en-US" sz="1865" b="1" dirty="0">
                <a:cs typeface="+mn-ea"/>
                <a:sym typeface="+mn-lt"/>
              </a:rPr>
              <a:t>在六种可能中，点数均满足要求，该事件是必然事件，</a:t>
            </a:r>
            <a:r>
              <a:rPr lang="en-US" altLang="zh-CN" sz="1865" b="1" dirty="0">
                <a:cs typeface="+mn-ea"/>
                <a:sym typeface="+mn-lt"/>
              </a:rPr>
              <a:t> P(</a:t>
            </a:r>
            <a:r>
              <a:rPr lang="zh-CN" altLang="en-US" sz="1865" b="1" dirty="0">
                <a:cs typeface="+mn-ea"/>
                <a:sym typeface="+mn-lt"/>
              </a:rPr>
              <a:t>点数大于</a:t>
            </a:r>
            <a:r>
              <a:rPr lang="en-US" altLang="zh-CN" sz="1865" b="1" dirty="0">
                <a:cs typeface="+mn-ea"/>
                <a:sym typeface="+mn-lt"/>
              </a:rPr>
              <a:t>0)= 1</a:t>
            </a:r>
            <a:endParaRPr lang="zh-CN" altLang="en-US" sz="1865" b="1" dirty="0">
              <a:cs typeface="+mn-ea"/>
              <a:sym typeface="+mn-lt"/>
            </a:endParaRPr>
          </a:p>
        </p:txBody>
      </p:sp>
      <mc:AlternateContent xmlns:mc="http://schemas.openxmlformats.org/markup-compatibility/2006" xmlns:a14="http://schemas.microsoft.com/office/drawing/2010/main">
        <mc:Choice Requires="a14">
          <p:sp>
            <p:nvSpPr>
              <p:cNvPr id="19" name="文本框 18"/>
              <p:cNvSpPr txBox="1"/>
              <p:nvPr/>
            </p:nvSpPr>
            <p:spPr>
              <a:xfrm>
                <a:off x="1571995" y="5693295"/>
                <a:ext cx="8564039" cy="662554"/>
              </a:xfrm>
              <a:prstGeom prst="rect">
                <a:avLst/>
              </a:prstGeom>
              <a:noFill/>
            </p:spPr>
            <p:txBody>
              <a:bodyPr wrap="square" rtlCol="0">
                <a:spAutoFit/>
              </a:bodyPr>
              <a:lstStyle/>
              <a:p>
                <a:pPr defTabSz="914400">
                  <a:lnSpc>
                    <a:spcPct val="150000"/>
                  </a:lnSpc>
                </a:pPr>
                <a:r>
                  <a:rPr lang="zh-CN" altLang="en-US" sz="1865" b="1" dirty="0">
                    <a:solidFill>
                      <a:schemeClr val="tx1"/>
                    </a:solidFill>
                    <a:cs typeface="+mn-ea"/>
                    <a:sym typeface="+mn-lt"/>
                  </a:rPr>
                  <a:t>在六种可能中，点数为</a:t>
                </a:r>
                <a:r>
                  <a:rPr lang="en-US" altLang="zh-CN" sz="1865" b="1" dirty="0">
                    <a:solidFill>
                      <a:schemeClr val="tx1"/>
                    </a:solidFill>
                    <a:cs typeface="+mn-ea"/>
                    <a:sym typeface="+mn-lt"/>
                  </a:rPr>
                  <a:t>3</a:t>
                </a:r>
                <a:r>
                  <a:rPr lang="zh-CN" altLang="en-US" sz="1865" b="1" dirty="0">
                    <a:solidFill>
                      <a:schemeClr val="tx1"/>
                    </a:solidFill>
                    <a:cs typeface="+mn-ea"/>
                    <a:sym typeface="+mn-lt"/>
                  </a:rPr>
                  <a:t>、</a:t>
                </a:r>
                <a:r>
                  <a:rPr lang="en-US" altLang="zh-CN" sz="1865" b="1" dirty="0">
                    <a:solidFill>
                      <a:schemeClr val="tx1"/>
                    </a:solidFill>
                    <a:cs typeface="+mn-ea"/>
                    <a:sym typeface="+mn-lt"/>
                  </a:rPr>
                  <a:t>4</a:t>
                </a:r>
                <a:r>
                  <a:rPr lang="zh-CN" altLang="en-US" sz="1865" b="1" dirty="0">
                    <a:solidFill>
                      <a:schemeClr val="tx1"/>
                    </a:solidFill>
                    <a:cs typeface="+mn-ea"/>
                    <a:sym typeface="+mn-lt"/>
                  </a:rPr>
                  <a:t>、</a:t>
                </a:r>
                <a:r>
                  <a:rPr lang="en-US" altLang="zh-CN" sz="1865" b="1" dirty="0">
                    <a:solidFill>
                      <a:schemeClr val="tx1"/>
                    </a:solidFill>
                    <a:cs typeface="+mn-ea"/>
                    <a:sym typeface="+mn-lt"/>
                  </a:rPr>
                  <a:t>5</a:t>
                </a:r>
                <a:r>
                  <a:rPr lang="zh-CN" altLang="en-US" sz="1865" b="1" dirty="0">
                    <a:solidFill>
                      <a:schemeClr val="tx1"/>
                    </a:solidFill>
                    <a:cs typeface="+mn-ea"/>
                    <a:sym typeface="+mn-lt"/>
                  </a:rPr>
                  <a:t>时满足要求，</a:t>
                </a:r>
                <a:r>
                  <a:rPr lang="en-US" altLang="zh-CN" sz="1865" b="1" dirty="0">
                    <a:solidFill>
                      <a:schemeClr val="tx1"/>
                    </a:solidFill>
                    <a:cs typeface="+mn-ea"/>
                    <a:sym typeface="+mn-lt"/>
                  </a:rPr>
                  <a:t> P(</a:t>
                </a:r>
                <a:r>
                  <a:rPr lang="zh-CN" altLang="en-US" sz="1865" b="1" dirty="0">
                    <a:solidFill>
                      <a:schemeClr val="tx1"/>
                    </a:solidFill>
                    <a:cs typeface="+mn-ea"/>
                    <a:sym typeface="+mn-lt"/>
                  </a:rPr>
                  <a:t>点数大于</a:t>
                </a:r>
                <a:r>
                  <a:rPr lang="en-US" altLang="zh-CN" sz="1865" b="1" dirty="0">
                    <a:solidFill>
                      <a:schemeClr val="tx1"/>
                    </a:solidFill>
                    <a:cs typeface="+mn-ea"/>
                    <a:sym typeface="+mn-lt"/>
                  </a:rPr>
                  <a:t>2</a:t>
                </a:r>
                <a:r>
                  <a:rPr lang="zh-CN" altLang="en-US" sz="1865" b="1" dirty="0">
                    <a:solidFill>
                      <a:schemeClr val="tx1"/>
                    </a:solidFill>
                    <a:cs typeface="+mn-ea"/>
                    <a:sym typeface="+mn-lt"/>
                  </a:rPr>
                  <a:t>小于</a:t>
                </a:r>
                <a:r>
                  <a:rPr lang="en-US" altLang="zh-CN" sz="1865" b="1" dirty="0">
                    <a:solidFill>
                      <a:schemeClr val="tx1"/>
                    </a:solidFill>
                    <a:cs typeface="+mn-ea"/>
                    <a:sym typeface="+mn-lt"/>
                  </a:rPr>
                  <a:t>6) = </a:t>
                </a:r>
                <a14:m>
                  <m:oMath xmlns:m="http://schemas.openxmlformats.org/officeDocument/2006/math">
                    <m:f>
                      <m:fPr>
                        <m:ctrlPr>
                          <a:rPr lang="en-US" altLang="zh-CN" sz="1865" b="1" i="1">
                            <a:solidFill>
                              <a:schemeClr val="tx1"/>
                            </a:solidFill>
                            <a:latin typeface="Cambria Math" panose="02040503050406030204" pitchFamily="18" charset="0"/>
                            <a:cs typeface="+mn-ea"/>
                            <a:sym typeface="+mn-lt"/>
                          </a:rPr>
                        </m:ctrlPr>
                      </m:fPr>
                      <m:num>
                        <m:r>
                          <a:rPr lang="en-US" altLang="zh-CN" sz="1865" b="1" i="1">
                            <a:solidFill>
                              <a:schemeClr val="tx1"/>
                            </a:solidFill>
                            <a:latin typeface="Cambria Math" panose="02040503050406030204" pitchFamily="18" charset="0"/>
                            <a:cs typeface="+mn-ea"/>
                            <a:sym typeface="+mn-lt"/>
                          </a:rPr>
                          <m:t>𝟑</m:t>
                        </m:r>
                      </m:num>
                      <m:den>
                        <m:r>
                          <a:rPr lang="en-US" altLang="zh-CN" sz="1865" b="1" i="1">
                            <a:solidFill>
                              <a:schemeClr val="tx1"/>
                            </a:solidFill>
                            <a:latin typeface="Cambria Math" panose="02040503050406030204" pitchFamily="18" charset="0"/>
                            <a:cs typeface="+mn-ea"/>
                            <a:sym typeface="+mn-lt"/>
                          </a:rPr>
                          <m:t>𝟔</m:t>
                        </m:r>
                      </m:den>
                    </m:f>
                  </m:oMath>
                </a14:m>
                <a:r>
                  <a:rPr lang="en-US" altLang="zh-CN" sz="1865" b="1" dirty="0">
                    <a:solidFill>
                      <a:schemeClr val="tx1"/>
                    </a:solidFill>
                    <a:cs typeface="+mn-ea"/>
                    <a:sym typeface="+mn-lt"/>
                  </a:rPr>
                  <a:t> = </a:t>
                </a:r>
                <a14:m>
                  <m:oMath xmlns:m="http://schemas.openxmlformats.org/officeDocument/2006/math">
                    <m:f>
                      <m:fPr>
                        <m:ctrlPr>
                          <a:rPr lang="en-US" altLang="zh-CN" sz="1865" b="1" i="1">
                            <a:solidFill>
                              <a:schemeClr val="tx1"/>
                            </a:solidFill>
                            <a:latin typeface="Cambria Math" panose="02040503050406030204" pitchFamily="18" charset="0"/>
                            <a:cs typeface="+mn-ea"/>
                            <a:sym typeface="+mn-lt"/>
                          </a:rPr>
                        </m:ctrlPr>
                      </m:fPr>
                      <m:num>
                        <m:r>
                          <a:rPr lang="en-US" altLang="zh-CN" sz="1865" b="1" i="1">
                            <a:solidFill>
                              <a:schemeClr val="tx1"/>
                            </a:solidFill>
                            <a:latin typeface="Cambria Math" panose="02040503050406030204" pitchFamily="18" charset="0"/>
                            <a:cs typeface="+mn-ea"/>
                            <a:sym typeface="+mn-lt"/>
                          </a:rPr>
                          <m:t>𝟏</m:t>
                        </m:r>
                      </m:num>
                      <m:den>
                        <m:r>
                          <a:rPr lang="en-US" altLang="zh-CN" sz="1865" b="1" i="1">
                            <a:solidFill>
                              <a:schemeClr val="tx1"/>
                            </a:solidFill>
                            <a:latin typeface="Cambria Math" panose="02040503050406030204" pitchFamily="18" charset="0"/>
                            <a:cs typeface="+mn-ea"/>
                            <a:sym typeface="+mn-lt"/>
                          </a:rPr>
                          <m:t> </m:t>
                        </m:r>
                        <m:r>
                          <a:rPr lang="en-US" altLang="zh-CN" sz="1865" b="1" i="1">
                            <a:solidFill>
                              <a:schemeClr val="tx1"/>
                            </a:solidFill>
                            <a:latin typeface="Cambria Math" panose="02040503050406030204" pitchFamily="18" charset="0"/>
                            <a:cs typeface="+mn-ea"/>
                            <a:sym typeface="+mn-lt"/>
                          </a:rPr>
                          <m:t>𝟐</m:t>
                        </m:r>
                      </m:den>
                    </m:f>
                  </m:oMath>
                </a14:m>
                <a:endParaRPr lang="zh-CN" altLang="en-US" sz="1865" b="1" dirty="0">
                  <a:solidFill>
                    <a:schemeClr val="tx1"/>
                  </a:solidFill>
                  <a:cs typeface="+mn-ea"/>
                  <a:sym typeface="+mn-lt"/>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1571995" y="5693295"/>
                <a:ext cx="8564039" cy="662554"/>
              </a:xfrm>
              <a:prstGeom prst="rect">
                <a:avLst/>
              </a:prstGeom>
              <a:blipFill rotWithShape="1">
                <a:blip r:embed="rId6"/>
                <a:stretch>
                  <a:fillRect l="-4" t="-78" r="2" b="20"/>
                </a:stretch>
              </a:blipFill>
            </p:spPr>
            <p:txBody>
              <a:bodyPr/>
              <a:lstStyle/>
              <a:p>
                <a:r>
                  <a:rPr lang="zh-CN" altLang="en-US">
                    <a:noFill/>
                  </a:rPr>
                  <a:t> </a:t>
                </a:r>
              </a:p>
            </p:txBody>
          </p:sp>
        </mc:Fallback>
      </mc:AlternateContent>
      <p:sp>
        <p:nvSpPr>
          <p:cNvPr id="17" name="TextBox 6"/>
          <p:cNvSpPr txBox="1"/>
          <p:nvPr/>
        </p:nvSpPr>
        <p:spPr>
          <a:xfrm>
            <a:off x="1120845" y="502151"/>
            <a:ext cx="3240360" cy="70788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w="6350">
                  <a:noFill/>
                </a:ln>
                <a:solidFill>
                  <a:srgbClr val="FBC708"/>
                </a:solidFill>
                <a:effectLst/>
                <a:uLnTx/>
                <a:uFillTx/>
                <a:cs typeface="+mn-ea"/>
                <a:sym typeface="+mn-lt"/>
              </a:rPr>
              <a:t>练一练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www.2ppt.c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bdfgsvp">
      <a:majorFont>
        <a:latin typeface="阿里巴巴普惠体 R"/>
        <a:ea typeface="思源黑体 CN Regular"/>
        <a:cs typeface=""/>
      </a:majorFont>
      <a:minorFont>
        <a:latin typeface="阿里巴巴普惠体 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宽屏</PresentationFormat>
  <Paragraphs>144</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阿里巴巴普惠体 R</vt:lpstr>
      <vt:lpstr>思源黑体 CN Regular</vt:lpstr>
      <vt:lpstr>宋体</vt:lpstr>
      <vt:lpstr>Arial</vt:lpstr>
      <vt:lpstr>Calibri</vt:lpstr>
      <vt:lpstr>Cambria Math</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cp:revision>
  <dcterms:created xsi:type="dcterms:W3CDTF">2020-04-11T10:57:00Z</dcterms:created>
  <dcterms:modified xsi:type="dcterms:W3CDTF">2023-01-16T20:47:26Z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2342FE7EAB2C4D73A02185F15019FA2F</vt:lpwstr>
  </property>
  <property fmtid="{A09F084E-AD41-489F-8076-AA5BE3082BCA}" pid="100">
    <vt:ui4>5</vt:ui4>
  </property>
  <property fmtid="{64440492-4C8B-11D1-8B70-080036B11A03}" pid="11">
    <vt:lpwstr>www.2ppt.com-爱PPT提供资源下载</vt:lpwstr>
  </property>
</Properties>
</file>