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8" r:id="rId2"/>
    <p:sldId id="342" r:id="rId3"/>
    <p:sldId id="330" r:id="rId4"/>
    <p:sldId id="257" r:id="rId5"/>
    <p:sldId id="333" r:id="rId6"/>
    <p:sldId id="314" r:id="rId7"/>
    <p:sldId id="336" r:id="rId8"/>
    <p:sldId id="315" r:id="rId9"/>
    <p:sldId id="347" r:id="rId10"/>
    <p:sldId id="338" r:id="rId11"/>
    <p:sldId id="364" r:id="rId12"/>
    <p:sldId id="331" r:id="rId13"/>
    <p:sldId id="334" r:id="rId14"/>
    <p:sldId id="339" r:id="rId15"/>
    <p:sldId id="301" r:id="rId16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1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0066CC"/>
    <a:srgbClr val="CCFFFF"/>
    <a:srgbClr val="FFCCCC"/>
    <a:srgbClr val="CCFF99"/>
    <a:srgbClr val="FF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81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AF10643-D877-4F98-ACE5-D5C630BDA95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0643-D877-4F98-ACE5-D5C630BDA951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21034" y="1648244"/>
            <a:ext cx="7545579" cy="1325880"/>
          </a:xfrm>
        </p:spPr>
        <p:txBody>
          <a:bodyPr/>
          <a:lstStyle/>
          <a:p>
            <a:r>
              <a:rPr lang="zh-CN" altLang="en-US" sz="6000" dirty="0" smtClean="0"/>
              <a:t>确定圆的条件</a:t>
            </a:r>
            <a:endParaRPr lang="zh-CN" altLang="en-US" sz="6000" dirty="0"/>
          </a:p>
        </p:txBody>
      </p:sp>
      <p:sp>
        <p:nvSpPr>
          <p:cNvPr id="6" name="矩形 5"/>
          <p:cNvSpPr/>
          <p:nvPr/>
        </p:nvSpPr>
        <p:spPr>
          <a:xfrm>
            <a:off x="0" y="483341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8525" y="609600"/>
            <a:ext cx="2744788" cy="863600"/>
          </a:xfrm>
          <a:noFill/>
        </p:spPr>
        <p:txBody>
          <a:bodyPr/>
          <a:lstStyle/>
          <a:p>
            <a:pPr algn="l"/>
            <a:r>
              <a:rPr lang="zh-CN" altLang="en-US" sz="4000" b="1"/>
              <a:t>牛刀小试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66688" y="1338263"/>
            <a:ext cx="8820150" cy="24050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1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按</a:t>
            </a:r>
            <a:r>
              <a:rPr lang="zh-CN" altLang="en-US" sz="2800" b="1" dirty="0">
                <a:latin typeface="宋体" panose="02010600030101010101" pitchFamily="2" charset="-122"/>
              </a:rPr>
              <a:t>图填空：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（1）△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latin typeface="宋体" panose="02010600030101010101" pitchFamily="2" charset="-122"/>
              </a:rPr>
              <a:t>是⊙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400" b="1" dirty="0">
                <a:latin typeface="宋体" panose="02010600030101010101" pitchFamily="2" charset="-122"/>
              </a:rPr>
              <a:t>的 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三角形。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（2）⊙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O</a:t>
            </a:r>
            <a:r>
              <a:rPr lang="zh-CN" altLang="en-US" sz="2400" b="1" dirty="0">
                <a:latin typeface="宋体" panose="02010600030101010101" pitchFamily="2" charset="-122"/>
              </a:rPr>
              <a:t>是△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latin typeface="宋体" panose="02010600030101010101" pitchFamily="2" charset="-122"/>
              </a:rPr>
              <a:t>的</a:t>
            </a:r>
            <a:r>
              <a:rPr lang="zh-CN" altLang="en-US" sz="2400" b="1" u="sng" dirty="0">
                <a:latin typeface="宋体" panose="02010600030101010101" pitchFamily="2" charset="-122"/>
              </a:rPr>
              <a:t>       </a:t>
            </a:r>
            <a:r>
              <a:rPr lang="zh-CN" altLang="en-US" sz="2400" b="1" dirty="0">
                <a:latin typeface="宋体" panose="02010600030101010101" pitchFamily="2" charset="-122"/>
              </a:rPr>
              <a:t>圆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。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 </a:t>
            </a:r>
            <a:r>
              <a:rPr lang="zh-CN" altLang="en-US" sz="2800" dirty="0" smtClean="0">
                <a:latin typeface="宋体" panose="02010600030101010101" pitchFamily="2" charset="-122"/>
              </a:rPr>
              <a:t>       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grpSp>
        <p:nvGrpSpPr>
          <p:cNvPr id="12292" name="Group 4"/>
          <p:cNvGrpSpPr/>
          <p:nvPr/>
        </p:nvGrpSpPr>
        <p:grpSpPr bwMode="auto">
          <a:xfrm>
            <a:off x="6443663" y="1481138"/>
            <a:ext cx="2627312" cy="1944687"/>
            <a:chOff x="0" y="0"/>
            <a:chExt cx="1655" cy="1225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136" y="182"/>
              <a:ext cx="1043" cy="1043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81" y="908"/>
              <a:ext cx="95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>
              <a:off x="181" y="227"/>
              <a:ext cx="726" cy="68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907" y="227"/>
              <a:ext cx="227" cy="68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</a:ln>
            <a:effectLst/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816" y="0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0" y="817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134" y="772"/>
              <a:ext cx="521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589" y="545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0000FF"/>
                  </a:solidFill>
                  <a:latin typeface="EU-BX" pitchFamily="65" charset="-122"/>
                  <a:ea typeface="EU-BX" pitchFamily="65" charset="-122"/>
                </a:rPr>
                <a:t>O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3850" y="3232150"/>
            <a:ext cx="8002588" cy="4118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 smtClean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判断</a:t>
            </a:r>
            <a:r>
              <a:rPr lang="zh-CN" altLang="en-US" sz="2400" b="1" dirty="0">
                <a:latin typeface="宋体" panose="02010600030101010101" pitchFamily="2" charset="-122"/>
              </a:rPr>
              <a:t>题：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（1）经过</a:t>
            </a:r>
            <a:r>
              <a:rPr lang="zh-CN" altLang="en-US" sz="2400" b="1" dirty="0">
                <a:latin typeface="宋体" panose="02010600030101010101" pitchFamily="2" charset="-122"/>
              </a:rPr>
              <a:t>三个点一定可以作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圆</a:t>
            </a:r>
            <a:r>
              <a:rPr lang="zh-CN" altLang="en-US" sz="2400" b="1" dirty="0">
                <a:latin typeface="宋体" panose="02010600030101010101" pitchFamily="2" charset="-122"/>
              </a:rPr>
              <a:t>；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            </a:t>
            </a:r>
            <a:r>
              <a:rPr lang="zh-CN" altLang="en-US" sz="2400" b="1" dirty="0">
                <a:latin typeface="宋体" panose="02010600030101010101" pitchFamily="2" charset="-122"/>
              </a:rPr>
              <a:t>（   ）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（2）任意</a:t>
            </a:r>
            <a:r>
              <a:rPr lang="zh-CN" altLang="en-US" sz="2400" b="1" dirty="0">
                <a:latin typeface="宋体" panose="02010600030101010101" pitchFamily="2" charset="-122"/>
              </a:rPr>
              <a:t>一个三角形一定有一个外接圆，并且只有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   一个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外接圆；                        （   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（3）任意</a:t>
            </a:r>
            <a:r>
              <a:rPr lang="zh-CN" altLang="en-US" sz="2400" b="1" dirty="0">
                <a:latin typeface="宋体" panose="02010600030101010101" pitchFamily="2" charset="-122"/>
              </a:rPr>
              <a:t>一个圆一定有一个内接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三角形，并且</a:t>
            </a:r>
            <a:r>
              <a:rPr lang="zh-CN" altLang="en-US" sz="2400" b="1" dirty="0">
                <a:latin typeface="宋体" panose="02010600030101010101" pitchFamily="2" charset="-122"/>
              </a:rPr>
              <a:t>只有一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  个内接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三角形；                       （   ）     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（4）三角形</a:t>
            </a:r>
            <a:r>
              <a:rPr lang="zh-CN" altLang="en-US" sz="2400" b="1" dirty="0">
                <a:latin typeface="宋体" panose="02010600030101010101" pitchFamily="2" charset="-122"/>
              </a:rPr>
              <a:t>外心到三角形各顶点的距离都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相等。（   ）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635938" y="1769602"/>
            <a:ext cx="1219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内接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73168" y="2332038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外接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98663" y="958850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8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368203" y="3654887"/>
            <a:ext cx="12192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错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077075" y="4514850"/>
            <a:ext cx="1219200" cy="520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对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056438" y="5400675"/>
            <a:ext cx="1219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错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693025" y="5815473"/>
            <a:ext cx="145097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对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7273925" y="2220913"/>
            <a:ext cx="36988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301" grpId="0" autoUpdateAnimBg="0"/>
      <p:bldP spid="12302" grpId="0" autoUpdateAnimBg="0"/>
      <p:bldP spid="12303" grpId="0" autoUpdateAnimBg="0"/>
      <p:bldP spid="12305" grpId="0" autoUpdateAnimBg="0"/>
      <p:bldP spid="12306" grpId="0" autoUpdateAnimBg="0"/>
      <p:bldP spid="12307" grpId="0" autoUpdateAnimBg="0"/>
      <p:bldP spid="123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17525" y="1577975"/>
            <a:ext cx="8286750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cs typeface="Times New Roman" panose="02020603050405020304" pitchFamily="18" charset="0"/>
              </a:rPr>
              <a:t>3. 如图，△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 dirty="0">
                <a:cs typeface="Times New Roman" panose="02020603050405020304" pitchFamily="18" charset="0"/>
              </a:rPr>
              <a:t>是⊙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O</a:t>
            </a:r>
            <a:r>
              <a:rPr lang="zh-CN" altLang="en-US" sz="2400" b="1" dirty="0">
                <a:cs typeface="Times New Roman" panose="02020603050405020304" pitchFamily="18" charset="0"/>
              </a:rPr>
              <a:t>的内接三角形，点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cs typeface="Times New Roman" panose="02020603050405020304" pitchFamily="18" charset="0"/>
              </a:rPr>
              <a:t>是弧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cs typeface="Times New Roman" panose="02020603050405020304" pitchFamily="18" charset="0"/>
              </a:rPr>
              <a:t>的中点，已知∠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AOB</a:t>
            </a:r>
            <a:r>
              <a:rPr lang="zh-CN" altLang="en-US" sz="2400" b="1" dirty="0">
                <a:cs typeface="Times New Roman" panose="02020603050405020304" pitchFamily="18" charset="0"/>
              </a:rPr>
              <a:t>=98°，∠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COB</a:t>
            </a:r>
            <a:r>
              <a:rPr lang="zh-CN" altLang="en-US" sz="2400" b="1" dirty="0">
                <a:cs typeface="Times New Roman" panose="02020603050405020304" pitchFamily="18" charset="0"/>
              </a:rPr>
              <a:t>=120</a:t>
            </a:r>
            <a:r>
              <a:rPr lang="zh-CN" altLang="en-US" sz="2400" b="1" dirty="0" smtClean="0">
                <a:cs typeface="Times New Roman" panose="02020603050405020304" pitchFamily="18" charset="0"/>
              </a:rPr>
              <a:t>°。则</a:t>
            </a:r>
            <a:r>
              <a:rPr lang="zh-CN" altLang="en-US" sz="2400" b="1" dirty="0">
                <a:cs typeface="Times New Roman" panose="02020603050405020304" pitchFamily="18" charset="0"/>
              </a:rPr>
              <a:t>∠</a:t>
            </a:r>
            <a:r>
              <a:rPr lang="zh-CN" altLang="en-US" sz="2400" b="1" dirty="0">
                <a:ea typeface="EU-BX" pitchFamily="65" charset="-122"/>
                <a:cs typeface="Times New Roman" panose="02020603050405020304" pitchFamily="18" charset="0"/>
              </a:rPr>
              <a:t>ABD</a:t>
            </a:r>
            <a:r>
              <a:rPr lang="zh-CN" altLang="en-US" sz="2400" b="1" dirty="0">
                <a:cs typeface="Times New Roman" panose="02020603050405020304" pitchFamily="18" charset="0"/>
              </a:rPr>
              <a:t>的度数是</a:t>
            </a:r>
            <a:r>
              <a:rPr lang="zh-CN" altLang="en-US" sz="2400" b="1" u="sng" dirty="0">
                <a:cs typeface="Times New Roman" panose="02020603050405020304" pitchFamily="18" charset="0"/>
              </a:rPr>
              <a:t>　　　　　　</a:t>
            </a:r>
            <a:r>
              <a:rPr lang="zh-CN" altLang="en-US" sz="2400" b="1" u="sng" dirty="0" smtClean="0"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【解析】如图，连接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OD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，∵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是弧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的中点，∠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COB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=120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°。∴∠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CBD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  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COD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  × 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COB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=30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°。</a:t>
            </a:r>
            <a:endParaRPr lang="zh-CN" altLang="en-US" sz="2400" b="1" dirty="0">
              <a:solidFill>
                <a:srgbClr val="FF0000"/>
              </a:solidFill>
              <a:ea typeface="楷体_GB2312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又∠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AOB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=98°，∠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COB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=120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°。∴∠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OAB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ABO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=41°，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OBC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OCB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=30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°， 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ea typeface="EU-BX" pitchFamily="65" charset="-122"/>
                <a:cs typeface="Times New Roman" panose="02020603050405020304" pitchFamily="18" charset="0"/>
              </a:rPr>
              <a:t>ABD</a:t>
            </a: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=41°+30°+30°=101</a:t>
            </a:r>
            <a:r>
              <a:rPr lang="zh-CN" altLang="en-US" sz="2400" b="1" dirty="0" smtClean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°。</a:t>
            </a:r>
            <a:endParaRPr lang="zh-CN" altLang="en-US" sz="2400" b="1" dirty="0">
              <a:solidFill>
                <a:srgbClr val="FF0000"/>
              </a:solidFill>
              <a:ea typeface="楷体_GB2312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ea typeface="楷体_GB2312" pitchFamily="49" charset="-122"/>
                <a:cs typeface="Times New Roman" panose="02020603050405020304" pitchFamily="18" charset="0"/>
              </a:rPr>
              <a:t>答案：101°</a:t>
            </a:r>
          </a:p>
        </p:txBody>
      </p:sp>
      <p:grpSp>
        <p:nvGrpSpPr>
          <p:cNvPr id="13315" name="Group 3"/>
          <p:cNvGrpSpPr/>
          <p:nvPr/>
        </p:nvGrpSpPr>
        <p:grpSpPr bwMode="auto">
          <a:xfrm>
            <a:off x="7254875" y="2689225"/>
            <a:ext cx="1524000" cy="1657350"/>
            <a:chOff x="0" y="0"/>
            <a:chExt cx="1803" cy="1899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0" y="455"/>
              <a:ext cx="183" cy="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r>
                <a:rPr lang="en-US" altLang="zh-CN" sz="900" i="1"/>
                <a:t>A</a:t>
              </a:r>
              <a:endParaRPr lang="en-US" altLang="zh-CN" sz="2400" b="1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860" y="1411"/>
              <a:ext cx="183" cy="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r>
                <a:rPr lang="en-US" altLang="zh-CN" sz="900" i="1"/>
                <a:t>B</a:t>
              </a:r>
              <a:endParaRPr lang="en-US" altLang="zh-CN" sz="2400" b="1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550" y="113"/>
              <a:ext cx="183" cy="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r>
                <a:rPr lang="en-US" altLang="zh-CN" sz="900" i="1"/>
                <a:t>C</a:t>
              </a:r>
              <a:endParaRPr lang="en-US" altLang="zh-CN" sz="2400" b="1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620" y="780"/>
              <a:ext cx="183" cy="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r>
                <a:rPr lang="en-US" altLang="zh-CN" sz="900" i="1"/>
                <a:t>D</a:t>
              </a:r>
              <a:endParaRPr lang="en-US" altLang="zh-CN" sz="2400" b="1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830" y="445"/>
              <a:ext cx="183" cy="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r>
                <a:rPr lang="en-US" altLang="zh-CN" sz="900" i="1"/>
                <a:t>O</a:t>
              </a:r>
              <a:endParaRPr lang="en-US" altLang="zh-CN" sz="2400" b="1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490" y="1587"/>
              <a:ext cx="948" cy="3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/>
            <a:lstStyle/>
            <a:p>
              <a:pPr algn="just"/>
              <a:endParaRPr lang="zh-CN" altLang="en-US" sz="2400" b="1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 rot="19645250">
              <a:off x="160" y="0"/>
              <a:ext cx="1440" cy="14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未知"/>
            <p:cNvSpPr/>
            <p:nvPr/>
          </p:nvSpPr>
          <p:spPr bwMode="auto">
            <a:xfrm>
              <a:off x="170" y="333"/>
              <a:ext cx="1320" cy="1107"/>
            </a:xfrm>
            <a:custGeom>
              <a:avLst/>
              <a:gdLst/>
              <a:ahLst/>
              <a:cxnLst>
                <a:cxn ang="0">
                  <a:pos x="0" y="299"/>
                </a:cxn>
                <a:cxn ang="0">
                  <a:pos x="1320" y="0"/>
                </a:cxn>
                <a:cxn ang="0">
                  <a:pos x="762" y="1107"/>
                </a:cxn>
                <a:cxn ang="0">
                  <a:pos x="0" y="299"/>
                </a:cxn>
              </a:cxnLst>
              <a:rect l="0" t="0" r="r" b="b"/>
              <a:pathLst>
                <a:path w="1320" h="1107">
                  <a:moveTo>
                    <a:pt x="0" y="299"/>
                  </a:moveTo>
                  <a:lnTo>
                    <a:pt x="1320" y="0"/>
                  </a:lnTo>
                  <a:lnTo>
                    <a:pt x="762" y="1107"/>
                  </a:lnTo>
                  <a:lnTo>
                    <a:pt x="0" y="299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 rot="19645250">
              <a:off x="864" y="703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未知"/>
            <p:cNvSpPr/>
            <p:nvPr/>
          </p:nvSpPr>
          <p:spPr bwMode="auto">
            <a:xfrm rot="19645250">
              <a:off x="419" y="399"/>
              <a:ext cx="550" cy="10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470"/>
                </a:cxn>
                <a:cxn ang="0">
                  <a:pos x="210" y="1080"/>
                </a:cxn>
              </a:cxnLst>
              <a:rect l="0" t="0" r="r" b="b"/>
              <a:pathLst>
                <a:path w="550" h="1080">
                  <a:moveTo>
                    <a:pt x="0" y="0"/>
                  </a:moveTo>
                  <a:lnTo>
                    <a:pt x="550" y="470"/>
                  </a:lnTo>
                  <a:lnTo>
                    <a:pt x="210" y="108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未知"/>
            <p:cNvSpPr/>
            <p:nvPr/>
          </p:nvSpPr>
          <p:spPr bwMode="auto">
            <a:xfrm rot="19645250">
              <a:off x="837" y="526"/>
              <a:ext cx="71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710" y="0"/>
                </a:cxn>
              </a:cxnLst>
              <a:rect l="0" t="0" r="r" b="b"/>
              <a:pathLst>
                <a:path w="710" h="10">
                  <a:moveTo>
                    <a:pt x="0" y="10"/>
                  </a:moveTo>
                  <a:lnTo>
                    <a:pt x="71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未知"/>
            <p:cNvSpPr/>
            <p:nvPr/>
          </p:nvSpPr>
          <p:spPr bwMode="auto">
            <a:xfrm>
              <a:off x="940" y="994"/>
              <a:ext cx="610" cy="437"/>
            </a:xfrm>
            <a:custGeom>
              <a:avLst/>
              <a:gdLst/>
              <a:ahLst/>
              <a:cxnLst>
                <a:cxn ang="0">
                  <a:pos x="0" y="437"/>
                </a:cxn>
                <a:cxn ang="0">
                  <a:pos x="610" y="0"/>
                </a:cxn>
              </a:cxnLst>
              <a:rect l="0" t="0" r="r" b="b"/>
              <a:pathLst>
                <a:path w="610" h="437">
                  <a:moveTo>
                    <a:pt x="0" y="437"/>
                  </a:moveTo>
                  <a:lnTo>
                    <a:pt x="61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4271962" y="3910879"/>
          <a:ext cx="2508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公式" r:id="rId4" imgW="4876800" imgH="12598400" progId="Equation.3">
                  <p:embed/>
                </p:oleObj>
              </mc:Choice>
              <mc:Fallback>
                <p:oleObj name="公式" r:id="rId4" imgW="4876800" imgH="125984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2" y="3910879"/>
                        <a:ext cx="250825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5528686" y="3906838"/>
          <a:ext cx="2460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r:id="rId6" imgW="4876800" imgH="12598400" progId="Equation.3">
                  <p:embed/>
                </p:oleObj>
              </mc:Choice>
              <mc:Fallback>
                <p:oleObj r:id="rId6" imgW="4876800" imgH="12598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686" y="3906838"/>
                        <a:ext cx="24606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5989638" y="3894138"/>
          <a:ext cx="2397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r:id="rId8" imgW="203200" imgH="520700" progId="Equation.3">
                  <p:embed/>
                </p:oleObj>
              </mc:Choice>
              <mc:Fallback>
                <p:oleObj r:id="rId8" imgW="203200" imgH="5207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3894138"/>
                        <a:ext cx="23971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9"/>
          <p:cNvGrpSpPr/>
          <p:nvPr/>
        </p:nvGrpSpPr>
        <p:grpSpPr bwMode="auto">
          <a:xfrm>
            <a:off x="946150" y="593725"/>
            <a:ext cx="2238375" cy="788988"/>
            <a:chOff x="0" y="0"/>
            <a:chExt cx="1410" cy="497"/>
          </a:xfrm>
        </p:grpSpPr>
        <p:grpSp>
          <p:nvGrpSpPr>
            <p:cNvPr id="3" name="Group 20"/>
            <p:cNvGrpSpPr/>
            <p:nvPr/>
          </p:nvGrpSpPr>
          <p:grpSpPr bwMode="auto">
            <a:xfrm>
              <a:off x="0" y="119"/>
              <a:ext cx="1410" cy="378"/>
              <a:chOff x="0" y="0"/>
              <a:chExt cx="1762" cy="446"/>
            </a:xfrm>
          </p:grpSpPr>
          <p:pic>
            <p:nvPicPr>
              <p:cNvPr id="4" name="Picture 5" descr="1"/>
              <p:cNvPicPr>
                <a:picLocks noChangeAspect="1" noChangeArrowheads="1"/>
              </p:cNvPicPr>
              <p:nvPr/>
            </p:nvPicPr>
            <p:blipFill>
              <a:blip r:embed="rId10" cstate="email"/>
              <a:srcRect/>
              <a:stretch>
                <a:fillRect/>
              </a:stretch>
            </p:blipFill>
            <p:spPr bwMode="auto">
              <a:xfrm>
                <a:off x="0" y="0"/>
                <a:ext cx="176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441" y="37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 sz="2400" b="1"/>
              </a:p>
            </p:txBody>
          </p:sp>
        </p:grpSp>
        <p:sp>
          <p:nvSpPr>
            <p:cNvPr id="13335" name="Text Box 7"/>
            <p:cNvSpPr txBox="1">
              <a:spLocks noChangeArrowheads="1"/>
            </p:cNvSpPr>
            <p:nvPr/>
          </p:nvSpPr>
          <p:spPr bwMode="auto">
            <a:xfrm>
              <a:off x="316" y="0"/>
              <a:ext cx="1012" cy="4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跟踪训练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76375" y="836613"/>
            <a:ext cx="6350000" cy="695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三角形与圆的位置关系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60350" y="1722438"/>
            <a:ext cx="861060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</a:pPr>
            <a:r>
              <a:rPr lang="zh-CN" altLang="en-US" sz="2800" b="1" dirty="0">
                <a:latin typeface="宋体" panose="02010600030101010101" pitchFamily="2" charset="-122"/>
              </a:rPr>
              <a:t>分别作出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锐角三角形，直角三角形，钝角三角形</a:t>
            </a:r>
            <a:r>
              <a:rPr lang="zh-CN" altLang="en-US" sz="2800" b="1" dirty="0">
                <a:latin typeface="宋体" panose="02010600030101010101" pitchFamily="2" charset="-122"/>
              </a:rPr>
              <a:t>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外接圆，并</a:t>
            </a:r>
            <a:r>
              <a:rPr lang="zh-CN" altLang="en-US" sz="2800" b="1" dirty="0">
                <a:latin typeface="宋体" panose="02010600030101010101" pitchFamily="2" charset="-122"/>
              </a:rPr>
              <a:t>说明与它们外心的位置情况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3063" y="5118100"/>
            <a:ext cx="9067800" cy="14280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宋体" panose="02010600030101010101" pitchFamily="2" charset="-122"/>
              </a:rPr>
              <a:t>锐角三角形的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外心</a:t>
            </a:r>
            <a:r>
              <a:rPr lang="zh-CN" altLang="en-US" sz="2800" b="1" dirty="0">
                <a:latin typeface="宋体" panose="02010600030101010101" pitchFamily="2" charset="-122"/>
              </a:rPr>
              <a:t>在三角形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内部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，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宋体" panose="02010600030101010101" pitchFamily="2" charset="-122"/>
              </a:rPr>
              <a:t>直角三角形的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外心</a:t>
            </a:r>
            <a:r>
              <a:rPr lang="zh-CN" altLang="en-US" sz="2800" b="1" dirty="0">
                <a:latin typeface="宋体" panose="02010600030101010101" pitchFamily="2" charset="-122"/>
              </a:rPr>
              <a:t>是直角三角形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斜边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中点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，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宋体" panose="02010600030101010101" pitchFamily="2" charset="-122"/>
              </a:rPr>
              <a:t>钝角三角形的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外心</a:t>
            </a:r>
            <a:r>
              <a:rPr lang="zh-CN" altLang="en-US" sz="2800" b="1" dirty="0">
                <a:latin typeface="宋体" panose="02010600030101010101" pitchFamily="2" charset="-122"/>
              </a:rPr>
              <a:t>在三角形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外部。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grpSp>
        <p:nvGrpSpPr>
          <p:cNvPr id="14341" name="Group 5"/>
          <p:cNvGrpSpPr/>
          <p:nvPr/>
        </p:nvGrpSpPr>
        <p:grpSpPr bwMode="auto">
          <a:xfrm>
            <a:off x="579438" y="2624138"/>
            <a:ext cx="2743200" cy="2209800"/>
            <a:chOff x="0" y="0"/>
            <a:chExt cx="1728" cy="1392"/>
          </a:xfrm>
        </p:grpSpPr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008" y="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0" y="105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440" y="110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88" y="115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 flipH="1">
              <a:off x="288" y="288"/>
              <a:ext cx="76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1056" y="288"/>
              <a:ext cx="33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4348" name="Group 12"/>
          <p:cNvGrpSpPr/>
          <p:nvPr/>
        </p:nvGrpSpPr>
        <p:grpSpPr bwMode="auto">
          <a:xfrm>
            <a:off x="960438" y="3005138"/>
            <a:ext cx="1962150" cy="1962150"/>
            <a:chOff x="0" y="0"/>
            <a:chExt cx="1524" cy="1524"/>
          </a:xfrm>
        </p:grpSpPr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>
                  <a:solidFill>
                    <a:schemeClr val="hlink"/>
                  </a:solidFill>
                  <a:latin typeface="EU-BX" pitchFamily="65" charset="-122"/>
                  <a:ea typeface="EU-BX" pitchFamily="65" charset="-122"/>
                </a:rPr>
                <a:t>●</a:t>
              </a: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O</a:t>
              </a:r>
              <a:endParaRPr lang="en-US" altLang="zh-CN" sz="1000">
                <a:latin typeface="EU-BX" pitchFamily="65" charset="-122"/>
                <a:ea typeface="EU-BX" pitchFamily="65" charset="-122"/>
              </a:endParaRPr>
            </a:p>
          </p:txBody>
        </p:sp>
      </p:grpSp>
      <p:grpSp>
        <p:nvGrpSpPr>
          <p:cNvPr id="14351" name="Group 15"/>
          <p:cNvGrpSpPr/>
          <p:nvPr/>
        </p:nvGrpSpPr>
        <p:grpSpPr bwMode="auto">
          <a:xfrm>
            <a:off x="6276975" y="2952750"/>
            <a:ext cx="2057400" cy="2133600"/>
            <a:chOff x="0" y="0"/>
            <a:chExt cx="1296" cy="1344"/>
          </a:xfrm>
        </p:grpSpPr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480" y="1128"/>
              <a:ext cx="47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H="1" flipV="1">
              <a:off x="192" y="240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H="1" flipV="1">
              <a:off x="203" y="263"/>
              <a:ext cx="757" cy="8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288" y="105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1056" y="100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</p:grpSp>
      <p:grpSp>
        <p:nvGrpSpPr>
          <p:cNvPr id="14358" name="Group 22"/>
          <p:cNvGrpSpPr/>
          <p:nvPr/>
        </p:nvGrpSpPr>
        <p:grpSpPr bwMode="auto">
          <a:xfrm>
            <a:off x="3551238" y="3157538"/>
            <a:ext cx="2286000" cy="1752600"/>
            <a:chOff x="0" y="0"/>
            <a:chExt cx="1440" cy="1104"/>
          </a:xfrm>
        </p:grpSpPr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214" y="192"/>
              <a:ext cx="1009" cy="68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0" name="Text Box 24"/>
            <p:cNvSpPr txBox="1">
              <a:spLocks noChangeArrowheads="1"/>
            </p:cNvSpPr>
            <p:nvPr/>
          </p:nvSpPr>
          <p:spPr bwMode="auto">
            <a:xfrm>
              <a:off x="1200" y="81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0" y="81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B</a:t>
              </a:r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156" y="6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>
                  <a:latin typeface="EU-BX" pitchFamily="65" charset="-122"/>
                  <a:ea typeface="EU-BX" pitchFamily="65" charset="-122"/>
                </a:rPr>
                <a:t>┐</a:t>
              </a:r>
            </a:p>
          </p:txBody>
        </p:sp>
      </p:grpSp>
      <p:grpSp>
        <p:nvGrpSpPr>
          <p:cNvPr id="14364" name="Group 28"/>
          <p:cNvGrpSpPr/>
          <p:nvPr/>
        </p:nvGrpSpPr>
        <p:grpSpPr bwMode="auto">
          <a:xfrm>
            <a:off x="3722688" y="3005138"/>
            <a:ext cx="1962150" cy="1962150"/>
            <a:chOff x="0" y="0"/>
            <a:chExt cx="1524" cy="1524"/>
          </a:xfrm>
        </p:grpSpPr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>
                  <a:solidFill>
                    <a:schemeClr val="hlink"/>
                  </a:solidFill>
                  <a:latin typeface="EU-BX" pitchFamily="65" charset="-122"/>
                  <a:ea typeface="EU-BX" pitchFamily="65" charset="-122"/>
                </a:rPr>
                <a:t>●</a:t>
              </a: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O</a:t>
              </a:r>
              <a:endParaRPr lang="en-US" altLang="zh-CN" sz="1000">
                <a:latin typeface="EU-BX" pitchFamily="65" charset="-122"/>
                <a:ea typeface="EU-BX" pitchFamily="65" charset="-122"/>
              </a:endParaRPr>
            </a:p>
          </p:txBody>
        </p:sp>
      </p:grpSp>
      <p:grpSp>
        <p:nvGrpSpPr>
          <p:cNvPr id="14367" name="Group 31"/>
          <p:cNvGrpSpPr/>
          <p:nvPr/>
        </p:nvGrpSpPr>
        <p:grpSpPr bwMode="auto">
          <a:xfrm>
            <a:off x="6448425" y="2887663"/>
            <a:ext cx="1962150" cy="1962150"/>
            <a:chOff x="0" y="0"/>
            <a:chExt cx="1524" cy="1524"/>
          </a:xfrm>
        </p:grpSpPr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0" y="0"/>
              <a:ext cx="1524" cy="152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672" y="576"/>
              <a:ext cx="576" cy="3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1000">
                  <a:solidFill>
                    <a:schemeClr val="hlink"/>
                  </a:solidFill>
                  <a:latin typeface="EU-BX" pitchFamily="65" charset="-122"/>
                  <a:ea typeface="EU-BX" pitchFamily="65" charset="-122"/>
                </a:rPr>
                <a:t>●</a:t>
              </a: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O</a:t>
              </a:r>
              <a:endParaRPr lang="en-US" altLang="zh-CN" sz="1000">
                <a:latin typeface="EU-BX" pitchFamily="65" charset="-122"/>
                <a:ea typeface="EU-BX" pitchFamily="65" charset="-122"/>
              </a:endParaRPr>
            </a:p>
          </p:txBody>
        </p:sp>
      </p:grp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749425" y="3617913"/>
            <a:ext cx="36988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·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530725" y="3617913"/>
            <a:ext cx="36988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·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7248525" y="3541713"/>
            <a:ext cx="36988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·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autoUpdateAnimBg="0"/>
      <p:bldP spid="14370" grpId="0"/>
      <p:bldP spid="14371" grpId="0"/>
      <p:bldP spid="143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5508625" y="1570038"/>
            <a:ext cx="3297238" cy="2870200"/>
            <a:chOff x="0" y="0"/>
            <a:chExt cx="2077" cy="1808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auto">
            <a:xfrm>
              <a:off x="201" y="206"/>
              <a:ext cx="1596" cy="1602"/>
            </a:xfrm>
            <a:prstGeom prst="ellipse">
              <a:avLst/>
            </a:prstGeom>
            <a:noFill/>
            <a:ln w="30163">
              <a:solidFill>
                <a:srgbClr val="008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auto">
            <a:xfrm>
              <a:off x="983" y="991"/>
              <a:ext cx="32" cy="3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077" cy="1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265" y="807"/>
              <a:ext cx="1484" cy="3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>
              <a:off x="963" y="209"/>
              <a:ext cx="786" cy="9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H="1">
              <a:off x="257" y="209"/>
              <a:ext cx="706" cy="6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898" y="265"/>
              <a:ext cx="57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H="1">
              <a:off x="955" y="273"/>
              <a:ext cx="64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71" name="Group 11"/>
            <p:cNvGrpSpPr/>
            <p:nvPr/>
          </p:nvGrpSpPr>
          <p:grpSpPr bwMode="auto">
            <a:xfrm>
              <a:off x="1117" y="96"/>
              <a:ext cx="88" cy="173"/>
              <a:chOff x="0" y="0"/>
              <a:chExt cx="88" cy="173"/>
            </a:xfrm>
          </p:grpSpPr>
          <p:sp>
            <p:nvSpPr>
              <p:cNvPr id="15372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1800">
                  <a:latin typeface="EU-BX" pitchFamily="65" charset="-122"/>
                  <a:ea typeface="EU-BX" pitchFamily="65" charset="-122"/>
                </a:endParaRPr>
              </a:p>
            </p:txBody>
          </p:sp>
          <p:sp>
            <p:nvSpPr>
              <p:cNvPr id="15373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8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1800">
                    <a:solidFill>
                      <a:srgbClr val="000000"/>
                    </a:solidFill>
                    <a:latin typeface="EU-BX" pitchFamily="65" charset="-122"/>
                    <a:ea typeface="EU-BX" pitchFamily="65" charset="-122"/>
                  </a:rPr>
                  <a:t>C</a:t>
                </a:r>
                <a:endParaRPr lang="en-US" altLang="zh-CN" sz="1800">
                  <a:latin typeface="EU-BX" pitchFamily="65" charset="-122"/>
                  <a:ea typeface="EU-BX" pitchFamily="65" charset="-122"/>
                </a:endParaRPr>
              </a:p>
            </p:txBody>
          </p:sp>
        </p:grpSp>
        <p:grpSp>
          <p:nvGrpSpPr>
            <p:cNvPr id="15374" name="Group 14"/>
            <p:cNvGrpSpPr/>
            <p:nvPr/>
          </p:nvGrpSpPr>
          <p:grpSpPr bwMode="auto">
            <a:xfrm>
              <a:off x="111" y="686"/>
              <a:ext cx="88" cy="173"/>
              <a:chOff x="0" y="0"/>
              <a:chExt cx="88" cy="173"/>
            </a:xfrm>
          </p:grpSpPr>
          <p:sp>
            <p:nvSpPr>
              <p:cNvPr id="1537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1800">
                  <a:latin typeface="EU-BX" pitchFamily="65" charset="-122"/>
                  <a:ea typeface="EU-BX" pitchFamily="65" charset="-122"/>
                </a:endParaRPr>
              </a:p>
            </p:txBody>
          </p:sp>
          <p:sp>
            <p:nvSpPr>
              <p:cNvPr id="15376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8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1800">
                    <a:solidFill>
                      <a:srgbClr val="000000"/>
                    </a:solidFill>
                    <a:latin typeface="EU-BX" pitchFamily="65" charset="-122"/>
                    <a:ea typeface="EU-BX" pitchFamily="65" charset="-122"/>
                  </a:rPr>
                  <a:t>B</a:t>
                </a:r>
                <a:endParaRPr lang="en-US" altLang="zh-CN" sz="1800">
                  <a:latin typeface="EU-BX" pitchFamily="65" charset="-122"/>
                  <a:ea typeface="EU-BX" pitchFamily="65" charset="-122"/>
                </a:endParaRPr>
              </a:p>
            </p:txBody>
          </p:sp>
        </p:grpSp>
        <p:grpSp>
          <p:nvGrpSpPr>
            <p:cNvPr id="15377" name="Group 17"/>
            <p:cNvGrpSpPr/>
            <p:nvPr/>
          </p:nvGrpSpPr>
          <p:grpSpPr bwMode="auto">
            <a:xfrm>
              <a:off x="1863" y="1107"/>
              <a:ext cx="80" cy="173"/>
              <a:chOff x="0" y="0"/>
              <a:chExt cx="80" cy="173"/>
            </a:xfrm>
          </p:grpSpPr>
          <p:sp>
            <p:nvSpPr>
              <p:cNvPr id="15378" name="Rectangle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1800">
                  <a:latin typeface="EU-BX" pitchFamily="65" charset="-122"/>
                  <a:ea typeface="EU-BX" pitchFamily="65" charset="-122"/>
                </a:endParaRPr>
              </a:p>
            </p:txBody>
          </p:sp>
          <p:sp>
            <p:nvSpPr>
              <p:cNvPr id="15379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1800">
                    <a:solidFill>
                      <a:srgbClr val="000000"/>
                    </a:solidFill>
                    <a:latin typeface="EU-BX" pitchFamily="65" charset="-122"/>
                    <a:ea typeface="EU-BX" pitchFamily="65" charset="-122"/>
                  </a:rPr>
                  <a:t>A</a:t>
                </a:r>
                <a:endParaRPr lang="en-US" altLang="zh-CN" sz="1800">
                  <a:latin typeface="EU-BX" pitchFamily="65" charset="-122"/>
                  <a:ea typeface="EU-BX" pitchFamily="65" charset="-122"/>
                </a:endParaRPr>
              </a:p>
            </p:txBody>
          </p:sp>
        </p:grpSp>
      </p:grp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84188" y="1674813"/>
            <a:ext cx="8915400" cy="609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b="1" dirty="0"/>
              <a:t>1、如图，已知 Rt△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/>
              <a:t> 中 ，∠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/>
              <a:t>=90</a:t>
            </a:r>
            <a:r>
              <a:rPr lang="zh-CN" altLang="en-US" sz="2400" b="1" dirty="0" smtClean="0"/>
              <a:t>°，</a:t>
            </a:r>
            <a:endParaRPr lang="zh-CN" altLang="en-US" sz="2400" b="1" dirty="0"/>
          </a:p>
          <a:p>
            <a:pPr marL="342900" indent="-342900" algn="just" eaLnBrk="0" hangingPunct="0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400" b="1" dirty="0"/>
          </a:p>
          <a:p>
            <a:pPr marL="342900" indent="-342900" algn="just" eaLnBrk="0" hangingPunct="0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b="1" dirty="0"/>
              <a:t>若 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AC</a:t>
            </a:r>
            <a:r>
              <a:rPr lang="zh-CN" altLang="en-US" sz="2400" b="1" dirty="0"/>
              <a:t>=12cm，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BC</a:t>
            </a:r>
            <a:r>
              <a:rPr lang="zh-CN" altLang="en-US" sz="2400" b="1" dirty="0"/>
              <a:t>=5cm</a:t>
            </a:r>
            <a:r>
              <a:rPr lang="zh-CN" altLang="en-US" sz="2400" b="1" dirty="0">
                <a:latin typeface="宋体" panose="02010600030101010101" pitchFamily="2" charset="-122"/>
              </a:rPr>
              <a:t>，</a:t>
            </a:r>
          </a:p>
          <a:p>
            <a:pPr marL="342900" indent="-342900" algn="just" eaLnBrk="0" hangingPunct="0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400" b="1" dirty="0">
              <a:latin typeface="宋体" panose="02010600030101010101" pitchFamily="2" charset="-122"/>
            </a:endParaRPr>
          </a:p>
          <a:p>
            <a:pPr marL="342900" indent="-342900" algn="just" eaLnBrk="0" hangingPunct="0">
              <a:lnSpc>
                <a:spcPct val="9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求外接圆半径.</a:t>
            </a:r>
            <a:r>
              <a:rPr lang="zh-CN" altLang="en-US" sz="2400" b="1" dirty="0"/>
              <a:t> </a:t>
            </a:r>
          </a:p>
        </p:txBody>
      </p:sp>
      <p:grpSp>
        <p:nvGrpSpPr>
          <p:cNvPr id="15381" name="Group 21"/>
          <p:cNvGrpSpPr/>
          <p:nvPr/>
        </p:nvGrpSpPr>
        <p:grpSpPr bwMode="auto">
          <a:xfrm>
            <a:off x="922338" y="577850"/>
            <a:ext cx="2238375" cy="788988"/>
            <a:chOff x="0" y="0"/>
            <a:chExt cx="1410" cy="497"/>
          </a:xfrm>
        </p:grpSpPr>
        <p:grpSp>
          <p:nvGrpSpPr>
            <p:cNvPr id="15382" name="Group 22"/>
            <p:cNvGrpSpPr/>
            <p:nvPr/>
          </p:nvGrpSpPr>
          <p:grpSpPr bwMode="auto">
            <a:xfrm>
              <a:off x="0" y="119"/>
              <a:ext cx="1410" cy="378"/>
              <a:chOff x="0" y="0"/>
              <a:chExt cx="1762" cy="446"/>
            </a:xfrm>
          </p:grpSpPr>
          <p:pic>
            <p:nvPicPr>
              <p:cNvPr id="15383" name="Picture 5" descr="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0" y="0"/>
                <a:ext cx="176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84" name="Rectangle 6"/>
              <p:cNvSpPr>
                <a:spLocks noChangeArrowheads="1"/>
              </p:cNvSpPr>
              <p:nvPr/>
            </p:nvSpPr>
            <p:spPr bwMode="auto">
              <a:xfrm>
                <a:off x="441" y="37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 sz="2400" b="1"/>
              </a:p>
            </p:txBody>
          </p:sp>
        </p:grpSp>
        <p:sp>
          <p:nvSpPr>
            <p:cNvPr id="15385" name="Text Box 7"/>
            <p:cNvSpPr txBox="1">
              <a:spLocks noChangeArrowheads="1"/>
            </p:cNvSpPr>
            <p:nvPr/>
          </p:nvSpPr>
          <p:spPr bwMode="auto">
            <a:xfrm>
              <a:off x="428" y="0"/>
              <a:ext cx="788" cy="4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77850" y="3505200"/>
            <a:ext cx="3765550" cy="38779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解  在</a:t>
            </a:r>
            <a:r>
              <a:rPr lang="zh-CN" altLang="en-US" sz="2400" b="1" dirty="0">
                <a:solidFill>
                  <a:srgbClr val="FF0000"/>
                </a:solidFill>
              </a:rPr>
              <a:t>Rt△</a:t>
            </a:r>
            <a:r>
              <a:rPr lang="zh-CN" altLang="en-US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solidFill>
                  <a:srgbClr val="FF0000"/>
                </a:solidFill>
              </a:rPr>
              <a:t> 中，</a:t>
            </a:r>
            <a:r>
              <a:rPr lang="zh-CN" altLang="en-US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</a:rPr>
              <a:t>13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∵ </a:t>
            </a:r>
            <a:r>
              <a:rPr lang="zh-CN" altLang="en-US" sz="2400" b="1" dirty="0">
                <a:solidFill>
                  <a:srgbClr val="FF0000"/>
                </a:solidFill>
              </a:rPr>
              <a:t>∠</a:t>
            </a:r>
            <a:r>
              <a:rPr lang="zh-CN" altLang="en-US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</a:rPr>
              <a:t>=90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°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∴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zh-CN" altLang="en-US" sz="2400" b="1" dirty="0">
                <a:solidFill>
                  <a:srgbClr val="FF0000"/>
                </a:solidFill>
              </a:rPr>
              <a:t>为Rt△</a:t>
            </a:r>
            <a:r>
              <a:rPr lang="zh-CN" altLang="en-US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ABC</a:t>
            </a:r>
            <a:r>
              <a:rPr lang="en-US" altLang="zh-CN" sz="2400" b="1" dirty="0">
                <a:solidFill>
                  <a:srgbClr val="FF0000"/>
                </a:solidFill>
              </a:rPr>
              <a:t>的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直径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∴半径为     </a:t>
            </a:r>
            <a:r>
              <a:rPr lang="en-US" altLang="zh-CN" sz="2400" b="1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=13/2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/>
              <a:t> </a:t>
            </a:r>
            <a:endParaRPr lang="en-US" altLang="zh-CN" dirty="0"/>
          </a:p>
        </p:txBody>
      </p:sp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1955800" y="5060950"/>
          <a:ext cx="315913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公式" r:id="rId5" imgW="4876800" imgH="12598400" progId="Equation.3">
                  <p:embed/>
                </p:oleObj>
              </mc:Choice>
              <mc:Fallback>
                <p:oleObj name="公式" r:id="rId5" imgW="4876800" imgH="125984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5060950"/>
                        <a:ext cx="315913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704962" y="3092981"/>
            <a:ext cx="6364575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解  作</a:t>
            </a:r>
            <a:r>
              <a:rPr lang="en-US" altLang="zh-CN" sz="2400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OD</a:t>
            </a:r>
            <a:r>
              <a:rPr lang="en-US" altLang="zh-CN" sz="2400" dirty="0">
                <a:solidFill>
                  <a:srgbClr val="FF0000"/>
                </a:solidFill>
              </a:rPr>
              <a:t>⊥</a:t>
            </a:r>
            <a:r>
              <a:rPr lang="en-US" altLang="zh-CN" sz="2400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</a:rPr>
              <a:t>，连接</a:t>
            </a:r>
            <a:r>
              <a:rPr lang="en-US" altLang="zh-CN" sz="2400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OA</a:t>
            </a:r>
            <a:r>
              <a:rPr lang="zh-CN" altLang="en-US" sz="2400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 sz="2400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OB</a:t>
            </a:r>
            <a:r>
              <a:rPr lang="en-US" altLang="zh-CN" sz="2400" dirty="0">
                <a:solidFill>
                  <a:srgbClr val="FF0000"/>
                </a:solidFill>
              </a:rPr>
              <a:t>.</a:t>
            </a:r>
            <a:r>
              <a:rPr lang="zh-CN" altLang="en-US" sz="2400" dirty="0">
                <a:solidFill>
                  <a:srgbClr val="FF0000"/>
                </a:solidFill>
              </a:rPr>
              <a:t>则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BD=CD=    </a:t>
            </a:r>
            <a:r>
              <a:rPr lang="en-US" altLang="zh-CN" sz="2400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BC=3cm</a:t>
            </a:r>
            <a:r>
              <a:rPr lang="zh-CN" altLang="en-US" sz="2400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。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 smtClean="0">
                <a:solidFill>
                  <a:srgbClr val="FF0000"/>
                </a:solidFill>
              </a:rPr>
              <a:t>∵ 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zh-CN" altLang="en-US" sz="2400" b="1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60°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∴ ∠</a:t>
            </a:r>
            <a:r>
              <a:rPr lang="en-US" altLang="zh-CN" sz="2400" b="1" dirty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AOB=120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∴∠</a:t>
            </a:r>
            <a:r>
              <a:rPr lang="en-US" altLang="zh-CN" sz="2400" b="1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BOD=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400" b="1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OB=BD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÷</a:t>
            </a:r>
            <a:r>
              <a:rPr lang="en-US" altLang="zh-CN" sz="2400" b="1" dirty="0" smtClean="0">
                <a:solidFill>
                  <a:srgbClr val="FF0000"/>
                </a:solidFill>
                <a:latin typeface="EU-BX" pitchFamily="65" charset="-122"/>
                <a:ea typeface="EU-BX" pitchFamily="65" charset="-122"/>
              </a:rPr>
              <a:t>sin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°= 2 3cm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即外接圆半径是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倍根号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3cm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16420" name="Object 3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78757" y="3510845"/>
          <a:ext cx="237814" cy="68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公式" r:id="rId4" imgW="4876800" imgH="12598400" progId="Equation.3">
                  <p:embed/>
                </p:oleObj>
              </mc:Choice>
              <mc:Fallback>
                <p:oleObj name="公式" r:id="rId4" imgW="4876800" imgH="12598400" progId="Equation.3">
                  <p:embed/>
                  <p:pic>
                    <p:nvPicPr>
                      <p:cNvPr id="0" name="Picture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757" y="3510845"/>
                        <a:ext cx="237814" cy="687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3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889624" y="5287786"/>
          <a:ext cx="3524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公式" r:id="rId6" imgW="7315200" imgH="8128000" progId="Equation.3">
                  <p:embed/>
                </p:oleObj>
              </mc:Choice>
              <mc:Fallback>
                <p:oleObj name="公式" r:id="rId6" imgW="7315200" imgH="8128000" progId="Equation.3">
                  <p:embed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24" y="5287786"/>
                        <a:ext cx="3524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6" name="Group 2"/>
          <p:cNvGrpSpPr/>
          <p:nvPr/>
        </p:nvGrpSpPr>
        <p:grpSpPr bwMode="auto">
          <a:xfrm>
            <a:off x="750888" y="557213"/>
            <a:ext cx="2238375" cy="788987"/>
            <a:chOff x="0" y="0"/>
            <a:chExt cx="1410" cy="497"/>
          </a:xfrm>
        </p:grpSpPr>
        <p:grpSp>
          <p:nvGrpSpPr>
            <p:cNvPr id="16387" name="Group 3"/>
            <p:cNvGrpSpPr/>
            <p:nvPr/>
          </p:nvGrpSpPr>
          <p:grpSpPr bwMode="auto">
            <a:xfrm>
              <a:off x="0" y="119"/>
              <a:ext cx="1410" cy="378"/>
              <a:chOff x="0" y="0"/>
              <a:chExt cx="1762" cy="446"/>
            </a:xfrm>
          </p:grpSpPr>
          <p:pic>
            <p:nvPicPr>
              <p:cNvPr id="16388" name="Picture 5" descr="1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0" y="0"/>
                <a:ext cx="1762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89" name="Rectangle 6"/>
              <p:cNvSpPr>
                <a:spLocks noChangeArrowheads="1"/>
              </p:cNvSpPr>
              <p:nvPr/>
            </p:nvSpPr>
            <p:spPr bwMode="auto">
              <a:xfrm>
                <a:off x="441" y="37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 sz="2400" b="1"/>
              </a:p>
            </p:txBody>
          </p:sp>
        </p:grpSp>
        <p:sp>
          <p:nvSpPr>
            <p:cNvPr id="16390" name="Text Box 7"/>
            <p:cNvSpPr txBox="1">
              <a:spLocks noChangeArrowheads="1"/>
            </p:cNvSpPr>
            <p:nvPr/>
          </p:nvSpPr>
          <p:spPr bwMode="auto">
            <a:xfrm>
              <a:off x="428" y="0"/>
              <a:ext cx="788" cy="4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2422" y="1572331"/>
            <a:ext cx="4887913" cy="1511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 dirty="0">
                <a:latin typeface="宋体" panose="02010600030101010101" pitchFamily="2" charset="-122"/>
              </a:rPr>
              <a:t>   </a:t>
            </a:r>
            <a:r>
              <a:rPr lang="zh-CN" altLang="en-US" sz="2400" b="1" dirty="0">
                <a:latin typeface="宋体" panose="02010600030101010101" pitchFamily="2" charset="-122"/>
              </a:rPr>
              <a:t>2、如图，已知等边三角形</a:t>
            </a:r>
            <a:r>
              <a:rPr lang="zh-CN" altLang="en-US" sz="2400" b="1" dirty="0">
                <a:latin typeface="EU-BX" pitchFamily="65" charset="-122"/>
                <a:ea typeface="EU-BX" pitchFamily="65" charset="-122"/>
              </a:rPr>
              <a:t>ABC</a:t>
            </a:r>
            <a:r>
              <a:rPr lang="zh-CN" altLang="en-US" sz="2400" b="1" dirty="0">
                <a:latin typeface="宋体" panose="02010600030101010101" pitchFamily="2" charset="-122"/>
              </a:rPr>
              <a:t>中，边长为6cm，求它的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外接圆半径。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6130925" y="1906588"/>
            <a:ext cx="2328863" cy="2400300"/>
          </a:xfrm>
          <a:prstGeom prst="ellipse">
            <a:avLst/>
          </a:prstGeom>
          <a:noFill/>
          <a:ln w="26988">
            <a:solidFill>
              <a:srgbClr val="008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7272338" y="3082925"/>
            <a:ext cx="46037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03963" y="3749675"/>
            <a:ext cx="1957387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6303963" y="1927225"/>
            <a:ext cx="977900" cy="18224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7281863" y="1927225"/>
            <a:ext cx="979487" cy="18224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7281863" y="3573463"/>
            <a:ext cx="1778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7459663" y="3573463"/>
            <a:ext cx="1587" cy="17621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6399" name="Group 15"/>
          <p:cNvGrpSpPr/>
          <p:nvPr/>
        </p:nvGrpSpPr>
        <p:grpSpPr bwMode="auto">
          <a:xfrm>
            <a:off x="6940550" y="2768600"/>
            <a:ext cx="203200" cy="365125"/>
            <a:chOff x="0" y="0"/>
            <a:chExt cx="128" cy="230"/>
          </a:xfrm>
        </p:grpSpPr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zh-CN" altLang="en-US" sz="2400" b="1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28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O</a:t>
              </a:r>
              <a:endParaRPr lang="en-US" altLang="zh-CN" sz="2400" b="1">
                <a:latin typeface="EU-BX" pitchFamily="65" charset="-122"/>
                <a:ea typeface="EU-BX" pitchFamily="65" charset="-122"/>
              </a:endParaRPr>
            </a:p>
          </p:txBody>
        </p:sp>
      </p:grp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7272338" y="1938338"/>
            <a:ext cx="1587" cy="18224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6303963" y="2768600"/>
            <a:ext cx="1422400" cy="9810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6404" name="Group 20"/>
          <p:cNvGrpSpPr/>
          <p:nvPr/>
        </p:nvGrpSpPr>
        <p:grpSpPr bwMode="auto">
          <a:xfrm>
            <a:off x="7932738" y="2455863"/>
            <a:ext cx="185737" cy="365125"/>
            <a:chOff x="0" y="0"/>
            <a:chExt cx="117" cy="230"/>
          </a:xfrm>
        </p:grpSpPr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zh-CN" altLang="en-US" sz="2400" b="1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117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E</a:t>
              </a:r>
              <a:endParaRPr lang="en-US" altLang="zh-CN" sz="2400" b="1">
                <a:latin typeface="EU-BX" pitchFamily="65" charset="-122"/>
                <a:ea typeface="EU-BX" pitchFamily="65" charset="-122"/>
              </a:endParaRPr>
            </a:p>
          </p:txBody>
        </p:sp>
      </p:grpSp>
      <p:grpSp>
        <p:nvGrpSpPr>
          <p:cNvPr id="16407" name="Group 23"/>
          <p:cNvGrpSpPr/>
          <p:nvPr/>
        </p:nvGrpSpPr>
        <p:grpSpPr bwMode="auto">
          <a:xfrm>
            <a:off x="7237413" y="3836988"/>
            <a:ext cx="203200" cy="365125"/>
            <a:chOff x="0" y="0"/>
            <a:chExt cx="128" cy="230"/>
          </a:xfrm>
        </p:grpSpPr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zh-CN" altLang="en-US" sz="2400" b="1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128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D</a:t>
              </a:r>
              <a:endParaRPr lang="en-US" altLang="zh-CN" sz="2400" b="1">
                <a:latin typeface="EU-BX" pitchFamily="65" charset="-122"/>
                <a:ea typeface="EU-BX" pitchFamily="65" charset="-122"/>
              </a:endParaRPr>
            </a:p>
          </p:txBody>
        </p:sp>
      </p:grpSp>
      <p:grpSp>
        <p:nvGrpSpPr>
          <p:cNvPr id="16410" name="Group 26"/>
          <p:cNvGrpSpPr/>
          <p:nvPr/>
        </p:nvGrpSpPr>
        <p:grpSpPr bwMode="auto">
          <a:xfrm>
            <a:off x="8350250" y="3363913"/>
            <a:ext cx="185738" cy="365125"/>
            <a:chOff x="0" y="0"/>
            <a:chExt cx="117" cy="230"/>
          </a:xfrm>
        </p:grpSpPr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zh-CN" altLang="en-US" sz="2400" b="1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117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C</a:t>
              </a:r>
              <a:endParaRPr lang="en-US" altLang="zh-CN" sz="2400" b="1">
                <a:latin typeface="EU-BX" pitchFamily="65" charset="-122"/>
                <a:ea typeface="EU-BX" pitchFamily="65" charset="-122"/>
              </a:endParaRPr>
            </a:p>
          </p:txBody>
        </p:sp>
      </p:grpSp>
      <p:grpSp>
        <p:nvGrpSpPr>
          <p:cNvPr id="16413" name="Group 29"/>
          <p:cNvGrpSpPr/>
          <p:nvPr/>
        </p:nvGrpSpPr>
        <p:grpSpPr bwMode="auto">
          <a:xfrm>
            <a:off x="6007100" y="3451225"/>
            <a:ext cx="185738" cy="365125"/>
            <a:chOff x="0" y="0"/>
            <a:chExt cx="117" cy="230"/>
          </a:xfrm>
        </p:grpSpPr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zh-CN" altLang="en-US" sz="2400" b="1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16415" name="Rectangle 31"/>
            <p:cNvSpPr>
              <a:spLocks noChangeArrowheads="1"/>
            </p:cNvSpPr>
            <p:nvPr/>
          </p:nvSpPr>
          <p:spPr bwMode="auto">
            <a:xfrm>
              <a:off x="0" y="0"/>
              <a:ext cx="117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B</a:t>
              </a:r>
              <a:endParaRPr lang="en-US" altLang="zh-CN" sz="2400" b="1">
                <a:latin typeface="EU-BX" pitchFamily="65" charset="-122"/>
                <a:ea typeface="EU-BX" pitchFamily="65" charset="-122"/>
              </a:endParaRPr>
            </a:p>
          </p:txBody>
        </p:sp>
      </p:grpSp>
      <p:grpSp>
        <p:nvGrpSpPr>
          <p:cNvPr id="16416" name="Group 32"/>
          <p:cNvGrpSpPr/>
          <p:nvPr/>
        </p:nvGrpSpPr>
        <p:grpSpPr bwMode="auto">
          <a:xfrm>
            <a:off x="7623175" y="1787525"/>
            <a:ext cx="169863" cy="365125"/>
            <a:chOff x="0" y="0"/>
            <a:chExt cx="107" cy="230"/>
          </a:xfrm>
        </p:grpSpPr>
        <p:sp>
          <p:nvSpPr>
            <p:cNvPr id="16417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endParaRPr lang="zh-CN" altLang="en-US" sz="2400" b="1">
                <a:latin typeface="EU-BX" pitchFamily="65" charset="-122"/>
                <a:ea typeface="EU-BX" pitchFamily="65" charset="-122"/>
              </a:endParaRPr>
            </a:p>
          </p:txBody>
        </p:sp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>
                  <a:solidFill>
                    <a:srgbClr val="000000"/>
                  </a:solidFill>
                  <a:latin typeface="EU-BX" pitchFamily="65" charset="-122"/>
                  <a:ea typeface="EU-BX" pitchFamily="65" charset="-122"/>
                </a:rPr>
                <a:t>A</a:t>
              </a:r>
              <a:endParaRPr lang="en-US" altLang="zh-CN" sz="2400" b="1">
                <a:latin typeface="EU-BX" pitchFamily="65" charset="-122"/>
                <a:ea typeface="EU-BX" pitchFamily="65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30300" y="2755900"/>
            <a:ext cx="6719888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latin typeface="宋体" panose="02010600030101010101" pitchFamily="2" charset="-122"/>
              </a:rPr>
              <a:t>确定圆的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条件</a:t>
            </a:r>
            <a:r>
              <a:rPr lang="zh-CN" altLang="en-US" sz="2400" b="1" dirty="0">
                <a:latin typeface="宋体" panose="02010600030101010101" pitchFamily="2" charset="-122"/>
              </a:rPr>
              <a:t>。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latin typeface="宋体" panose="02010600030101010101" pitchFamily="2" charset="-122"/>
              </a:rPr>
              <a:t>三角形的外接圆、外心、内接三角形等概念，知道不同三角形外心的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位置。</a:t>
            </a:r>
            <a:r>
              <a:rPr lang="en-US" altLang="zh-CN" sz="2400" dirty="0" smtClean="0">
                <a:latin typeface="宋体" panose="02010600030101010101" pitchFamily="2" charset="-122"/>
              </a:rPr>
              <a:t> </a:t>
            </a:r>
            <a:endParaRPr lang="en-US" altLang="zh-CN" sz="2400" dirty="0">
              <a:latin typeface="宋体" panose="02010600030101010101" pitchFamily="2" charset="-122"/>
            </a:endParaRP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3132138" y="962025"/>
            <a:ext cx="2952750" cy="666750"/>
            <a:chOff x="0" y="0"/>
            <a:chExt cx="1860" cy="420"/>
          </a:xfrm>
        </p:grpSpPr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421" y="0"/>
              <a:ext cx="1121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3600" b="1" dirty="0">
                  <a:latin typeface="宋体" panose="02010600030101010101" pitchFamily="2" charset="-122"/>
                </a:rPr>
                <a:t>小  结</a:t>
              </a: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0" y="42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0" y="24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46163" y="2638425"/>
            <a:ext cx="6064481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</a:rPr>
              <a:t>掌握确定圆的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条件。</a:t>
            </a:r>
            <a:r>
              <a:rPr lang="en-US" altLang="zh-CN" sz="2400" b="1" dirty="0" smtClean="0">
                <a:latin typeface="宋体" panose="02010600030101010101" pitchFamily="2" charset="-122"/>
              </a:rPr>
              <a:t> 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</a:rPr>
              <a:t>掌握三角形的外接圆、外心、内接三角形</a:t>
            </a:r>
          </a:p>
          <a:p>
            <a:pPr marL="457200" indent="-457200"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等概念，知道不同三角形外心的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位置。</a:t>
            </a:r>
            <a:endParaRPr lang="en-US" altLang="zh-CN" sz="2400" dirty="0">
              <a:latin typeface="宋体" panose="02010600030101010101" pitchFamily="2" charset="-122"/>
            </a:endParaRPr>
          </a:p>
        </p:txBody>
      </p:sp>
      <p:pic>
        <p:nvPicPr>
          <p:cNvPr id="4099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817563"/>
            <a:ext cx="38877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6854825" y="6019800"/>
            <a:ext cx="2289175" cy="476250"/>
          </a:xfrm>
          <a:prstGeom prst="rect">
            <a:avLst/>
          </a:prstGeom>
        </p:spPr>
        <p:txBody>
          <a:bodyPr/>
          <a:lstStyle/>
          <a:p>
            <a:fld id="{E36A2BDA-4707-4B4B-BA5F-B0FF26B994A1}" type="slidenum">
              <a:rPr lang="zh-CN" altLang="en-US"/>
              <a:t>3</a:t>
            </a:fld>
            <a:endParaRPr lang="en-US" altLang="zh-CN"/>
          </a:p>
        </p:txBody>
      </p:sp>
      <p:pic>
        <p:nvPicPr>
          <p:cNvPr id="5122" name="Picture 2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1538" y="687388"/>
            <a:ext cx="3444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未命名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0463" y="3165475"/>
            <a:ext cx="5443537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3250" y="1322388"/>
            <a:ext cx="8026400" cy="1800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   在某地区</a:t>
            </a:r>
            <a:r>
              <a:rPr lang="en-US" altLang="zh-CN" sz="2800" b="1" dirty="0">
                <a:ea typeface="EU-BX" pitchFamily="65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ea typeface="EU-BX" pitchFamily="65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cs typeface="Times New Roman" panose="02020603050405020304" pitchFamily="18" charset="0"/>
              </a:rPr>
              <a:t>、</a:t>
            </a:r>
            <a:r>
              <a:rPr lang="en-US" altLang="zh-CN" sz="2800" b="1" dirty="0">
                <a:ea typeface="EU-BX" pitchFamily="65" charset="-122"/>
                <a:cs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宋体" panose="02010600030101010101" pitchFamily="2" charset="-122"/>
              </a:rPr>
              <a:t>三所学校，如图所示，今要盖一个图书馆提供给三个学校的学生的使用，为了公平起见，图书馆的位置应该盖在哪里？才能使三个学校到图书馆的距离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相等。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73113" y="1463675"/>
            <a:ext cx="8353425" cy="51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605588" y="43449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7575" y="1843088"/>
            <a:ext cx="7199313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（</a:t>
            </a:r>
            <a:r>
              <a:rPr lang="en-US" altLang="zh-CN" sz="2800" b="1" dirty="0"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</a:rPr>
              <a:t>）如图，做经过已知点</a:t>
            </a:r>
            <a:r>
              <a:rPr lang="en-US" altLang="zh-CN" sz="2800" b="1" i="1" dirty="0"/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的圆，这样的圆你能做出多少个？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46138" y="2905125"/>
            <a:ext cx="78486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（</a:t>
            </a:r>
            <a:r>
              <a:rPr lang="en-US" altLang="zh-CN" sz="2800" b="1" dirty="0"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</a:rPr>
              <a:t>）如图做经过已知点</a:t>
            </a:r>
            <a:r>
              <a:rPr lang="en-US" altLang="zh-CN" sz="2800" b="1" i="1" dirty="0"/>
              <a:t>A</a:t>
            </a:r>
            <a:r>
              <a:rPr lang="zh-CN" altLang="en-US" sz="2800" b="1" i="1" dirty="0"/>
              <a:t>、</a:t>
            </a:r>
            <a:r>
              <a:rPr lang="en-US" altLang="zh-CN" sz="2800" b="1" i="1" dirty="0"/>
              <a:t>B</a:t>
            </a:r>
            <a:r>
              <a:rPr lang="zh-CN" altLang="en-US" sz="2800" b="1" dirty="0">
                <a:latin typeface="Arial" panose="020B0604020202020204" pitchFamily="34" charset="0"/>
              </a:rPr>
              <a:t>的圆，这样的圆你能做出多少个？他们的圆心分布有什么特点？</a:t>
            </a:r>
          </a:p>
        </p:txBody>
      </p:sp>
      <p:grpSp>
        <p:nvGrpSpPr>
          <p:cNvPr id="6150" name="Group 6"/>
          <p:cNvGrpSpPr/>
          <p:nvPr/>
        </p:nvGrpSpPr>
        <p:grpSpPr bwMode="auto">
          <a:xfrm>
            <a:off x="769938" y="549275"/>
            <a:ext cx="3095625" cy="1022350"/>
            <a:chOff x="0" y="0"/>
            <a:chExt cx="1950" cy="644"/>
          </a:xfrm>
        </p:grpSpPr>
        <p:sp>
          <p:nvSpPr>
            <p:cNvPr id="6151" name="未知"/>
            <p:cNvSpPr/>
            <p:nvPr/>
          </p:nvSpPr>
          <p:spPr bwMode="auto">
            <a:xfrm>
              <a:off x="136" y="236"/>
              <a:ext cx="1814" cy="408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1088" y="408"/>
                </a:cxn>
                <a:cxn ang="0">
                  <a:pos x="1814" y="136"/>
                </a:cxn>
                <a:cxn ang="0">
                  <a:pos x="771" y="0"/>
                </a:cxn>
                <a:cxn ang="0">
                  <a:pos x="0" y="181"/>
                </a:cxn>
              </a:cxnLst>
              <a:rect l="0" t="0" r="r" b="b"/>
              <a:pathLst>
                <a:path w="1814" h="408">
                  <a:moveTo>
                    <a:pt x="0" y="181"/>
                  </a:moveTo>
                  <a:lnTo>
                    <a:pt x="1088" y="408"/>
                  </a:lnTo>
                  <a:lnTo>
                    <a:pt x="1814" y="136"/>
                  </a:lnTo>
                  <a:lnTo>
                    <a:pt x="771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FFCC66"/>
            </a:soli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 rot="16200000">
              <a:off x="363" y="-129"/>
              <a:ext cx="227" cy="953"/>
            </a:xfrm>
            <a:prstGeom prst="curvedLeftArrow">
              <a:avLst>
                <a:gd name="adj1" fmla="val 83965"/>
                <a:gd name="adj2" fmla="val 167930"/>
                <a:gd name="adj3" fmla="val 33333"/>
              </a:avLst>
            </a:prstGeom>
            <a:solidFill>
              <a:srgbClr val="A3FBCD"/>
            </a:solidFill>
            <a:ln w="9525">
              <a:solidFill>
                <a:schemeClr val="folHlink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 rot="16200000">
              <a:off x="612" y="-195"/>
              <a:ext cx="136" cy="726"/>
            </a:xfrm>
            <a:prstGeom prst="curvedLeftArrow">
              <a:avLst>
                <a:gd name="adj1" fmla="val 106765"/>
                <a:gd name="adj2" fmla="val 213529"/>
                <a:gd name="adj3" fmla="val 33333"/>
              </a:avLst>
            </a:prstGeom>
            <a:solidFill>
              <a:srgbClr val="A3FBCD"/>
            </a:solidFill>
            <a:ln w="9525">
              <a:solidFill>
                <a:srgbClr val="33CC33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rot="16680000">
              <a:off x="954" y="-294"/>
              <a:ext cx="91" cy="680"/>
            </a:xfrm>
            <a:prstGeom prst="curvedLeftArrow">
              <a:avLst>
                <a:gd name="adj1" fmla="val 168132"/>
                <a:gd name="adj2" fmla="val 360757"/>
                <a:gd name="adj3" fmla="val 19778"/>
              </a:avLst>
            </a:prstGeom>
            <a:solidFill>
              <a:srgbClr val="B9E5D4"/>
            </a:solidFill>
            <a:ln w="9525">
              <a:solidFill>
                <a:srgbClr val="0066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044" y="9"/>
              <a:ext cx="772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 b="1">
                  <a:solidFill>
                    <a:srgbClr val="FF33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探究</a:t>
              </a:r>
            </a:p>
          </p:txBody>
        </p:sp>
      </p:grp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070100" y="4776788"/>
            <a:ext cx="1008063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428875" y="3840163"/>
            <a:ext cx="1441450" cy="1441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2933700" y="5137150"/>
            <a:ext cx="865188" cy="865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5856288" y="4271963"/>
            <a:ext cx="1008062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462713" y="4056063"/>
            <a:ext cx="1441450" cy="14414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6173788" y="4344988"/>
            <a:ext cx="865187" cy="865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237163" y="4791075"/>
            <a:ext cx="30972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389688" y="3913188"/>
            <a:ext cx="504825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A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389688" y="5353050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B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005138" y="4848225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A</a:t>
            </a: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6577013" y="5180013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6577013" y="4300538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7153275" y="4748213"/>
            <a:ext cx="73025" cy="730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6562725" y="4748213"/>
            <a:ext cx="73025" cy="730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6316663" y="4748213"/>
            <a:ext cx="73025" cy="730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3033713" y="5237163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3106738" y="4530725"/>
            <a:ext cx="73025" cy="730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2530475" y="5265738"/>
            <a:ext cx="73025" cy="730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3308350" y="5553075"/>
            <a:ext cx="73025" cy="73025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utoUpdateAnimBg="0"/>
      <p:bldP spid="6149" grpId="0" autoUpdateAnimBg="0"/>
      <p:bldP spid="6156" grpId="0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 autoUpdateAnimBg="0"/>
      <p:bldP spid="6161" grpId="0" animBg="1" autoUpdateAnimBg="0"/>
      <p:bldP spid="6162" grpId="0" animBg="1"/>
      <p:bldP spid="6163" grpId="0" autoUpdateAnimBg="0"/>
      <p:bldP spid="6164" grpId="0" autoUpdateAnimBg="0"/>
      <p:bldP spid="6165" grpId="0" autoUpdateAnimBg="0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47725" y="1990725"/>
            <a:ext cx="759618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3200" b="1">
                <a:latin typeface="Arial" panose="020B0604020202020204" pitchFamily="34" charset="0"/>
                <a:ea typeface="隶书" panose="02010509060101010101" pitchFamily="49" charset="-122"/>
              </a:rPr>
              <a:t>过在同一直线上的三点能作几个圆？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06788" y="5251450"/>
            <a:ext cx="26273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Arial" panose="020B0604020202020204" pitchFamily="34" charset="0"/>
                <a:ea typeface="楷体_GB2312" pitchFamily="49" charset="-122"/>
              </a:rPr>
              <a:t>不能作圆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1741488" y="2455863"/>
            <a:ext cx="4718050" cy="1876425"/>
            <a:chOff x="0" y="0"/>
            <a:chExt cx="2972" cy="1182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931" y="1136"/>
              <a:ext cx="20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1203" y="109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1838" y="109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2700" y="1091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022" y="726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673" y="72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2519" y="728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200" b="1">
                <a:solidFill>
                  <a:srgbClr val="333399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9938" y="1622425"/>
            <a:ext cx="7704137" cy="1190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latin typeface="Arial" panose="020B0604020202020204" pitchFamily="34" charset="0"/>
              </a:rPr>
              <a:t>        经过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不在同一条直线</a:t>
            </a:r>
            <a:r>
              <a:rPr lang="zh-CN" altLang="en-US" sz="3600" b="1" dirty="0">
                <a:latin typeface="Arial" panose="020B0604020202020204" pitchFamily="34" charset="0"/>
              </a:rPr>
              <a:t>上的三点做一个圆，如何确定这个圆的圆心？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550863" y="762000"/>
            <a:ext cx="2305050" cy="889000"/>
            <a:chOff x="0" y="0"/>
            <a:chExt cx="1452" cy="56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635" y="243"/>
              <a:ext cx="817" cy="18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FFCC66"/>
              </a:solidFill>
              <a:miter lim="800000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27" y="16"/>
              <a:ext cx="408" cy="408"/>
            </a:xfrm>
            <a:prstGeom prst="rect">
              <a:avLst/>
            </a:prstGeom>
            <a:gradFill rotWithShape="1">
              <a:gsLst>
                <a:gs pos="0">
                  <a:srgbClr val="0000CC"/>
                </a:gs>
                <a:gs pos="100000">
                  <a:srgbClr val="0000FF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8" name="未知" descr="u=2172131558,120469478&amp;gp=3"/>
            <p:cNvSpPr/>
            <p:nvPr/>
          </p:nvSpPr>
          <p:spPr bwMode="auto">
            <a:xfrm>
              <a:off x="0" y="243"/>
              <a:ext cx="831" cy="309"/>
            </a:xfrm>
            <a:custGeom>
              <a:avLst/>
              <a:gdLst/>
              <a:ahLst/>
              <a:cxnLst>
                <a:cxn ang="0">
                  <a:pos x="15" y="211"/>
                </a:cxn>
                <a:cxn ang="0">
                  <a:pos x="151" y="30"/>
                </a:cxn>
                <a:cxn ang="0">
                  <a:pos x="423" y="30"/>
                </a:cxn>
                <a:cxn ang="0">
                  <a:pos x="559" y="166"/>
                </a:cxn>
                <a:cxn ang="0">
                  <a:pos x="378" y="302"/>
                </a:cxn>
                <a:cxn ang="0">
                  <a:pos x="242" y="211"/>
                </a:cxn>
                <a:cxn ang="0">
                  <a:pos x="15" y="211"/>
                </a:cxn>
              </a:cxnLst>
              <a:rect l="0" t="0" r="r" b="b"/>
              <a:pathLst>
                <a:path w="566" h="309">
                  <a:moveTo>
                    <a:pt x="15" y="211"/>
                  </a:moveTo>
                  <a:cubicBezTo>
                    <a:pt x="0" y="181"/>
                    <a:pt x="83" y="60"/>
                    <a:pt x="151" y="30"/>
                  </a:cubicBezTo>
                  <a:cubicBezTo>
                    <a:pt x="219" y="0"/>
                    <a:pt x="355" y="7"/>
                    <a:pt x="423" y="30"/>
                  </a:cubicBezTo>
                  <a:cubicBezTo>
                    <a:pt x="491" y="53"/>
                    <a:pt x="566" y="121"/>
                    <a:pt x="559" y="166"/>
                  </a:cubicBezTo>
                  <a:cubicBezTo>
                    <a:pt x="552" y="211"/>
                    <a:pt x="431" y="295"/>
                    <a:pt x="378" y="302"/>
                  </a:cubicBezTo>
                  <a:cubicBezTo>
                    <a:pt x="325" y="309"/>
                    <a:pt x="302" y="219"/>
                    <a:pt x="242" y="211"/>
                  </a:cubicBezTo>
                  <a:cubicBezTo>
                    <a:pt x="182" y="203"/>
                    <a:pt x="30" y="241"/>
                    <a:pt x="15" y="211"/>
                  </a:cubicBezTo>
                  <a:close/>
                </a:path>
              </a:pathLst>
            </a:custGeom>
            <a:blipFill dpi="0" rotWithShape="1">
              <a:blip r:embed="rId3">
                <a:lum bright="30000"/>
              </a:blip>
              <a:srcRect/>
              <a:stretch>
                <a:fillRect/>
              </a:stretch>
            </a:blipFill>
            <a:ln w="9525" cmpd="sng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未知" descr="u=2172131558,120469478&amp;gp=3"/>
            <p:cNvSpPr/>
            <p:nvPr/>
          </p:nvSpPr>
          <p:spPr bwMode="auto">
            <a:xfrm>
              <a:off x="0" y="251"/>
              <a:ext cx="831" cy="309"/>
            </a:xfrm>
            <a:custGeom>
              <a:avLst/>
              <a:gdLst/>
              <a:ahLst/>
              <a:cxnLst>
                <a:cxn ang="0">
                  <a:pos x="15" y="211"/>
                </a:cxn>
                <a:cxn ang="0">
                  <a:pos x="151" y="30"/>
                </a:cxn>
                <a:cxn ang="0">
                  <a:pos x="423" y="30"/>
                </a:cxn>
                <a:cxn ang="0">
                  <a:pos x="559" y="166"/>
                </a:cxn>
                <a:cxn ang="0">
                  <a:pos x="378" y="302"/>
                </a:cxn>
                <a:cxn ang="0">
                  <a:pos x="242" y="211"/>
                </a:cxn>
                <a:cxn ang="0">
                  <a:pos x="15" y="211"/>
                </a:cxn>
              </a:cxnLst>
              <a:rect l="0" t="0" r="r" b="b"/>
              <a:pathLst>
                <a:path w="566" h="309">
                  <a:moveTo>
                    <a:pt x="15" y="211"/>
                  </a:moveTo>
                  <a:cubicBezTo>
                    <a:pt x="0" y="181"/>
                    <a:pt x="83" y="60"/>
                    <a:pt x="151" y="30"/>
                  </a:cubicBezTo>
                  <a:cubicBezTo>
                    <a:pt x="219" y="0"/>
                    <a:pt x="355" y="7"/>
                    <a:pt x="423" y="30"/>
                  </a:cubicBezTo>
                  <a:cubicBezTo>
                    <a:pt x="491" y="53"/>
                    <a:pt x="566" y="121"/>
                    <a:pt x="559" y="166"/>
                  </a:cubicBezTo>
                  <a:cubicBezTo>
                    <a:pt x="552" y="211"/>
                    <a:pt x="431" y="295"/>
                    <a:pt x="378" y="302"/>
                  </a:cubicBezTo>
                  <a:cubicBezTo>
                    <a:pt x="325" y="309"/>
                    <a:pt x="302" y="219"/>
                    <a:pt x="242" y="211"/>
                  </a:cubicBezTo>
                  <a:cubicBezTo>
                    <a:pt x="182" y="203"/>
                    <a:pt x="30" y="241"/>
                    <a:pt x="15" y="211"/>
                  </a:cubicBezTo>
                  <a:close/>
                </a:path>
              </a:pathLst>
            </a:custGeom>
            <a:blipFill dpi="0" rotWithShape="1">
              <a:blip r:embed="rId3">
                <a:lum bright="30000"/>
              </a:blip>
              <a:srcRect/>
              <a:stretch>
                <a:fillRect/>
              </a:stretch>
            </a:blipFill>
            <a:ln w="9525">
              <a:noFill/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WordArt 8"/>
            <p:cNvSpPr>
              <a:spLocks noChangeArrowheads="1" noChangeShapeType="1"/>
            </p:cNvSpPr>
            <p:nvPr/>
          </p:nvSpPr>
          <p:spPr bwMode="auto">
            <a:xfrm>
              <a:off x="348" y="71"/>
              <a:ext cx="190" cy="3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dirty="0" smtClean="0">
                  <a:ln w="9525">
                    <a:solidFill>
                      <a:srgbClr val="FFFF00"/>
                    </a:solidFill>
                    <a:round/>
                  </a:ln>
                  <a:solidFill>
                    <a:srgbClr val="FFFF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？</a:t>
              </a:r>
              <a:endParaRPr lang="zh-CN" altLang="en-US" sz="3600" dirty="0">
                <a:ln w="9525">
                  <a:solidFill>
                    <a:srgbClr val="FFFF00"/>
                  </a:solidFill>
                  <a:round/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201" name="WordArt 9"/>
            <p:cNvSpPr>
              <a:spLocks noChangeArrowheads="1" noChangeShapeType="1"/>
            </p:cNvSpPr>
            <p:nvPr/>
          </p:nvSpPr>
          <p:spPr bwMode="auto">
            <a:xfrm>
              <a:off x="726" y="0"/>
              <a:ext cx="28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>
                  <a:ln w="9525">
                    <a:solidFill>
                      <a:srgbClr val="FF3300"/>
                    </a:solidFill>
                    <a:round/>
                  </a:ln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思</a:t>
              </a:r>
            </a:p>
          </p:txBody>
        </p:sp>
        <p:sp>
          <p:nvSpPr>
            <p:cNvPr id="8202" name="WordArt 10"/>
            <p:cNvSpPr>
              <a:spLocks noChangeArrowheads="1" noChangeShapeType="1"/>
            </p:cNvSpPr>
            <p:nvPr/>
          </p:nvSpPr>
          <p:spPr bwMode="auto">
            <a:xfrm>
              <a:off x="1079" y="142"/>
              <a:ext cx="28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>
                  <a:ln w="9525">
                    <a:solidFill>
                      <a:srgbClr val="FF3300"/>
                    </a:solidFill>
                    <a:round/>
                  </a:ln>
                  <a:solidFill>
                    <a:srgbClr val="FF33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考</a:t>
              </a:r>
            </a:p>
          </p:txBody>
        </p:sp>
      </p:grp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965575" y="3721100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892425" y="5572125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5210175" y="5561013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010025" y="3276600"/>
            <a:ext cx="5302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EU-BX" pitchFamily="65" charset="-122"/>
                <a:ea typeface="EU-BX" pitchFamily="65" charset="-122"/>
              </a:rPr>
              <a:t>A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360613" y="5454650"/>
            <a:ext cx="4667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273675" y="5392738"/>
            <a:ext cx="3730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EU-BX" pitchFamily="65" charset="-122"/>
                <a:ea typeface="EU-BX" pitchFamily="65" charset="-122"/>
              </a:rPr>
              <a:t>C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54075" y="787400"/>
            <a:ext cx="604837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宋体" panose="02010600030101010101" pitchFamily="2" charset="-122"/>
              </a:rPr>
              <a:t>尺规作图</a:t>
            </a:r>
            <a:r>
              <a:rPr lang="en-US" altLang="zh-CN" sz="3600" b="1" dirty="0">
                <a:latin typeface="宋体" panose="02010600030101010101" pitchFamily="2" charset="-122"/>
              </a:rPr>
              <a:t>-----</a:t>
            </a:r>
            <a:r>
              <a:rPr lang="zh-CN" altLang="en-US" sz="3600" b="1" dirty="0">
                <a:latin typeface="宋体" panose="02010600030101010101" pitchFamily="2" charset="-122"/>
              </a:rPr>
              <a:t>垂直平分线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035175" y="4286250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9220" name="Group 4" descr="poDot"/>
          <p:cNvGrpSpPr/>
          <p:nvPr/>
        </p:nvGrpSpPr>
        <p:grpSpPr bwMode="auto">
          <a:xfrm flipH="1">
            <a:off x="1995488" y="4246563"/>
            <a:ext cx="79375" cy="79375"/>
            <a:chOff x="0" y="0"/>
            <a:chExt cx="80" cy="80"/>
          </a:xfrm>
        </p:grpSpPr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0" y="0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40" y="40"/>
              <a:ext cx="40" cy="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>
              <a:off x="0" y="40"/>
              <a:ext cx="40" cy="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40" y="0"/>
              <a:ext cx="0" cy="4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40" y="40"/>
              <a:ext cx="0" cy="4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26" name="Group 10" descr="poDot"/>
          <p:cNvGrpSpPr/>
          <p:nvPr/>
        </p:nvGrpSpPr>
        <p:grpSpPr bwMode="auto">
          <a:xfrm flipH="1">
            <a:off x="4875213" y="4246563"/>
            <a:ext cx="79375" cy="79375"/>
            <a:chOff x="0" y="0"/>
            <a:chExt cx="80" cy="80"/>
          </a:xfrm>
        </p:grpSpPr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0" y="0"/>
              <a:ext cx="80" cy="8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40" y="40"/>
              <a:ext cx="40" cy="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>
              <a:off x="0" y="40"/>
              <a:ext cx="40" cy="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40" y="0"/>
              <a:ext cx="0" cy="4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40" y="40"/>
              <a:ext cx="0" cy="40"/>
            </a:xfrm>
            <a:prstGeom prst="lin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32" name="Arc 16"/>
          <p:cNvSpPr/>
          <p:nvPr/>
        </p:nvSpPr>
        <p:spPr bwMode="auto">
          <a:xfrm>
            <a:off x="2035175" y="2765425"/>
            <a:ext cx="1863725" cy="3025775"/>
          </a:xfrm>
          <a:custGeom>
            <a:avLst/>
            <a:gdLst>
              <a:gd name="G0" fmla="+- 0 0 0"/>
              <a:gd name="G1" fmla="+- 17532 0 0"/>
              <a:gd name="G2" fmla="+- 21600 0 0"/>
              <a:gd name="T0" fmla="*/ 12618 w 21600"/>
              <a:gd name="T1" fmla="*/ 0 h 35064"/>
              <a:gd name="T2" fmla="*/ 12618 w 21600"/>
              <a:gd name="T3" fmla="*/ 35064 h 35064"/>
              <a:gd name="T4" fmla="*/ 0 w 21600"/>
              <a:gd name="T5" fmla="*/ 17532 h 35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064" fill="none" extrusionOk="0">
                <a:moveTo>
                  <a:pt x="12617" y="0"/>
                </a:moveTo>
                <a:cubicBezTo>
                  <a:pt x="18257" y="4059"/>
                  <a:pt x="21600" y="10583"/>
                  <a:pt x="21600" y="17532"/>
                </a:cubicBezTo>
                <a:cubicBezTo>
                  <a:pt x="21600" y="24480"/>
                  <a:pt x="18257" y="31004"/>
                  <a:pt x="12617" y="35063"/>
                </a:cubicBezTo>
              </a:path>
              <a:path w="21600" h="35064" stroke="0" extrusionOk="0">
                <a:moveTo>
                  <a:pt x="12617" y="0"/>
                </a:moveTo>
                <a:cubicBezTo>
                  <a:pt x="18257" y="4059"/>
                  <a:pt x="21600" y="10583"/>
                  <a:pt x="21600" y="17532"/>
                </a:cubicBezTo>
                <a:cubicBezTo>
                  <a:pt x="21600" y="24480"/>
                  <a:pt x="18257" y="31004"/>
                  <a:pt x="12617" y="35063"/>
                </a:cubicBezTo>
                <a:lnTo>
                  <a:pt x="0" y="17532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3475038" y="2846388"/>
            <a:ext cx="0" cy="287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4" name="Arc 18"/>
          <p:cNvSpPr/>
          <p:nvPr/>
        </p:nvSpPr>
        <p:spPr bwMode="auto">
          <a:xfrm flipH="1">
            <a:off x="3051175" y="2765425"/>
            <a:ext cx="1863725" cy="3025775"/>
          </a:xfrm>
          <a:custGeom>
            <a:avLst/>
            <a:gdLst>
              <a:gd name="G0" fmla="+- 0 0 0"/>
              <a:gd name="G1" fmla="+- 17532 0 0"/>
              <a:gd name="G2" fmla="+- 21600 0 0"/>
              <a:gd name="T0" fmla="*/ 12618 w 21600"/>
              <a:gd name="T1" fmla="*/ 0 h 35064"/>
              <a:gd name="T2" fmla="*/ 12618 w 21600"/>
              <a:gd name="T3" fmla="*/ 35064 h 35064"/>
              <a:gd name="T4" fmla="*/ 0 w 21600"/>
              <a:gd name="T5" fmla="*/ 17532 h 35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064" fill="none" extrusionOk="0">
                <a:moveTo>
                  <a:pt x="12617" y="0"/>
                </a:moveTo>
                <a:cubicBezTo>
                  <a:pt x="18257" y="4059"/>
                  <a:pt x="21600" y="10583"/>
                  <a:pt x="21600" y="17532"/>
                </a:cubicBezTo>
                <a:cubicBezTo>
                  <a:pt x="21600" y="24480"/>
                  <a:pt x="18257" y="31004"/>
                  <a:pt x="12617" y="35063"/>
                </a:cubicBezTo>
              </a:path>
              <a:path w="21600" h="35064" stroke="0" extrusionOk="0">
                <a:moveTo>
                  <a:pt x="12617" y="0"/>
                </a:moveTo>
                <a:cubicBezTo>
                  <a:pt x="18257" y="4059"/>
                  <a:pt x="21600" y="10583"/>
                  <a:pt x="21600" y="17532"/>
                </a:cubicBezTo>
                <a:cubicBezTo>
                  <a:pt x="21600" y="24480"/>
                  <a:pt x="18257" y="31004"/>
                  <a:pt x="12617" y="35063"/>
                </a:cubicBezTo>
                <a:lnTo>
                  <a:pt x="0" y="17532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890713" y="4359275"/>
            <a:ext cx="35877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EU-BX" pitchFamily="65" charset="-122"/>
                <a:ea typeface="EU-BX" pitchFamily="65" charset="-122"/>
              </a:rPr>
              <a:t>A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772025" y="4359275"/>
            <a:ext cx="35877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grpSp>
        <p:nvGrpSpPr>
          <p:cNvPr id="9237" name="Group 21"/>
          <p:cNvGrpSpPr/>
          <p:nvPr/>
        </p:nvGrpSpPr>
        <p:grpSpPr bwMode="auto">
          <a:xfrm>
            <a:off x="3427413" y="2917825"/>
            <a:ext cx="479425" cy="2671763"/>
            <a:chOff x="0" y="0"/>
            <a:chExt cx="302" cy="1683"/>
          </a:xfrm>
        </p:grpSpPr>
        <p:grpSp>
          <p:nvGrpSpPr>
            <p:cNvPr id="9238" name="Group 22" descr="poDot"/>
            <p:cNvGrpSpPr/>
            <p:nvPr/>
          </p:nvGrpSpPr>
          <p:grpSpPr bwMode="auto">
            <a:xfrm flipH="1">
              <a:off x="0" y="87"/>
              <a:ext cx="50" cy="50"/>
              <a:chOff x="0" y="0"/>
              <a:chExt cx="80" cy="80"/>
            </a:xfrm>
          </p:grpSpPr>
          <p:sp>
            <p:nvSpPr>
              <p:cNvPr id="9239" name="Oval 2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0" name="Line 24"/>
              <p:cNvSpPr>
                <a:spLocks noChangeShapeType="1"/>
              </p:cNvSpPr>
              <p:nvPr/>
            </p:nvSpPr>
            <p:spPr bwMode="auto">
              <a:xfrm>
                <a:off x="40" y="40"/>
                <a:ext cx="40" cy="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1" name="Line 25"/>
              <p:cNvSpPr>
                <a:spLocks noChangeShapeType="1"/>
              </p:cNvSpPr>
              <p:nvPr/>
            </p:nvSpPr>
            <p:spPr bwMode="auto">
              <a:xfrm flipH="1">
                <a:off x="0" y="40"/>
                <a:ext cx="40" cy="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2" name="Line 26"/>
              <p:cNvSpPr>
                <a:spLocks noChangeShapeType="1"/>
              </p:cNvSpPr>
              <p:nvPr/>
            </p:nvSpPr>
            <p:spPr bwMode="auto">
              <a:xfrm flipV="1">
                <a:off x="40" y="0"/>
                <a:ext cx="0" cy="4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>
                <a:off x="40" y="40"/>
                <a:ext cx="0" cy="4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76" y="0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EU-BX" pitchFamily="65" charset="-122"/>
                  <a:ea typeface="EU-BX" pitchFamily="65" charset="-122"/>
                </a:rPr>
                <a:t>C</a:t>
              </a:r>
            </a:p>
          </p:txBody>
        </p:sp>
        <p:grpSp>
          <p:nvGrpSpPr>
            <p:cNvPr id="9245" name="Group 29" descr="poDot"/>
            <p:cNvGrpSpPr/>
            <p:nvPr/>
          </p:nvGrpSpPr>
          <p:grpSpPr bwMode="auto">
            <a:xfrm flipH="1">
              <a:off x="0" y="1568"/>
              <a:ext cx="50" cy="50"/>
              <a:chOff x="0" y="0"/>
              <a:chExt cx="80" cy="80"/>
            </a:xfrm>
          </p:grpSpPr>
          <p:sp>
            <p:nvSpPr>
              <p:cNvPr id="9246" name="Oval 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0" cy="8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7" name="Line 31"/>
              <p:cNvSpPr>
                <a:spLocks noChangeShapeType="1"/>
              </p:cNvSpPr>
              <p:nvPr/>
            </p:nvSpPr>
            <p:spPr bwMode="auto">
              <a:xfrm>
                <a:off x="40" y="40"/>
                <a:ext cx="40" cy="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 flipH="1">
                <a:off x="0" y="40"/>
                <a:ext cx="40" cy="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49" name="Line 33"/>
              <p:cNvSpPr>
                <a:spLocks noChangeShapeType="1"/>
              </p:cNvSpPr>
              <p:nvPr/>
            </p:nvSpPr>
            <p:spPr bwMode="auto">
              <a:xfrm flipV="1">
                <a:off x="40" y="0"/>
                <a:ext cx="0" cy="4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>
                <a:off x="40" y="40"/>
                <a:ext cx="0" cy="40"/>
              </a:xfrm>
              <a:prstGeom prst="line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76" y="1452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</p:grpSp>
      <p:grpSp>
        <p:nvGrpSpPr>
          <p:cNvPr id="9252" name="Group 36" descr="poRotation"/>
          <p:cNvGrpSpPr/>
          <p:nvPr/>
        </p:nvGrpSpPr>
        <p:grpSpPr bwMode="auto">
          <a:xfrm>
            <a:off x="2717800" y="2089150"/>
            <a:ext cx="4394200" cy="4394200"/>
            <a:chOff x="0" y="0"/>
            <a:chExt cx="2768" cy="2768"/>
          </a:xfrm>
        </p:grpSpPr>
        <p:grpSp>
          <p:nvGrpSpPr>
            <p:cNvPr id="9253" name="Group 37"/>
            <p:cNvGrpSpPr/>
            <p:nvPr/>
          </p:nvGrpSpPr>
          <p:grpSpPr bwMode="auto">
            <a:xfrm rot="3560832">
              <a:off x="859" y="163"/>
              <a:ext cx="1178" cy="959"/>
              <a:chOff x="0" y="0"/>
              <a:chExt cx="1134" cy="1089"/>
            </a:xfrm>
          </p:grpSpPr>
          <p:sp>
            <p:nvSpPr>
              <p:cNvPr id="9254" name="Line 38"/>
              <p:cNvSpPr>
                <a:spLocks noChangeShapeType="1"/>
              </p:cNvSpPr>
              <p:nvPr/>
            </p:nvSpPr>
            <p:spPr bwMode="auto">
              <a:xfrm flipV="1">
                <a:off x="0" y="227"/>
                <a:ext cx="498" cy="8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5" name="Line 39"/>
              <p:cNvSpPr>
                <a:spLocks noChangeShapeType="1"/>
              </p:cNvSpPr>
              <p:nvPr/>
            </p:nvSpPr>
            <p:spPr bwMode="auto">
              <a:xfrm flipV="1">
                <a:off x="0" y="363"/>
                <a:ext cx="544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6" name="Line 40"/>
              <p:cNvSpPr>
                <a:spLocks noChangeShapeType="1"/>
              </p:cNvSpPr>
              <p:nvPr/>
            </p:nvSpPr>
            <p:spPr bwMode="auto">
              <a:xfrm>
                <a:off x="544" y="363"/>
                <a:ext cx="59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>
                <a:off x="589" y="227"/>
                <a:ext cx="545" cy="7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V="1">
                <a:off x="499" y="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>
                <a:off x="499" y="0"/>
                <a:ext cx="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60" name="Line 44"/>
              <p:cNvSpPr>
                <a:spLocks noChangeShapeType="1"/>
              </p:cNvSpPr>
              <p:nvPr/>
            </p:nvSpPr>
            <p:spPr bwMode="auto">
              <a:xfrm>
                <a:off x="589" y="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261" name="Group 45" descr="poDot"/>
              <p:cNvGrpSpPr/>
              <p:nvPr/>
            </p:nvGrpSpPr>
            <p:grpSpPr bwMode="auto">
              <a:xfrm>
                <a:off x="504" y="238"/>
                <a:ext cx="80" cy="80"/>
                <a:chOff x="0" y="0"/>
                <a:chExt cx="80" cy="80"/>
              </a:xfrm>
            </p:grpSpPr>
            <p:sp>
              <p:nvSpPr>
                <p:cNvPr id="9262" name="Oval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0" cy="8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3" name="Line 47" descr="poLine"/>
                <p:cNvSpPr>
                  <a:spLocks noChangeShapeType="1"/>
                </p:cNvSpPr>
                <p:nvPr/>
              </p:nvSpPr>
              <p:spPr bwMode="auto">
                <a:xfrm>
                  <a:off x="40" y="40"/>
                  <a:ext cx="40" cy="0"/>
                </a:xfrm>
                <a:prstGeom prst="line">
                  <a:avLst/>
                </a:prstGeom>
                <a:noFill/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4" name="Line 48" descr="poLine"/>
                <p:cNvSpPr>
                  <a:spLocks noChangeShapeType="1"/>
                </p:cNvSpPr>
                <p:nvPr/>
              </p:nvSpPr>
              <p:spPr bwMode="auto">
                <a:xfrm flipH="1">
                  <a:off x="0" y="40"/>
                  <a:ext cx="40" cy="0"/>
                </a:xfrm>
                <a:prstGeom prst="line">
                  <a:avLst/>
                </a:prstGeom>
                <a:noFill/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5" name="Line 49" descr="poLine"/>
                <p:cNvSpPr>
                  <a:spLocks noChangeShapeType="1"/>
                </p:cNvSpPr>
                <p:nvPr/>
              </p:nvSpPr>
              <p:spPr bwMode="auto">
                <a:xfrm flipV="1">
                  <a:off x="40" y="0"/>
                  <a:ext cx="0" cy="40"/>
                </a:xfrm>
                <a:prstGeom prst="line">
                  <a:avLst/>
                </a:prstGeom>
                <a:noFill/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66" name="Line 50" descr="poLine"/>
                <p:cNvSpPr>
                  <a:spLocks noChangeShapeType="1"/>
                </p:cNvSpPr>
                <p:nvPr/>
              </p:nvSpPr>
              <p:spPr bwMode="auto">
                <a:xfrm>
                  <a:off x="40" y="40"/>
                  <a:ext cx="0" cy="40"/>
                </a:xfrm>
                <a:prstGeom prst="line">
                  <a:avLst/>
                </a:prstGeom>
                <a:noFill/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9267" name="Oval 51" descr="poCircle"/>
            <p:cNvSpPr>
              <a:spLocks noChangeArrowheads="1"/>
            </p:cNvSpPr>
            <p:nvPr/>
          </p:nvSpPr>
          <p:spPr bwMode="auto">
            <a:xfrm>
              <a:off x="0" y="0"/>
              <a:ext cx="2768" cy="2768"/>
            </a:xfrm>
            <a:prstGeom prst="ellipse">
              <a:avLst/>
            </a:prstGeom>
            <a:noFill/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268" name="Group 52"/>
          <p:cNvGrpSpPr/>
          <p:nvPr/>
        </p:nvGrpSpPr>
        <p:grpSpPr bwMode="auto">
          <a:xfrm rot="1914948" flipH="1">
            <a:off x="3644900" y="1811338"/>
            <a:ext cx="215900" cy="1079500"/>
            <a:chOff x="0" y="0"/>
            <a:chExt cx="137" cy="680"/>
          </a:xfrm>
        </p:grpSpPr>
        <p:sp>
          <p:nvSpPr>
            <p:cNvPr id="9269" name="AutoShape 53"/>
            <p:cNvSpPr>
              <a:spLocks noChangeArrowheads="1"/>
            </p:cNvSpPr>
            <p:nvPr/>
          </p:nvSpPr>
          <p:spPr bwMode="auto">
            <a:xfrm>
              <a:off x="0" y="0"/>
              <a:ext cx="137" cy="454"/>
            </a:xfrm>
            <a:prstGeom prst="can">
              <a:avLst>
                <a:gd name="adj" fmla="val 82847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0" name="AutoShape 54"/>
            <p:cNvSpPr>
              <a:spLocks noChangeArrowheads="1"/>
            </p:cNvSpPr>
            <p:nvPr/>
          </p:nvSpPr>
          <p:spPr bwMode="auto">
            <a:xfrm flipV="1">
              <a:off x="0" y="408"/>
              <a:ext cx="137" cy="27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1" name="AutoShape 55"/>
            <p:cNvSpPr>
              <a:spLocks noChangeArrowheads="1"/>
            </p:cNvSpPr>
            <p:nvPr/>
          </p:nvSpPr>
          <p:spPr bwMode="auto">
            <a:xfrm flipV="1">
              <a:off x="27" y="533"/>
              <a:ext cx="76" cy="147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46" y="18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auto">
            <a:xfrm>
              <a:off x="46" y="24"/>
              <a:ext cx="45" cy="4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91" y="18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75" name="Group 59"/>
          <p:cNvGrpSpPr/>
          <p:nvPr/>
        </p:nvGrpSpPr>
        <p:grpSpPr bwMode="auto">
          <a:xfrm>
            <a:off x="2682875" y="2774950"/>
            <a:ext cx="757238" cy="3033713"/>
            <a:chOff x="0" y="0"/>
            <a:chExt cx="477" cy="1911"/>
          </a:xfrm>
        </p:grpSpPr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0" y="6"/>
              <a:ext cx="477" cy="19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277" name="Group 61"/>
            <p:cNvGrpSpPr/>
            <p:nvPr/>
          </p:nvGrpSpPr>
          <p:grpSpPr bwMode="auto">
            <a:xfrm>
              <a:off x="23" y="0"/>
              <a:ext cx="320" cy="1799"/>
              <a:chOff x="0" y="0"/>
              <a:chExt cx="320" cy="1799"/>
            </a:xfrm>
          </p:grpSpPr>
          <p:sp>
            <p:nvSpPr>
              <p:cNvPr id="9278" name="Text Box 6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0</a:t>
                </a:r>
              </a:p>
            </p:txBody>
          </p:sp>
          <p:sp>
            <p:nvSpPr>
              <p:cNvPr id="9279" name="Text Box 63"/>
              <p:cNvSpPr txBox="1">
                <a:spLocks noChangeArrowheads="1"/>
              </p:cNvSpPr>
              <p:nvPr/>
            </p:nvSpPr>
            <p:spPr bwMode="auto">
              <a:xfrm>
                <a:off x="0" y="158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1</a:t>
                </a:r>
              </a:p>
            </p:txBody>
          </p:sp>
          <p:sp>
            <p:nvSpPr>
              <p:cNvPr id="9280" name="Text Box 64"/>
              <p:cNvSpPr txBox="1">
                <a:spLocks noChangeArrowheads="1"/>
              </p:cNvSpPr>
              <p:nvPr/>
            </p:nvSpPr>
            <p:spPr bwMode="auto">
              <a:xfrm>
                <a:off x="0" y="317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2</a:t>
                </a:r>
              </a:p>
            </p:txBody>
          </p:sp>
          <p:sp>
            <p:nvSpPr>
              <p:cNvPr id="9281" name="Text Box 65"/>
              <p:cNvSpPr txBox="1">
                <a:spLocks noChangeArrowheads="1"/>
              </p:cNvSpPr>
              <p:nvPr/>
            </p:nvSpPr>
            <p:spPr bwMode="auto">
              <a:xfrm>
                <a:off x="0" y="476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3</a:t>
                </a:r>
              </a:p>
            </p:txBody>
          </p:sp>
          <p:sp>
            <p:nvSpPr>
              <p:cNvPr id="9282" name="Text Box 66"/>
              <p:cNvSpPr txBox="1">
                <a:spLocks noChangeArrowheads="1"/>
              </p:cNvSpPr>
              <p:nvPr/>
            </p:nvSpPr>
            <p:spPr bwMode="auto">
              <a:xfrm>
                <a:off x="0" y="635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4</a:t>
                </a:r>
              </a:p>
            </p:txBody>
          </p:sp>
          <p:sp>
            <p:nvSpPr>
              <p:cNvPr id="9283" name="Text Box 67"/>
              <p:cNvSpPr txBox="1">
                <a:spLocks noChangeArrowheads="1"/>
              </p:cNvSpPr>
              <p:nvPr/>
            </p:nvSpPr>
            <p:spPr bwMode="auto">
              <a:xfrm>
                <a:off x="0" y="793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5</a:t>
                </a:r>
              </a:p>
            </p:txBody>
          </p:sp>
          <p:sp>
            <p:nvSpPr>
              <p:cNvPr id="9284" name="Text Box 68"/>
              <p:cNvSpPr txBox="1">
                <a:spLocks noChangeArrowheads="1"/>
              </p:cNvSpPr>
              <p:nvPr/>
            </p:nvSpPr>
            <p:spPr bwMode="auto">
              <a:xfrm>
                <a:off x="0" y="952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6</a:t>
                </a:r>
              </a:p>
            </p:txBody>
          </p:sp>
          <p:sp>
            <p:nvSpPr>
              <p:cNvPr id="9285" name="Text Box 69"/>
              <p:cNvSpPr txBox="1">
                <a:spLocks noChangeArrowheads="1"/>
              </p:cNvSpPr>
              <p:nvPr/>
            </p:nvSpPr>
            <p:spPr bwMode="auto">
              <a:xfrm>
                <a:off x="0" y="1111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7</a:t>
                </a:r>
              </a:p>
            </p:txBody>
          </p:sp>
          <p:sp>
            <p:nvSpPr>
              <p:cNvPr id="9286" name="Text Box 70"/>
              <p:cNvSpPr txBox="1">
                <a:spLocks noChangeArrowheads="1"/>
              </p:cNvSpPr>
              <p:nvPr/>
            </p:nvSpPr>
            <p:spPr bwMode="auto">
              <a:xfrm>
                <a:off x="0" y="1270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8</a:t>
                </a:r>
              </a:p>
            </p:txBody>
          </p:sp>
          <p:sp>
            <p:nvSpPr>
              <p:cNvPr id="9287" name="Text Box 71"/>
              <p:cNvSpPr txBox="1">
                <a:spLocks noChangeArrowheads="1"/>
              </p:cNvSpPr>
              <p:nvPr/>
            </p:nvSpPr>
            <p:spPr bwMode="auto">
              <a:xfrm>
                <a:off x="0" y="1428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9</a:t>
                </a:r>
              </a:p>
            </p:txBody>
          </p:sp>
          <p:sp>
            <p:nvSpPr>
              <p:cNvPr id="9288" name="Text Box 72"/>
              <p:cNvSpPr txBox="1">
                <a:spLocks noChangeArrowheads="1"/>
              </p:cNvSpPr>
              <p:nvPr/>
            </p:nvSpPr>
            <p:spPr bwMode="auto">
              <a:xfrm>
                <a:off x="0" y="1587"/>
                <a:ext cx="320" cy="21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EU-BX" pitchFamily="65" charset="-122"/>
                    <a:ea typeface="EU-BX" pitchFamily="65" charset="-122"/>
                  </a:rPr>
                  <a:t>10</a:t>
                </a:r>
              </a:p>
            </p:txBody>
          </p:sp>
        </p:grp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343" y="120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343" y="278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343" y="437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>
              <a:off x="343" y="59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>
              <a:off x="343" y="755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>
              <a:off x="343" y="913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>
              <a:off x="343" y="1072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>
              <a:off x="343" y="1231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>
              <a:off x="343" y="1390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8" name="Line 82"/>
            <p:cNvSpPr>
              <a:spLocks noChangeShapeType="1"/>
            </p:cNvSpPr>
            <p:nvPr/>
          </p:nvSpPr>
          <p:spPr bwMode="auto">
            <a:xfrm>
              <a:off x="343" y="1548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>
              <a:off x="343" y="1707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599880">
                                      <p:cBhvr>
                                        <p:cTn id="17" dur="2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3-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1.11111E-6 L -5.27778E-6 0.430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3" grpId="0" animBg="1"/>
      <p:bldP spid="92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未知"/>
          <p:cNvSpPr/>
          <p:nvPr/>
        </p:nvSpPr>
        <p:spPr bwMode="auto">
          <a:xfrm>
            <a:off x="6043613" y="3767138"/>
            <a:ext cx="1752600" cy="1700212"/>
          </a:xfrm>
          <a:custGeom>
            <a:avLst/>
            <a:gdLst/>
            <a:ahLst/>
            <a:cxnLst>
              <a:cxn ang="0">
                <a:pos x="1104" y="0"/>
              </a:cxn>
              <a:cxn ang="0">
                <a:pos x="0" y="1071"/>
              </a:cxn>
            </a:cxnLst>
            <a:rect l="0" t="0" r="r" b="b"/>
            <a:pathLst>
              <a:path w="1104" h="1071">
                <a:moveTo>
                  <a:pt x="1104" y="0"/>
                </a:moveTo>
                <a:lnTo>
                  <a:pt x="0" y="1071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6054725" y="5473700"/>
            <a:ext cx="215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4" name="未知"/>
          <p:cNvSpPr/>
          <p:nvPr/>
        </p:nvSpPr>
        <p:spPr bwMode="auto">
          <a:xfrm>
            <a:off x="7800975" y="3771900"/>
            <a:ext cx="414338" cy="1695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" y="1068"/>
              </a:cxn>
            </a:cxnLst>
            <a:rect l="0" t="0" r="r" b="b"/>
            <a:pathLst>
              <a:path w="261" h="1068">
                <a:moveTo>
                  <a:pt x="0" y="0"/>
                </a:moveTo>
                <a:lnTo>
                  <a:pt x="261" y="106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4956" y="886836"/>
            <a:ext cx="8615362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Arial" panose="020B0604020202020204" pitchFamily="34" charset="0"/>
              </a:rPr>
              <a:t>      如</a:t>
            </a:r>
            <a:r>
              <a:rPr lang="zh-CN" altLang="en-US" sz="2400" b="1" dirty="0">
                <a:latin typeface="Arial" panose="020B0604020202020204" pitchFamily="34" charset="0"/>
              </a:rPr>
              <a:t>图 三点</a:t>
            </a:r>
            <a:r>
              <a:rPr lang="en-US" altLang="zh-CN" sz="2400" b="1" i="1" dirty="0"/>
              <a:t>A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B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C</a:t>
            </a:r>
            <a:r>
              <a:rPr lang="zh-CN" altLang="en-US" sz="2400" b="1" dirty="0">
                <a:latin typeface="Arial" panose="020B0604020202020204" pitchFamily="34" charset="0"/>
              </a:rPr>
              <a:t>不在同一条直线上，因为所求的圆要经过</a:t>
            </a:r>
            <a:r>
              <a:rPr lang="en-US" altLang="zh-CN" sz="2400" b="1" i="1" dirty="0"/>
              <a:t>A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B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C</a:t>
            </a:r>
            <a:r>
              <a:rPr lang="zh-CN" altLang="en-US" sz="2400" b="1" dirty="0">
                <a:latin typeface="Arial" panose="020B0604020202020204" pitchFamily="34" charset="0"/>
              </a:rPr>
              <a:t>三点，所以圆心到这三点的距离相等，因此这个点要在线段</a:t>
            </a:r>
            <a:r>
              <a:rPr lang="en-US" altLang="zh-CN" sz="2400" b="1" i="1" dirty="0"/>
              <a:t>AB</a:t>
            </a:r>
            <a:r>
              <a:rPr lang="zh-CN" altLang="en-US" sz="2400" b="1" dirty="0">
                <a:latin typeface="Arial" panose="020B0604020202020204" pitchFamily="34" charset="0"/>
              </a:rPr>
              <a:t>的垂直的平分线上，又要在线段</a:t>
            </a:r>
            <a:r>
              <a:rPr lang="en-US" altLang="zh-CN" sz="2400" b="1" i="1" dirty="0"/>
              <a:t>BC</a:t>
            </a:r>
            <a:r>
              <a:rPr lang="zh-CN" altLang="en-US" sz="2400" b="1" dirty="0">
                <a:latin typeface="Arial" panose="020B0604020202020204" pitchFamily="34" charset="0"/>
              </a:rPr>
              <a:t>的垂直的平分线</a:t>
            </a:r>
            <a:r>
              <a:rPr lang="zh-CN" altLang="en-US" sz="2400" b="1" dirty="0" smtClean="0">
                <a:latin typeface="Arial" panose="020B0604020202020204" pitchFamily="34" charset="0"/>
              </a:rPr>
              <a:t>上。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6875" y="6021388"/>
            <a:ext cx="665321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不在同一条直线上的三个点确定一个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圆。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5867400" y="3573463"/>
            <a:ext cx="2519363" cy="25193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 sz="1800"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121525" y="4292600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867400" y="3644900"/>
            <a:ext cx="144145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7235825" y="4149725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429375" y="494188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0252" name="Group 12"/>
          <p:cNvGrpSpPr/>
          <p:nvPr/>
        </p:nvGrpSpPr>
        <p:grpSpPr bwMode="auto">
          <a:xfrm>
            <a:off x="6659563" y="5373688"/>
            <a:ext cx="1008062" cy="215900"/>
            <a:chOff x="0" y="0"/>
            <a:chExt cx="635" cy="136"/>
          </a:xfrm>
        </p:grpSpPr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0" y="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46" y="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589" y="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635" y="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8243888" y="5373688"/>
            <a:ext cx="360362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C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164388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740650" y="3357563"/>
            <a:ext cx="504825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A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580063" y="5367338"/>
            <a:ext cx="504825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B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1863" y="3284538"/>
            <a:ext cx="5048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/>
              <a:t>l</a:t>
            </a:r>
            <a:r>
              <a:rPr lang="en-US" altLang="zh-CN" sz="16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164388" y="6165850"/>
            <a:ext cx="5048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/>
              <a:t>l</a:t>
            </a:r>
            <a:r>
              <a:rPr lang="en-US" altLang="zh-CN" sz="1600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6011863" y="5430838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7769225" y="3730625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8172450" y="5430838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94572" y="3831303"/>
            <a:ext cx="579596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3.</a:t>
            </a:r>
            <a:r>
              <a:rPr lang="zh-CN" altLang="en-US" sz="2400" b="1" dirty="0">
                <a:latin typeface="Arial" panose="020B0604020202020204" pitchFamily="34" charset="0"/>
              </a:rPr>
              <a:t>以点</a:t>
            </a:r>
            <a:r>
              <a:rPr lang="en-US" altLang="zh-CN" sz="2400" b="1" i="1" dirty="0"/>
              <a:t>O</a:t>
            </a:r>
            <a:r>
              <a:rPr lang="zh-CN" altLang="en-US" sz="2400" b="1" dirty="0">
                <a:latin typeface="Arial" panose="020B0604020202020204" pitchFamily="34" charset="0"/>
              </a:rPr>
              <a:t>为圆心，</a:t>
            </a:r>
            <a:r>
              <a:rPr lang="en-US" altLang="zh-CN" sz="2400" b="1" i="1" dirty="0"/>
              <a:t>OA</a:t>
            </a:r>
            <a:r>
              <a:rPr lang="zh-CN" altLang="en-US" sz="2400" b="1" dirty="0">
                <a:latin typeface="Arial" panose="020B0604020202020204" pitchFamily="34" charset="0"/>
              </a:rPr>
              <a:t>（或</a:t>
            </a:r>
            <a:r>
              <a:rPr lang="en-US" altLang="zh-CN" sz="2400" b="1" i="1" dirty="0"/>
              <a:t>OB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OC</a:t>
            </a:r>
            <a:r>
              <a:rPr lang="zh-CN" altLang="en-US" sz="2400" b="1" dirty="0">
                <a:latin typeface="Arial" panose="020B0604020202020204" pitchFamily="34" charset="0"/>
              </a:rPr>
              <a:t>）为半径作圆，便可以作出经过</a:t>
            </a:r>
            <a:r>
              <a:rPr lang="en-US" altLang="zh-CN" sz="2400" b="1" i="1" dirty="0"/>
              <a:t>A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B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C</a:t>
            </a:r>
            <a:r>
              <a:rPr lang="zh-CN" altLang="en-US" sz="2400" b="1" dirty="0">
                <a:latin typeface="Arial" panose="020B0604020202020204" pitchFamily="34" charset="0"/>
              </a:rPr>
              <a:t>的</a:t>
            </a:r>
            <a:r>
              <a:rPr lang="zh-CN" altLang="en-US" sz="2400" b="1" dirty="0" smtClean="0">
                <a:latin typeface="Arial" panose="020B0604020202020204" pitchFamily="34" charset="0"/>
              </a:rPr>
              <a:t>圆。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0267" name="WordArt 27"/>
          <p:cNvSpPr>
            <a:spLocks noChangeArrowheads="1" noChangeShapeType="1"/>
          </p:cNvSpPr>
          <p:nvPr/>
        </p:nvSpPr>
        <p:spPr bwMode="auto">
          <a:xfrm>
            <a:off x="248083" y="292966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FF0000"/>
                  </a:solidFill>
                  <a:round/>
                </a:ln>
                <a:solidFill>
                  <a:srgbClr val="FFFF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分析</a:t>
            </a:r>
          </a:p>
        </p:txBody>
      </p:sp>
      <p:sp>
        <p:nvSpPr>
          <p:cNvPr id="10268" name="WordArt 28"/>
          <p:cNvSpPr>
            <a:spLocks noChangeArrowheads="1" noChangeShapeType="1"/>
          </p:cNvSpPr>
          <p:nvPr/>
        </p:nvSpPr>
        <p:spPr bwMode="auto">
          <a:xfrm>
            <a:off x="363538" y="2562225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0000FF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作法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216025" y="2593975"/>
            <a:ext cx="43910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1.</a:t>
            </a:r>
            <a:r>
              <a:rPr lang="zh-CN" altLang="en-US" sz="2400" b="1" dirty="0">
                <a:latin typeface="Arial" panose="020B0604020202020204" pitchFamily="34" charset="0"/>
              </a:rPr>
              <a:t>分别连接</a:t>
            </a:r>
            <a:r>
              <a:rPr lang="en-US" altLang="zh-CN" sz="2400" b="1" i="1" dirty="0"/>
              <a:t>AB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BC</a:t>
            </a:r>
            <a:r>
              <a:rPr lang="zh-CN" altLang="en-US" sz="2400" b="1" i="1" dirty="0"/>
              <a:t>，</a:t>
            </a:r>
            <a:r>
              <a:rPr lang="en-US" altLang="zh-CN" sz="2400" b="1" i="1" dirty="0"/>
              <a:t>AC</a:t>
            </a:r>
            <a:r>
              <a:rPr lang="zh-CN" altLang="en-US" sz="2400" b="1" i="1" dirty="0"/>
              <a:t>；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95287" y="3051176"/>
            <a:ext cx="6270983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2. </a:t>
            </a:r>
            <a:r>
              <a:rPr lang="zh-CN" altLang="en-US" sz="2400" b="1" dirty="0">
                <a:latin typeface="Arial" panose="020B0604020202020204" pitchFamily="34" charset="0"/>
              </a:rPr>
              <a:t>分别作出线段</a:t>
            </a:r>
            <a:r>
              <a:rPr lang="en-US" altLang="zh-CN" sz="2400" b="1" i="1" dirty="0" smtClean="0"/>
              <a:t>AB</a:t>
            </a:r>
            <a:r>
              <a:rPr lang="zh-CN" altLang="en-US" sz="2400" b="1" i="1" dirty="0" smtClean="0"/>
              <a:t>，</a:t>
            </a:r>
            <a:r>
              <a:rPr lang="en-US" altLang="zh-CN" sz="2400" b="1" i="1" dirty="0" smtClean="0"/>
              <a:t>BC</a:t>
            </a:r>
            <a:r>
              <a:rPr lang="zh-CN" altLang="en-US" sz="2400" b="1" dirty="0">
                <a:latin typeface="Arial" panose="020B0604020202020204" pitchFamily="34" charset="0"/>
              </a:rPr>
              <a:t>的垂直平分线</a:t>
            </a:r>
            <a:r>
              <a:rPr lang="en-US" altLang="zh-CN" sz="2400" b="1" i="1" dirty="0"/>
              <a:t>l</a:t>
            </a:r>
            <a:r>
              <a:rPr lang="en-US" altLang="zh-CN" sz="2400" b="1" baseline="-25000" dirty="0">
                <a:latin typeface="Arial" panose="020B0604020202020204" pitchFamily="34" charset="0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</a:rPr>
              <a:t>和</a:t>
            </a:r>
            <a:r>
              <a:rPr lang="en-US" altLang="zh-CN" sz="2400" b="1" i="1" dirty="0"/>
              <a:t>l</a:t>
            </a:r>
            <a:r>
              <a:rPr lang="en-US" altLang="zh-CN" sz="2400" b="1" baseline="-25000" dirty="0"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</a:rPr>
              <a:t>，设他们的交点为</a:t>
            </a:r>
            <a:r>
              <a:rPr lang="en-US" altLang="zh-CN" sz="2400" b="1" i="1" dirty="0"/>
              <a:t>O</a:t>
            </a:r>
            <a:r>
              <a:rPr lang="en-US" altLang="zh-CN" sz="2400" b="1" dirty="0">
                <a:latin typeface="Arial" panose="020B0604020202020204" pitchFamily="34" charset="0"/>
              </a:rPr>
              <a:t> </a:t>
            </a:r>
            <a:r>
              <a:rPr lang="zh-CN" altLang="en-US" sz="2400" b="1" dirty="0">
                <a:latin typeface="Arial" panose="020B0604020202020204" pitchFamily="34" charset="0"/>
              </a:rPr>
              <a:t>，则</a:t>
            </a:r>
            <a:r>
              <a:rPr lang="en-US" altLang="zh-CN" sz="2400" b="1" i="1" dirty="0"/>
              <a:t>OA=OB=OC</a:t>
            </a:r>
            <a:r>
              <a:rPr lang="zh-CN" altLang="en-US" sz="2400" b="1" dirty="0">
                <a:latin typeface="Arial" panose="020B0604020202020204" pitchFamily="34" charset="0"/>
              </a:rPr>
              <a:t>；</a:t>
            </a:r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7092950" y="4811713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 algn="ctr"/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306388" y="4787900"/>
            <a:ext cx="5580062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Arial" panose="020B0604020202020204" pitchFamily="34" charset="0"/>
              </a:rPr>
              <a:t>        由于</a:t>
            </a:r>
            <a:r>
              <a:rPr lang="zh-CN" altLang="en-US" sz="2400" b="1" dirty="0">
                <a:latin typeface="Arial" panose="020B0604020202020204" pitchFamily="34" charset="0"/>
              </a:rPr>
              <a:t>过</a:t>
            </a:r>
            <a:r>
              <a:rPr lang="en-US" altLang="zh-CN" sz="2400" b="1" i="1" dirty="0"/>
              <a:t>A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B</a:t>
            </a:r>
            <a:r>
              <a:rPr lang="zh-CN" altLang="en-US" sz="2400" b="1" i="1" dirty="0"/>
              <a:t>、</a:t>
            </a:r>
            <a:r>
              <a:rPr lang="en-US" altLang="zh-CN" sz="2400" b="1" i="1" dirty="0"/>
              <a:t>C</a:t>
            </a:r>
            <a:r>
              <a:rPr lang="zh-CN" altLang="en-US" sz="2400" b="1" dirty="0">
                <a:latin typeface="Arial" panose="020B0604020202020204" pitchFamily="34" charset="0"/>
              </a:rPr>
              <a:t>三点的圆的圆心只能是点</a:t>
            </a:r>
            <a:r>
              <a:rPr lang="en-US" altLang="zh-CN" sz="2400" b="1" i="1" dirty="0"/>
              <a:t>O</a:t>
            </a:r>
            <a:r>
              <a:rPr lang="zh-CN" altLang="en-US" sz="2400" b="1" dirty="0">
                <a:latin typeface="Arial" panose="020B0604020202020204" pitchFamily="34" charset="0"/>
              </a:rPr>
              <a:t>，半径等于</a:t>
            </a:r>
            <a:r>
              <a:rPr lang="en-US" altLang="zh-CN" sz="2400" b="1" i="1" dirty="0"/>
              <a:t>OA</a:t>
            </a:r>
            <a:r>
              <a:rPr lang="zh-CN" altLang="en-US" sz="2400" b="1" dirty="0">
                <a:latin typeface="Arial" panose="020B0604020202020204" pitchFamily="34" charset="0"/>
              </a:rPr>
              <a:t>，所以这样的圆只能有一个，即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7" grpId="0" animBg="1" autoUpdateAnimBg="0"/>
      <p:bldP spid="10248" grpId="0" animBg="1"/>
      <p:bldP spid="10249" grpId="0" animBg="1"/>
      <p:bldP spid="10250" grpId="0" animBg="1"/>
      <p:bldP spid="10251" grpId="0" animBg="1"/>
      <p:bldP spid="10258" grpId="0" autoUpdateAnimBg="0"/>
      <p:bldP spid="10261" grpId="0" autoUpdateAnimBg="0"/>
      <p:bldP spid="10262" grpId="0" autoUpdateAnimBg="0"/>
      <p:bldP spid="10266" grpId="0" autoUpdateAnimBg="0"/>
      <p:bldP spid="10269" grpId="0" autoUpdateAnimBg="0"/>
      <p:bldP spid="10270" grpId="0" autoUpdateAnimBg="0"/>
      <p:bldP spid="10271" grpId="0" animBg="1" autoUpdateAnimBg="0"/>
      <p:bldP spid="102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23888" y="2293938"/>
            <a:ext cx="7272337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       外接圆的圆心是三角形三条边垂直平分线的交点，叫做这个</a:t>
            </a:r>
            <a:r>
              <a:rPr lang="zh-CN" altLang="en-US" sz="2800" b="1" dirty="0">
                <a:solidFill>
                  <a:srgbClr val="FF0000"/>
                </a:solidFill>
              </a:rPr>
              <a:t>三角形的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外心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4027488" y="4029075"/>
            <a:ext cx="2519362" cy="25193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endParaRPr lang="zh-CN" altLang="en-US" sz="4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200525" y="4216400"/>
            <a:ext cx="2162175" cy="1712913"/>
          </a:xfrm>
          <a:prstGeom prst="triangle">
            <a:avLst>
              <a:gd name="adj" fmla="val 80931"/>
            </a:avLst>
          </a:prstGeom>
          <a:noFill/>
          <a:ln w="2857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403975" y="5829300"/>
            <a:ext cx="36036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C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5913" y="5037138"/>
            <a:ext cx="504825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O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900738" y="3813175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A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40150" y="5822950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i="1"/>
              <a:t>B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171950" y="5886450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929313" y="4186238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332538" y="5886450"/>
            <a:ext cx="73025" cy="73025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90538" y="1358900"/>
            <a:ext cx="6769100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/>
              <a:t>        经过一个三角形三个顶点的圆，叫做</a:t>
            </a:r>
            <a:r>
              <a:rPr lang="zh-CN" altLang="en-US" sz="2800" b="1" dirty="0">
                <a:solidFill>
                  <a:srgbClr val="FF0000"/>
                </a:solidFill>
              </a:rPr>
              <a:t>三角形的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外接圆。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253038" y="525145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3336925"/>
            <a:ext cx="72723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</a:rPr>
              <a:t>三角形的外心</a:t>
            </a:r>
            <a:r>
              <a:rPr lang="zh-CN" altLang="en-US" sz="2800" b="1" dirty="0">
                <a:latin typeface="Arial" panose="020B0604020202020204" pitchFamily="34" charset="0"/>
              </a:rPr>
              <a:t>到三角形三个顶点距离</a:t>
            </a:r>
            <a:r>
              <a:rPr lang="zh-CN" altLang="en-US" sz="2800" b="1" dirty="0" smtClean="0">
                <a:latin typeface="Arial" panose="020B0604020202020204" pitchFamily="34" charset="0"/>
              </a:rPr>
              <a:t>相等。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nimBg="1" autoUpdateAnimBg="0"/>
      <p:bldP spid="11270" grpId="0" autoUpdateAnimBg="0"/>
      <p:bldP spid="11276" grpId="0" autoUpdateAnimBg="0"/>
      <p:bldP spid="11277" grpId="0" animBg="1"/>
      <p:bldP spid="1127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全屏显示(4:3)</PresentationFormat>
  <Paragraphs>169</Paragraphs>
  <Slides>15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EU-BX</vt:lpstr>
      <vt:lpstr>楷体</vt:lpstr>
      <vt:lpstr>楷体_GB2312</vt:lpstr>
      <vt:lpstr>隶书</vt:lpstr>
      <vt:lpstr>宋体</vt:lpstr>
      <vt:lpstr>微软雅黑</vt:lpstr>
      <vt:lpstr>Arial</vt:lpstr>
      <vt:lpstr>Calibri Light</vt:lpstr>
      <vt:lpstr>Times New Roman</vt:lpstr>
      <vt:lpstr>Wingdings</vt:lpstr>
      <vt:lpstr>Wingdings 2</vt:lpstr>
      <vt:lpstr>WWW.2PPT.COM</vt:lpstr>
      <vt:lpstr>公式</vt:lpstr>
      <vt:lpstr>Equation.3</vt:lpstr>
      <vt:lpstr>确定圆的条件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牛刀小试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2017-09-10T15:49:00Z</dcterms:created>
  <dcterms:modified xsi:type="dcterms:W3CDTF">2023-01-16T20:47:32Z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C766DFE85CD342FC8440FCCB18400843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