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0F5A4-1ADA-494B-A950-57140BB2358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39039-A29F-446A-A06D-B36393A2CD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39039-A29F-446A-A06D-B36393A2CD0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E22DF-B5A3-4279-94B0-CF483889A3CF}" type="slidenum">
              <a:rPr lang="en-US" altLang="zh-CN" smtClean="0">
                <a:solidFill>
                  <a:prstClr val="black"/>
                </a:solidFill>
              </a:rPr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042566E-A086-4D22-BB80-E47480C9E7B7}" type="slidenum">
              <a:rPr lang="en-US" altLang="zh-CN">
                <a:solidFill>
                  <a:prstClr val="black"/>
                </a:solidFill>
              </a:rPr>
              <a:t>16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C0CF4-BA3F-49B3-B5BF-DB13260E1ED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41075-0487-496A-8898-46D9D4F5598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13FB9B-9637-4896-B78B-D0A3C363FF0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B1C77-2301-4AFA-AB55-D224B8AC2E9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551EE-380D-4F5F-A138-6DF4A88117E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DBCD9-C516-46D6-92B4-9D3687F5A69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2A15F-14D8-49D1-A494-67EA2064BFE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B8826-2107-4D4D-9FD0-CED67E92D0D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2A49-22A1-4583-AB3E-6479580F7DC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0FE87-B2B0-450D-BB34-DDA200F3939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C646-8A00-4100-8080-D66B3A0C911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2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27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2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6C6CB4-32BC-4106-8DF4-78B532B91EE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61" name="WordArt 9"/>
          <p:cNvSpPr>
            <a:spLocks noChangeArrowheads="1" noChangeShapeType="1" noTextEdit="1"/>
          </p:cNvSpPr>
          <p:nvPr/>
        </p:nvSpPr>
        <p:spPr bwMode="auto">
          <a:xfrm>
            <a:off x="2498148" y="3501008"/>
            <a:ext cx="4022970" cy="50405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noFill/>
                  <a:round/>
                </a:ln>
                <a:solidFill>
                  <a:srgbClr val="002060"/>
                </a:solidFill>
                <a:latin typeface="隶书" panose="02010509060101010101" charset="-122"/>
                <a:ea typeface="隶书" panose="02010509060101010101" charset="-122"/>
              </a:rPr>
              <a:t>比和比的应用</a:t>
            </a:r>
          </a:p>
        </p:txBody>
      </p:sp>
      <p:sp>
        <p:nvSpPr>
          <p:cNvPr id="6" name="矩形 5"/>
          <p:cNvSpPr/>
          <p:nvPr/>
        </p:nvSpPr>
        <p:spPr>
          <a:xfrm>
            <a:off x="2783509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3992" y="1268760"/>
            <a:ext cx="585128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800" dirty="0">
                <a:solidFill>
                  <a:srgbClr val="002060"/>
                </a:solidFill>
                <a:latin typeface="方正粗倩简体" pitchFamily="65" charset="-122"/>
                <a:ea typeface="方正粗倩简体" pitchFamily="65" charset="-122"/>
              </a:rPr>
              <a:t>人体的奥秘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558800"/>
            <a:ext cx="8748713" cy="4525963"/>
          </a:xfrm>
          <a:noFill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/>
              <a:t>          </a:t>
            </a:r>
            <a:r>
              <a:rPr kumimoji="1" lang="zh-CN" altLang="en-US" sz="4000" b="1"/>
              <a:t>用</a:t>
            </a:r>
            <a:r>
              <a:rPr kumimoji="1" lang="en-US" altLang="zh-CN" sz="4000" b="1"/>
              <a:t>84</a:t>
            </a:r>
            <a:r>
              <a:rPr kumimoji="1" lang="zh-CN" altLang="en-US" sz="4000" b="1"/>
              <a:t>厘米长的铁丝围成一个三角形，三条边的长度比是</a:t>
            </a:r>
            <a:r>
              <a:rPr kumimoji="1" lang="en-US" altLang="zh-CN" sz="4000" b="1"/>
              <a:t>3</a:t>
            </a:r>
            <a:r>
              <a:rPr kumimoji="1" lang="zh-CN" altLang="en-US" sz="4000" b="1"/>
              <a:t>：</a:t>
            </a:r>
            <a:r>
              <a:rPr kumimoji="1" lang="en-US" altLang="zh-CN" sz="4000" b="1"/>
              <a:t>4</a:t>
            </a:r>
            <a:r>
              <a:rPr kumimoji="1" lang="zh-CN" altLang="en-US" sz="4000" b="1"/>
              <a:t>：</a:t>
            </a:r>
            <a:r>
              <a:rPr kumimoji="1" lang="en-US" altLang="zh-CN" sz="4000" b="1"/>
              <a:t>5</a:t>
            </a:r>
            <a:r>
              <a:rPr kumimoji="1" lang="zh-CN" altLang="en-US" sz="4000" b="1"/>
              <a:t>。三角形的三条边各长多少厘米？</a:t>
            </a:r>
          </a:p>
        </p:txBody>
      </p:sp>
      <p:sp>
        <p:nvSpPr>
          <p:cNvPr id="817155" name="AutoShape 3"/>
          <p:cNvSpPr>
            <a:spLocks noChangeArrowheads="1"/>
          </p:cNvSpPr>
          <p:nvPr/>
        </p:nvSpPr>
        <p:spPr bwMode="auto">
          <a:xfrm>
            <a:off x="539750" y="2559050"/>
            <a:ext cx="1800225" cy="3175000"/>
          </a:xfrm>
          <a:prstGeom prst="rtTriangle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7156" name="Text Box 4"/>
          <p:cNvSpPr txBox="1">
            <a:spLocks noChangeArrowheads="1"/>
          </p:cNvSpPr>
          <p:nvPr/>
        </p:nvSpPr>
        <p:spPr bwMode="auto">
          <a:xfrm>
            <a:off x="2268538" y="2478088"/>
            <a:ext cx="5543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</a:rPr>
              <a:t>解</a:t>
            </a:r>
            <a:r>
              <a:rPr lang="en-US" altLang="zh-CN" sz="2800" b="1">
                <a:solidFill>
                  <a:srgbClr val="FF0000"/>
                </a:solidFill>
              </a:rPr>
              <a:t>:  </a:t>
            </a:r>
            <a:r>
              <a:rPr lang="zh-CN" altLang="en-US" sz="2800" b="1">
                <a:solidFill>
                  <a:srgbClr val="FF0000"/>
                </a:solidFill>
              </a:rPr>
              <a:t>设三边长分别是</a:t>
            </a:r>
            <a:r>
              <a:rPr lang="en-US" altLang="zh-CN" sz="2800" b="1">
                <a:solidFill>
                  <a:srgbClr val="FF0000"/>
                </a:solidFill>
              </a:rPr>
              <a:t>3x,4x,5x</a:t>
            </a:r>
            <a:r>
              <a:rPr lang="zh-CN" altLang="en-US" sz="2800" b="1">
                <a:solidFill>
                  <a:srgbClr val="FF0000"/>
                </a:solidFill>
              </a:rPr>
              <a:t>厘米</a:t>
            </a:r>
          </a:p>
        </p:txBody>
      </p:sp>
      <p:sp>
        <p:nvSpPr>
          <p:cNvPr id="817157" name="Text Box 5"/>
          <p:cNvSpPr txBox="1">
            <a:spLocks noChangeArrowheads="1"/>
          </p:cNvSpPr>
          <p:nvPr/>
        </p:nvSpPr>
        <p:spPr bwMode="auto">
          <a:xfrm>
            <a:off x="3276600" y="3290888"/>
            <a:ext cx="5545138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  </a:t>
            </a:r>
            <a:r>
              <a:rPr lang="en-US" altLang="zh-CN" sz="2800" b="1">
                <a:solidFill>
                  <a:srgbClr val="FF0000"/>
                </a:solidFill>
              </a:rPr>
              <a:t>3x + 4x + 5x = 84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9D3B"/>
                </a:solidFill>
              </a:rPr>
              <a:t>              </a:t>
            </a:r>
            <a:r>
              <a:rPr lang="en-US" altLang="zh-CN" sz="2800" b="1">
                <a:solidFill>
                  <a:srgbClr val="CC0000"/>
                </a:solidFill>
              </a:rPr>
              <a:t>  </a:t>
            </a:r>
            <a:r>
              <a:rPr lang="en-US" altLang="zh-CN" sz="2800" b="1">
                <a:solidFill>
                  <a:srgbClr val="FF0000"/>
                </a:solidFill>
              </a:rPr>
              <a:t>12x = 84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                    X = 7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 3x = 21      4x = 28       5x = 35</a:t>
            </a:r>
          </a:p>
        </p:txBody>
      </p:sp>
      <p:sp>
        <p:nvSpPr>
          <p:cNvPr id="817158" name="Rectangle 6"/>
          <p:cNvSpPr>
            <a:spLocks noChangeArrowheads="1"/>
          </p:cNvSpPr>
          <p:nvPr/>
        </p:nvSpPr>
        <p:spPr bwMode="auto">
          <a:xfrm>
            <a:off x="1282700" y="5805488"/>
            <a:ext cx="786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0000"/>
                </a:solidFill>
              </a:rPr>
              <a:t>答</a:t>
            </a:r>
            <a:r>
              <a:rPr kumimoji="1" lang="en-US" altLang="zh-CN" sz="2800" b="1">
                <a:solidFill>
                  <a:srgbClr val="FF0000"/>
                </a:solidFill>
              </a:rPr>
              <a:t>:</a:t>
            </a:r>
            <a:r>
              <a:rPr kumimoji="1" lang="zh-CN" altLang="en-US" sz="2800" b="1">
                <a:solidFill>
                  <a:srgbClr val="FF0000"/>
                </a:solidFill>
              </a:rPr>
              <a:t>三角形的三条边长各是</a:t>
            </a:r>
            <a:r>
              <a:rPr kumimoji="1" lang="en-US" altLang="zh-CN" sz="2800" b="1">
                <a:solidFill>
                  <a:srgbClr val="FF0000"/>
                </a:solidFill>
              </a:rPr>
              <a:t>21</a:t>
            </a:r>
            <a:r>
              <a:rPr lang="zh-CN" altLang="en-US" sz="2800" b="1">
                <a:solidFill>
                  <a:srgbClr val="FF0000"/>
                </a:solidFill>
              </a:rPr>
              <a:t>厘米</a:t>
            </a:r>
            <a:r>
              <a:rPr kumimoji="1" lang="en-US" altLang="zh-CN" sz="2800" b="1">
                <a:solidFill>
                  <a:srgbClr val="FF0000"/>
                </a:solidFill>
              </a:rPr>
              <a:t>,28</a:t>
            </a:r>
            <a:r>
              <a:rPr lang="zh-CN" altLang="en-US" sz="2800" b="1">
                <a:solidFill>
                  <a:srgbClr val="FF0000"/>
                </a:solidFill>
              </a:rPr>
              <a:t>厘米</a:t>
            </a:r>
            <a:r>
              <a:rPr kumimoji="1" lang="en-US" altLang="zh-CN" sz="2800" b="1">
                <a:solidFill>
                  <a:srgbClr val="FF0000"/>
                </a:solidFill>
              </a:rPr>
              <a:t>,35</a:t>
            </a:r>
            <a:r>
              <a:rPr lang="zh-CN" altLang="en-US" sz="2800" b="1">
                <a:solidFill>
                  <a:srgbClr val="FF0000"/>
                </a:solidFill>
              </a:rPr>
              <a:t>厘米</a:t>
            </a:r>
            <a:r>
              <a:rPr kumimoji="1" lang="en-US" altLang="zh-CN" sz="2800" b="1">
                <a:solidFill>
                  <a:srgbClr val="FF9D3B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4" grpId="0" build="p"/>
      <p:bldP spid="817155" grpId="0" animBg="1"/>
      <p:bldP spid="817156" grpId="0"/>
      <p:bldP spid="817157" grpId="0"/>
      <p:bldP spid="8171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ChangeArrowheads="1"/>
          </p:cNvSpPr>
          <p:nvPr/>
        </p:nvSpPr>
        <p:spPr bwMode="auto">
          <a:xfrm>
            <a:off x="215900" y="620713"/>
            <a:ext cx="8748713" cy="590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95651" name="Picture 3" descr="BCKLN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1946746"/>
            <a:ext cx="8772525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5652" name="Rectangle 4"/>
          <p:cNvSpPr>
            <a:spLocks noChangeArrowheads="1"/>
          </p:cNvSpPr>
          <p:nvPr/>
        </p:nvSpPr>
        <p:spPr bwMode="auto">
          <a:xfrm>
            <a:off x="3924300" y="1052513"/>
            <a:ext cx="3455988" cy="2006600"/>
          </a:xfrm>
          <a:prstGeom prst="rect">
            <a:avLst/>
          </a:prstGeom>
          <a:noFill/>
          <a:ln w="88900" algn="ctr">
            <a:pattFill prst="pct70">
              <a:fgClr>
                <a:srgbClr val="333333"/>
              </a:fgClr>
              <a:bgClr>
                <a:srgbClr val="FFFFFF"/>
              </a:bgClr>
            </a:patt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95653" name="Rectangle 5"/>
          <p:cNvSpPr>
            <a:spLocks noChangeArrowheads="1"/>
          </p:cNvSpPr>
          <p:nvPr/>
        </p:nvSpPr>
        <p:spPr bwMode="auto">
          <a:xfrm>
            <a:off x="3131840" y="3589338"/>
            <a:ext cx="5688013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  <a:ea typeface="楷体_GB2312" pitchFamily="49" charset="-122"/>
              </a:rPr>
              <a:t>用</a:t>
            </a:r>
            <a:r>
              <a:rPr lang="en-US" altLang="zh-CN" sz="3600" b="1" dirty="0">
                <a:solidFill>
                  <a:srgbClr val="0000FF"/>
                </a:solidFill>
                <a:ea typeface="楷体_GB2312" pitchFamily="49" charset="-122"/>
              </a:rPr>
              <a:t>48</a:t>
            </a:r>
            <a:r>
              <a:rPr lang="zh-CN" altLang="en-US" sz="3600" b="1" dirty="0">
                <a:solidFill>
                  <a:srgbClr val="0000FF"/>
                </a:solidFill>
                <a:ea typeface="楷体_GB2312" pitchFamily="49" charset="-122"/>
              </a:rPr>
              <a:t>厘米的铁丝围成一个长方形</a:t>
            </a:r>
            <a:r>
              <a:rPr lang="en-US" altLang="zh-CN" sz="3600" b="1" dirty="0">
                <a:solidFill>
                  <a:srgbClr val="0000FF"/>
                </a:solidFill>
                <a:ea typeface="楷体_GB2312" pitchFamily="49" charset="-122"/>
              </a:rPr>
              <a:t>,</a:t>
            </a:r>
            <a:r>
              <a:rPr lang="zh-CN" altLang="en-US" sz="3600" b="1" dirty="0">
                <a:solidFill>
                  <a:srgbClr val="0000FF"/>
                </a:solidFill>
                <a:ea typeface="楷体_GB2312" pitchFamily="49" charset="-122"/>
              </a:rPr>
              <a:t>这个长方形长和宽的比是</a:t>
            </a:r>
            <a:r>
              <a:rPr lang="en-US" altLang="zh-CN" sz="3600" b="1" dirty="0">
                <a:solidFill>
                  <a:srgbClr val="0000FF"/>
                </a:solidFill>
                <a:ea typeface="楷体_GB2312" pitchFamily="49" charset="-122"/>
              </a:rPr>
              <a:t>5∶3</a:t>
            </a:r>
            <a:r>
              <a:rPr lang="zh-CN" altLang="en-US" sz="3600" b="1" dirty="0">
                <a:solidFill>
                  <a:srgbClr val="0000FF"/>
                </a:solidFill>
                <a:ea typeface="楷体_GB2312" pitchFamily="49" charset="-122"/>
              </a:rPr>
              <a:t>，这个长方形长和宽各是多少？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956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956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2" grpId="0" animBg="1"/>
      <p:bldP spid="7956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2" name="Rectangle 4"/>
          <p:cNvSpPr>
            <a:spLocks noChangeArrowheads="1"/>
          </p:cNvSpPr>
          <p:nvPr/>
        </p:nvSpPr>
        <p:spPr bwMode="auto">
          <a:xfrm>
            <a:off x="900113" y="1412875"/>
            <a:ext cx="7440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ea typeface="楷体_GB2312" pitchFamily="49" charset="-122"/>
              </a:rPr>
              <a:t>    </a:t>
            </a:r>
            <a:r>
              <a:rPr lang="zh-CN" altLang="en-US" sz="3600" b="1">
                <a:solidFill>
                  <a:srgbClr val="000000"/>
                </a:solidFill>
                <a:ea typeface="楷体_GB2312" pitchFamily="49" charset="-122"/>
              </a:rPr>
              <a:t>小明的年龄和哥哥的年龄比是</a:t>
            </a:r>
            <a:r>
              <a:rPr lang="en-US" altLang="zh-CN" sz="3600" b="1">
                <a:solidFill>
                  <a:srgbClr val="000000"/>
                </a:solidFill>
                <a:ea typeface="楷体_GB2312" pitchFamily="49" charset="-122"/>
              </a:rPr>
              <a:t>2:7,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a typeface="楷体_GB2312" pitchFamily="49" charset="-122"/>
              </a:rPr>
              <a:t>哥哥比小明大</a:t>
            </a:r>
            <a:r>
              <a:rPr lang="en-US" altLang="zh-CN" sz="3600" b="1">
                <a:solidFill>
                  <a:srgbClr val="000000"/>
                </a:solidFill>
                <a:ea typeface="楷体_GB2312" pitchFamily="49" charset="-122"/>
              </a:rPr>
              <a:t>20</a:t>
            </a:r>
            <a:r>
              <a:rPr lang="zh-CN" altLang="en-US" sz="3600" b="1">
                <a:solidFill>
                  <a:srgbClr val="000000"/>
                </a:solidFill>
                <a:ea typeface="楷体_GB2312" pitchFamily="49" charset="-122"/>
              </a:rPr>
              <a:t>岁</a:t>
            </a:r>
            <a:r>
              <a:rPr lang="en-US" altLang="zh-CN" sz="3600" b="1">
                <a:solidFill>
                  <a:srgbClr val="000000"/>
                </a:solidFill>
                <a:ea typeface="楷体_GB2312" pitchFamily="49" charset="-122"/>
              </a:rPr>
              <a:t>,</a:t>
            </a:r>
            <a:r>
              <a:rPr lang="zh-CN" altLang="en-US" sz="3600" b="1">
                <a:solidFill>
                  <a:srgbClr val="000000"/>
                </a:solidFill>
                <a:ea typeface="楷体_GB2312" pitchFamily="49" charset="-122"/>
              </a:rPr>
              <a:t>求小明的年龄和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a typeface="楷体_GB2312" pitchFamily="49" charset="-122"/>
              </a:rPr>
              <a:t>哥哥的年龄</a:t>
            </a:r>
            <a:r>
              <a:rPr lang="en-US" altLang="zh-CN" sz="3600" b="1">
                <a:solidFill>
                  <a:srgbClr val="000000"/>
                </a:solidFill>
                <a:ea typeface="楷体_GB2312" pitchFamily="49" charset="-122"/>
              </a:rPr>
              <a:t>? </a:t>
            </a:r>
          </a:p>
        </p:txBody>
      </p:sp>
      <p:sp>
        <p:nvSpPr>
          <p:cNvPr id="816133" name="Text Box 5"/>
          <p:cNvSpPr txBox="1">
            <a:spLocks noChangeArrowheads="1"/>
          </p:cNvSpPr>
          <p:nvPr/>
        </p:nvSpPr>
        <p:spPr bwMode="auto">
          <a:xfrm>
            <a:off x="2916238" y="3284538"/>
            <a:ext cx="5545137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7x- 2x =20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9D3B"/>
                </a:solidFill>
              </a:rPr>
              <a:t>       </a:t>
            </a:r>
            <a:r>
              <a:rPr lang="en-US" altLang="zh-CN" sz="2800" b="1">
                <a:solidFill>
                  <a:srgbClr val="FF0000"/>
                </a:solidFill>
              </a:rPr>
              <a:t>5x = 20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        X =4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</a:rPr>
              <a:t> 2x = 8      7x =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61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9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230" name="Rectangle 6"/>
          <p:cNvSpPr>
            <a:spLocks noChangeArrowheads="1"/>
          </p:cNvSpPr>
          <p:nvPr/>
        </p:nvSpPr>
        <p:spPr bwMode="auto">
          <a:xfrm>
            <a:off x="500865" y="1465263"/>
            <a:ext cx="8142270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endParaRPr lang="en-US" altLang="zh-CN" sz="3200" b="1" dirty="0">
              <a:solidFill>
                <a:srgbClr val="000000"/>
              </a:solidFill>
              <a:ea typeface="楷体_GB2312" pitchFamily="49" charset="-122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小明读一本书，已经读了全书的的          ，</a:t>
            </a: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 dirty="0">
              <a:solidFill>
                <a:srgbClr val="000000"/>
              </a:solidFill>
              <a:ea typeface="楷体_GB2312" pitchFamily="49" charset="-122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如果再读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15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页，则读过的页数与未读过的</a:t>
            </a: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200" b="1" dirty="0">
              <a:solidFill>
                <a:srgbClr val="000000"/>
              </a:solidFill>
              <a:ea typeface="楷体_GB2312" pitchFamily="49" charset="-122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页数的比为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：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，这本书有多少页？</a:t>
            </a:r>
          </a:p>
        </p:txBody>
      </p:sp>
      <p:graphicFrame>
        <p:nvGraphicFramePr>
          <p:cNvPr id="820247" name="Object 23"/>
          <p:cNvGraphicFramePr>
            <a:graphicFrameLocks noChangeAspect="1"/>
          </p:cNvGraphicFramePr>
          <p:nvPr/>
        </p:nvGraphicFramePr>
        <p:xfrm>
          <a:off x="7235825" y="1700213"/>
          <a:ext cx="382588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Microsoft 公式 3.0" r:id="rId3" imgW="152400" imgH="393700" progId="Equation.3">
                  <p:embed/>
                </p:oleObj>
              </mc:Choice>
              <mc:Fallback>
                <p:oleObj name="Microsoft 公式 3.0" r:id="rId3" imgW="152400" imgH="3937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1700213"/>
                        <a:ext cx="382588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48" name="Text Box 24"/>
          <p:cNvSpPr txBox="1">
            <a:spLocks noChangeArrowheads="1"/>
          </p:cNvSpPr>
          <p:nvPr/>
        </p:nvSpPr>
        <p:spPr bwMode="auto">
          <a:xfrm>
            <a:off x="1117600" y="823913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ea typeface="楷体_GB2312" pitchFamily="49" charset="-122"/>
              </a:rPr>
              <a:t>思考题：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0" name="Text Box 4"/>
          <p:cNvSpPr txBox="1">
            <a:spLocks noChangeArrowheads="1"/>
          </p:cNvSpPr>
          <p:nvPr/>
        </p:nvSpPr>
        <p:spPr bwMode="auto">
          <a:xfrm>
            <a:off x="2411413" y="2060575"/>
            <a:ext cx="3795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a typeface="楷体_GB2312" pitchFamily="49" charset="-122"/>
              </a:rPr>
              <a:t>作业：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ea typeface="楷体_GB2312" pitchFamily="49" charset="-122"/>
              </a:rPr>
              <a:t>同步训练</a:t>
            </a:r>
            <a:r>
              <a:rPr lang="en-US" altLang="zh-CN" sz="3600" b="1">
                <a:solidFill>
                  <a:srgbClr val="000000"/>
                </a:solidFill>
                <a:ea typeface="楷体_GB2312" pitchFamily="49" charset="-122"/>
              </a:rPr>
              <a:t>P48</a:t>
            </a:r>
            <a:r>
              <a:rPr lang="zh-CN" altLang="en-US" sz="3600" b="1">
                <a:solidFill>
                  <a:srgbClr val="000000"/>
                </a:solidFill>
                <a:ea typeface="楷体_GB2312" pitchFamily="49" charset="-122"/>
              </a:rPr>
              <a:t>、</a:t>
            </a:r>
            <a:r>
              <a:rPr lang="en-US" altLang="zh-CN" sz="3600" b="1">
                <a:solidFill>
                  <a:srgbClr val="000000"/>
                </a:solidFill>
                <a:ea typeface="楷体_GB2312" pitchFamily="49" charset="-122"/>
              </a:rPr>
              <a:t>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94" name="Rectangle 22"/>
          <p:cNvSpPr>
            <a:spLocks noChangeArrowheads="1"/>
          </p:cNvSpPr>
          <p:nvPr/>
        </p:nvSpPr>
        <p:spPr bwMode="auto">
          <a:xfrm>
            <a:off x="215900" y="620713"/>
            <a:ext cx="8748713" cy="590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796674" name="Group 2"/>
          <p:cNvGrpSpPr/>
          <p:nvPr/>
        </p:nvGrpSpPr>
        <p:grpSpPr bwMode="auto">
          <a:xfrm>
            <a:off x="250825" y="2678113"/>
            <a:ext cx="2455863" cy="3846512"/>
            <a:chOff x="158" y="1687"/>
            <a:chExt cx="1547" cy="2423"/>
          </a:xfrm>
        </p:grpSpPr>
        <p:grpSp>
          <p:nvGrpSpPr>
            <p:cNvPr id="796675" name="Group 3"/>
            <p:cNvGrpSpPr/>
            <p:nvPr/>
          </p:nvGrpSpPr>
          <p:grpSpPr bwMode="auto">
            <a:xfrm>
              <a:off x="158" y="1687"/>
              <a:ext cx="1547" cy="2423"/>
              <a:chOff x="521" y="1687"/>
              <a:chExt cx="1547" cy="2423"/>
            </a:xfrm>
          </p:grpSpPr>
          <p:pic>
            <p:nvPicPr>
              <p:cNvPr id="796676" name="Picture 4" descr="card104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21" y="2205"/>
                <a:ext cx="1547" cy="19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6677" name="Picture 5" descr="home_things077s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83" y="1687"/>
                <a:ext cx="454" cy="10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96678" name="Text Box 6"/>
            <p:cNvSpPr txBox="1">
              <a:spLocks noChangeArrowheads="1"/>
            </p:cNvSpPr>
            <p:nvPr/>
          </p:nvSpPr>
          <p:spPr bwMode="auto">
            <a:xfrm rot="180767">
              <a:off x="1077" y="2241"/>
              <a:ext cx="306" cy="4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0000"/>
                  </a:solidFill>
                  <a:ea typeface="楷体_GB2312" pitchFamily="49" charset="-122"/>
                </a:rPr>
                <a:t>乙 醇</a:t>
              </a:r>
            </a:p>
          </p:txBody>
        </p:sp>
      </p:grpSp>
      <p:grpSp>
        <p:nvGrpSpPr>
          <p:cNvPr id="796679" name="Group 7"/>
          <p:cNvGrpSpPr/>
          <p:nvPr/>
        </p:nvGrpSpPr>
        <p:grpSpPr bwMode="auto">
          <a:xfrm>
            <a:off x="3419475" y="765175"/>
            <a:ext cx="4392613" cy="5040313"/>
            <a:chOff x="2018" y="527"/>
            <a:chExt cx="2767" cy="3175"/>
          </a:xfrm>
        </p:grpSpPr>
        <p:sp>
          <p:nvSpPr>
            <p:cNvPr id="796680" name="AutoShape 8"/>
            <p:cNvSpPr>
              <a:spLocks noChangeArrowheads="1"/>
            </p:cNvSpPr>
            <p:nvPr/>
          </p:nvSpPr>
          <p:spPr bwMode="auto">
            <a:xfrm>
              <a:off x="2018" y="527"/>
              <a:ext cx="2767" cy="3175"/>
            </a:xfrm>
            <a:prstGeom prst="foldedCorner">
              <a:avLst>
                <a:gd name="adj" fmla="val 125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796681" name="Line 9"/>
            <p:cNvSpPr>
              <a:spLocks noChangeShapeType="1"/>
            </p:cNvSpPr>
            <p:nvPr/>
          </p:nvSpPr>
          <p:spPr bwMode="auto">
            <a:xfrm>
              <a:off x="2290" y="1026"/>
              <a:ext cx="2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96682" name="Line 10"/>
            <p:cNvSpPr>
              <a:spLocks noChangeShapeType="1"/>
            </p:cNvSpPr>
            <p:nvPr/>
          </p:nvSpPr>
          <p:spPr bwMode="auto">
            <a:xfrm>
              <a:off x="2291" y="1480"/>
              <a:ext cx="2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96683" name="Line 11"/>
            <p:cNvSpPr>
              <a:spLocks noChangeShapeType="1"/>
            </p:cNvSpPr>
            <p:nvPr/>
          </p:nvSpPr>
          <p:spPr bwMode="auto">
            <a:xfrm>
              <a:off x="2290" y="1933"/>
              <a:ext cx="2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96684" name="Line 12"/>
            <p:cNvSpPr>
              <a:spLocks noChangeShapeType="1"/>
            </p:cNvSpPr>
            <p:nvPr/>
          </p:nvSpPr>
          <p:spPr bwMode="auto">
            <a:xfrm>
              <a:off x="2291" y="2387"/>
              <a:ext cx="2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96685" name="Line 13"/>
            <p:cNvSpPr>
              <a:spLocks noChangeShapeType="1"/>
            </p:cNvSpPr>
            <p:nvPr/>
          </p:nvSpPr>
          <p:spPr bwMode="auto">
            <a:xfrm>
              <a:off x="2290" y="2840"/>
              <a:ext cx="2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96686" name="Line 14"/>
            <p:cNvSpPr>
              <a:spLocks noChangeShapeType="1"/>
            </p:cNvSpPr>
            <p:nvPr/>
          </p:nvSpPr>
          <p:spPr bwMode="auto">
            <a:xfrm>
              <a:off x="2291" y="3294"/>
              <a:ext cx="2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96687" name="Group 15"/>
          <p:cNvGrpSpPr/>
          <p:nvPr/>
        </p:nvGrpSpPr>
        <p:grpSpPr bwMode="auto">
          <a:xfrm>
            <a:off x="3768725" y="1773238"/>
            <a:ext cx="3898900" cy="3313112"/>
            <a:chOff x="2238" y="1162"/>
            <a:chExt cx="2456" cy="2087"/>
          </a:xfrm>
        </p:grpSpPr>
        <p:sp>
          <p:nvSpPr>
            <p:cNvPr id="796688" name="Text Box 16"/>
            <p:cNvSpPr txBox="1">
              <a:spLocks noChangeArrowheads="1"/>
            </p:cNvSpPr>
            <p:nvPr/>
          </p:nvSpPr>
          <p:spPr bwMode="auto">
            <a:xfrm>
              <a:off x="2336" y="1162"/>
              <a:ext cx="21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ea typeface="楷体_GB2312" pitchFamily="49" charset="-122"/>
                </a:rPr>
                <a:t>一种酒精消毒液是把</a:t>
              </a:r>
            </a:p>
          </p:txBody>
        </p:sp>
        <p:sp>
          <p:nvSpPr>
            <p:cNvPr id="796689" name="Text Box 17"/>
            <p:cNvSpPr txBox="1">
              <a:spLocks noChangeArrowheads="1"/>
            </p:cNvSpPr>
            <p:nvPr/>
          </p:nvSpPr>
          <p:spPr bwMode="auto">
            <a:xfrm>
              <a:off x="2238" y="1616"/>
              <a:ext cx="23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ea typeface="楷体_GB2312" pitchFamily="49" charset="-122"/>
                </a:rPr>
                <a:t>水和乙醇按照</a:t>
              </a:r>
              <a:r>
                <a:rPr lang="en-US" altLang="zh-CN" sz="2800" b="1" dirty="0">
                  <a:solidFill>
                    <a:srgbClr val="000000"/>
                  </a:solidFill>
                  <a:ea typeface="楷体_GB2312" pitchFamily="49" charset="-122"/>
                </a:rPr>
                <a:t>100︰75</a:t>
              </a:r>
            </a:p>
          </p:txBody>
        </p:sp>
        <p:sp>
          <p:nvSpPr>
            <p:cNvPr id="796690" name="Text Box 18"/>
            <p:cNvSpPr txBox="1">
              <a:spLocks noChangeArrowheads="1"/>
            </p:cNvSpPr>
            <p:nvPr/>
          </p:nvSpPr>
          <p:spPr bwMode="auto">
            <a:xfrm>
              <a:off x="2245" y="2069"/>
              <a:ext cx="24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ea typeface="楷体_GB2312" pitchFamily="49" charset="-122"/>
                </a:rPr>
                <a:t>的比配成的。要配制</a:t>
              </a:r>
            </a:p>
          </p:txBody>
        </p:sp>
        <p:sp>
          <p:nvSpPr>
            <p:cNvPr id="796691" name="Text Box 19"/>
            <p:cNvSpPr txBox="1">
              <a:spLocks noChangeArrowheads="1"/>
            </p:cNvSpPr>
            <p:nvPr/>
          </p:nvSpPr>
          <p:spPr bwMode="auto">
            <a:xfrm>
              <a:off x="2245" y="2513"/>
              <a:ext cx="24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ea typeface="楷体_GB2312" pitchFamily="49" charset="-122"/>
                </a:rPr>
                <a:t>这种消毒液</a:t>
              </a:r>
              <a:r>
                <a:rPr lang="en-US" altLang="zh-CN" sz="2800" b="1" dirty="0">
                  <a:solidFill>
                    <a:srgbClr val="000000"/>
                  </a:solidFill>
                  <a:ea typeface="楷体_GB2312" pitchFamily="49" charset="-122"/>
                </a:rPr>
                <a:t>1050</a:t>
              </a:r>
              <a:r>
                <a:rPr lang="zh-CN" altLang="en-US" sz="2800" b="1" dirty="0">
                  <a:solidFill>
                    <a:srgbClr val="000000"/>
                  </a:solidFill>
                  <a:ea typeface="楷体_GB2312" pitchFamily="49" charset="-122"/>
                </a:rPr>
                <a:t>克</a:t>
              </a:r>
              <a:r>
                <a:rPr lang="en-US" altLang="zh-CN" sz="2800" b="1" dirty="0">
                  <a:solidFill>
                    <a:srgbClr val="000000"/>
                  </a:solidFill>
                  <a:ea typeface="楷体_GB2312" pitchFamily="49" charset="-122"/>
                </a:rPr>
                <a:t>, </a:t>
              </a:r>
            </a:p>
          </p:txBody>
        </p:sp>
        <p:sp>
          <p:nvSpPr>
            <p:cNvPr id="796692" name="Rectangle 20"/>
            <p:cNvSpPr>
              <a:spLocks noChangeArrowheads="1"/>
            </p:cNvSpPr>
            <p:nvPr/>
          </p:nvSpPr>
          <p:spPr bwMode="auto">
            <a:xfrm>
              <a:off x="2281" y="2922"/>
              <a:ext cx="19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ea typeface="楷体_GB2312" pitchFamily="49" charset="-122"/>
                </a:rPr>
                <a:t>需要乙醇多少克？</a:t>
              </a:r>
            </a:p>
          </p:txBody>
        </p:sp>
      </p:grpSp>
      <p:pic>
        <p:nvPicPr>
          <p:cNvPr id="796693" name="Picture 21" descr="E011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5888" y="4365625"/>
            <a:ext cx="1019175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500"/>
                                        <p:tgtEl>
                                          <p:spTgt spid="7966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500"/>
                                        <p:tgtEl>
                                          <p:spTgt spid="79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1" name="Rectangle 21"/>
          <p:cNvSpPr>
            <a:spLocks noChangeArrowheads="1"/>
          </p:cNvSpPr>
          <p:nvPr/>
        </p:nvSpPr>
        <p:spPr bwMode="auto">
          <a:xfrm>
            <a:off x="179388" y="620713"/>
            <a:ext cx="8820150" cy="590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468313" y="3573463"/>
            <a:ext cx="820896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ea typeface="楷体_GB2312" pitchFamily="49" charset="-122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ea typeface="楷体_GB2312" pitchFamily="49" charset="-122"/>
              </a:rPr>
              <a:t>）小明今天早餐是按怎样的比例搭配的？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ea typeface="楷体_GB2312" pitchFamily="49" charset="-122"/>
              </a:rPr>
              <a:t>）小明的妈妈按同样的比吃了大约</a:t>
            </a:r>
            <a:r>
              <a:rPr lang="en-US" altLang="zh-CN" sz="3200" dirty="0">
                <a:solidFill>
                  <a:srgbClr val="000000"/>
                </a:solidFill>
                <a:ea typeface="楷体_GB2312" pitchFamily="49" charset="-122"/>
              </a:rPr>
              <a:t>420g</a:t>
            </a:r>
            <a:r>
              <a:rPr lang="zh-CN" altLang="en-US" sz="3200" dirty="0">
                <a:solidFill>
                  <a:srgbClr val="000000"/>
                </a:solidFill>
                <a:ea typeface="楷体_GB2312" pitchFamily="49" charset="-122"/>
              </a:rPr>
              <a:t>的早餐，算算妈妈今天早晨各种食物大约分别吃了多少。</a:t>
            </a:r>
          </a:p>
        </p:txBody>
      </p:sp>
      <p:graphicFrame>
        <p:nvGraphicFramePr>
          <p:cNvPr id="808984" name="Group 24"/>
          <p:cNvGraphicFramePr>
            <a:graphicFrameLocks noGrp="1"/>
          </p:cNvGraphicFramePr>
          <p:nvPr>
            <p:ph/>
          </p:nvPr>
        </p:nvGraphicFramePr>
        <p:xfrm>
          <a:off x="1474788" y="1352550"/>
          <a:ext cx="5976937" cy="1428751"/>
        </p:xfrm>
        <a:graphic>
          <a:graphicData uri="http://schemas.openxmlformats.org/drawingml/2006/table">
            <a:tbl>
              <a:tblPr/>
              <a:tblGrid>
                <a:gridCol w="199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面包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鸡蛋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牛奶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100g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08982" name="WordArt 22"/>
          <p:cNvSpPr>
            <a:spLocks noChangeArrowheads="1" noChangeShapeType="1" noTextEdit="1"/>
          </p:cNvSpPr>
          <p:nvPr/>
        </p:nvSpPr>
        <p:spPr bwMode="auto">
          <a:xfrm>
            <a:off x="5861050" y="5589588"/>
            <a:ext cx="27432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i="1" kern="10" dirty="0">
                <a:ln w="9525">
                  <a:solidFill>
                    <a:srgbClr val="FFFF00"/>
                  </a:solidFill>
                  <a:round/>
                </a:ln>
                <a:solidFill>
                  <a:srgbClr val="D60093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方正艺黑简体"/>
              </a:rPr>
              <a:t>合理搭配早餐</a:t>
            </a:r>
          </a:p>
        </p:txBody>
      </p:sp>
      <p:sp>
        <p:nvSpPr>
          <p:cNvPr id="808985" name="Line 25"/>
          <p:cNvSpPr>
            <a:spLocks noChangeShapeType="1"/>
          </p:cNvSpPr>
          <p:nvPr/>
        </p:nvSpPr>
        <p:spPr bwMode="auto">
          <a:xfrm flipH="1">
            <a:off x="5861050" y="6238875"/>
            <a:ext cx="273685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08986" name="Line 26"/>
          <p:cNvSpPr>
            <a:spLocks noChangeShapeType="1"/>
          </p:cNvSpPr>
          <p:nvPr/>
        </p:nvSpPr>
        <p:spPr bwMode="auto">
          <a:xfrm flipH="1">
            <a:off x="5861050" y="6310313"/>
            <a:ext cx="273685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ChangeArrowheads="1"/>
          </p:cNvSpPr>
          <p:nvPr/>
        </p:nvSpPr>
        <p:spPr bwMode="auto">
          <a:xfrm>
            <a:off x="215900" y="620713"/>
            <a:ext cx="8748713" cy="5903912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tint val="3137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203" name="Freeform 3" descr="棚架"/>
          <p:cNvSpPr/>
          <p:nvPr/>
        </p:nvSpPr>
        <p:spPr bwMode="auto">
          <a:xfrm>
            <a:off x="2987675" y="4652963"/>
            <a:ext cx="6013450" cy="1871662"/>
          </a:xfrm>
          <a:custGeom>
            <a:avLst/>
            <a:gdLst>
              <a:gd name="T0" fmla="*/ 46 w 3652"/>
              <a:gd name="T1" fmla="*/ 1452 h 1593"/>
              <a:gd name="T2" fmla="*/ 106 w 3652"/>
              <a:gd name="T3" fmla="*/ 1080 h 1593"/>
              <a:gd name="T4" fmla="*/ 166 w 3652"/>
              <a:gd name="T5" fmla="*/ 1008 h 1593"/>
              <a:gd name="T6" fmla="*/ 250 w 3652"/>
              <a:gd name="T7" fmla="*/ 900 h 1593"/>
              <a:gd name="T8" fmla="*/ 370 w 3652"/>
              <a:gd name="T9" fmla="*/ 672 h 1593"/>
              <a:gd name="T10" fmla="*/ 418 w 3652"/>
              <a:gd name="T11" fmla="*/ 600 h 1593"/>
              <a:gd name="T12" fmla="*/ 490 w 3652"/>
              <a:gd name="T13" fmla="*/ 552 h 1593"/>
              <a:gd name="T14" fmla="*/ 526 w 3652"/>
              <a:gd name="T15" fmla="*/ 516 h 1593"/>
              <a:gd name="T16" fmla="*/ 682 w 3652"/>
              <a:gd name="T17" fmla="*/ 420 h 1593"/>
              <a:gd name="T18" fmla="*/ 766 w 3652"/>
              <a:gd name="T19" fmla="*/ 312 h 1593"/>
              <a:gd name="T20" fmla="*/ 874 w 3652"/>
              <a:gd name="T21" fmla="*/ 228 h 1593"/>
              <a:gd name="T22" fmla="*/ 982 w 3652"/>
              <a:gd name="T23" fmla="*/ 132 h 1593"/>
              <a:gd name="T24" fmla="*/ 1030 w 3652"/>
              <a:gd name="T25" fmla="*/ 120 h 1593"/>
              <a:gd name="T26" fmla="*/ 1066 w 3652"/>
              <a:gd name="T27" fmla="*/ 108 h 1593"/>
              <a:gd name="T28" fmla="*/ 1186 w 3652"/>
              <a:gd name="T29" fmla="*/ 84 h 1593"/>
              <a:gd name="T30" fmla="*/ 1366 w 3652"/>
              <a:gd name="T31" fmla="*/ 36 h 1593"/>
              <a:gd name="T32" fmla="*/ 1450 w 3652"/>
              <a:gd name="T33" fmla="*/ 0 h 1593"/>
              <a:gd name="T34" fmla="*/ 1966 w 3652"/>
              <a:gd name="T35" fmla="*/ 12 h 1593"/>
              <a:gd name="T36" fmla="*/ 2074 w 3652"/>
              <a:gd name="T37" fmla="*/ 84 h 1593"/>
              <a:gd name="T38" fmla="*/ 2302 w 3652"/>
              <a:gd name="T39" fmla="*/ 132 h 1593"/>
              <a:gd name="T40" fmla="*/ 2374 w 3652"/>
              <a:gd name="T41" fmla="*/ 168 h 1593"/>
              <a:gd name="T42" fmla="*/ 2410 w 3652"/>
              <a:gd name="T43" fmla="*/ 204 h 1593"/>
              <a:gd name="T44" fmla="*/ 2494 w 3652"/>
              <a:gd name="T45" fmla="*/ 252 h 1593"/>
              <a:gd name="T46" fmla="*/ 2530 w 3652"/>
              <a:gd name="T47" fmla="*/ 288 h 1593"/>
              <a:gd name="T48" fmla="*/ 2602 w 3652"/>
              <a:gd name="T49" fmla="*/ 336 h 1593"/>
              <a:gd name="T50" fmla="*/ 2686 w 3652"/>
              <a:gd name="T51" fmla="*/ 360 h 1593"/>
              <a:gd name="T52" fmla="*/ 2818 w 3652"/>
              <a:gd name="T53" fmla="*/ 396 h 1593"/>
              <a:gd name="T54" fmla="*/ 2938 w 3652"/>
              <a:gd name="T55" fmla="*/ 492 h 1593"/>
              <a:gd name="T56" fmla="*/ 3154 w 3652"/>
              <a:gd name="T57" fmla="*/ 708 h 1593"/>
              <a:gd name="T58" fmla="*/ 3262 w 3652"/>
              <a:gd name="T59" fmla="*/ 732 h 1593"/>
              <a:gd name="T60" fmla="*/ 3610 w 3652"/>
              <a:gd name="T61" fmla="*/ 936 h 1593"/>
              <a:gd name="T62" fmla="*/ 3622 w 3652"/>
              <a:gd name="T63" fmla="*/ 1044 h 1593"/>
              <a:gd name="T64" fmla="*/ 3646 w 3652"/>
              <a:gd name="T65" fmla="*/ 1080 h 1593"/>
              <a:gd name="T66" fmla="*/ 3646 w 3652"/>
              <a:gd name="T67" fmla="*/ 1236 h 1593"/>
              <a:gd name="T68" fmla="*/ 3629 w 3652"/>
              <a:gd name="T69" fmla="*/ 1593 h 1593"/>
              <a:gd name="T70" fmla="*/ 0 w 3652"/>
              <a:gd name="T71" fmla="*/ 1593 h 1593"/>
              <a:gd name="T72" fmla="*/ 46 w 3652"/>
              <a:gd name="T73" fmla="*/ 1452 h 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652" h="1593">
                <a:moveTo>
                  <a:pt x="46" y="1452"/>
                </a:moveTo>
                <a:cubicBezTo>
                  <a:pt x="86" y="1331"/>
                  <a:pt x="66" y="1200"/>
                  <a:pt x="106" y="1080"/>
                </a:cubicBezTo>
                <a:cubicBezTo>
                  <a:pt x="117" y="1048"/>
                  <a:pt x="147" y="1033"/>
                  <a:pt x="166" y="1008"/>
                </a:cubicBezTo>
                <a:cubicBezTo>
                  <a:pt x="266" y="879"/>
                  <a:pt x="168" y="982"/>
                  <a:pt x="250" y="900"/>
                </a:cubicBezTo>
                <a:cubicBezTo>
                  <a:pt x="276" y="822"/>
                  <a:pt x="325" y="740"/>
                  <a:pt x="370" y="672"/>
                </a:cubicBezTo>
                <a:cubicBezTo>
                  <a:pt x="386" y="648"/>
                  <a:pt x="394" y="616"/>
                  <a:pt x="418" y="600"/>
                </a:cubicBezTo>
                <a:cubicBezTo>
                  <a:pt x="442" y="584"/>
                  <a:pt x="470" y="572"/>
                  <a:pt x="490" y="552"/>
                </a:cubicBezTo>
                <a:cubicBezTo>
                  <a:pt x="502" y="540"/>
                  <a:pt x="513" y="526"/>
                  <a:pt x="526" y="516"/>
                </a:cubicBezTo>
                <a:cubicBezTo>
                  <a:pt x="576" y="477"/>
                  <a:pt x="632" y="456"/>
                  <a:pt x="682" y="420"/>
                </a:cubicBezTo>
                <a:cubicBezTo>
                  <a:pt x="718" y="394"/>
                  <a:pt x="743" y="346"/>
                  <a:pt x="766" y="312"/>
                </a:cubicBezTo>
                <a:cubicBezTo>
                  <a:pt x="777" y="295"/>
                  <a:pt x="856" y="246"/>
                  <a:pt x="874" y="228"/>
                </a:cubicBezTo>
                <a:cubicBezTo>
                  <a:pt x="981" y="121"/>
                  <a:pt x="816" y="242"/>
                  <a:pt x="982" y="132"/>
                </a:cubicBezTo>
                <a:cubicBezTo>
                  <a:pt x="996" y="123"/>
                  <a:pt x="1014" y="125"/>
                  <a:pt x="1030" y="120"/>
                </a:cubicBezTo>
                <a:cubicBezTo>
                  <a:pt x="1042" y="117"/>
                  <a:pt x="1054" y="111"/>
                  <a:pt x="1066" y="108"/>
                </a:cubicBezTo>
                <a:cubicBezTo>
                  <a:pt x="1106" y="99"/>
                  <a:pt x="1146" y="94"/>
                  <a:pt x="1186" y="84"/>
                </a:cubicBezTo>
                <a:cubicBezTo>
                  <a:pt x="1245" y="69"/>
                  <a:pt x="1311" y="63"/>
                  <a:pt x="1366" y="36"/>
                </a:cubicBezTo>
                <a:cubicBezTo>
                  <a:pt x="1425" y="6"/>
                  <a:pt x="1397" y="18"/>
                  <a:pt x="1450" y="0"/>
                </a:cubicBezTo>
                <a:cubicBezTo>
                  <a:pt x="1622" y="4"/>
                  <a:pt x="1794" y="5"/>
                  <a:pt x="1966" y="12"/>
                </a:cubicBezTo>
                <a:cubicBezTo>
                  <a:pt x="2018" y="14"/>
                  <a:pt x="2036" y="63"/>
                  <a:pt x="2074" y="84"/>
                </a:cubicBezTo>
                <a:cubicBezTo>
                  <a:pt x="2142" y="122"/>
                  <a:pt x="2228" y="125"/>
                  <a:pt x="2302" y="132"/>
                </a:cubicBezTo>
                <a:cubicBezTo>
                  <a:pt x="2324" y="147"/>
                  <a:pt x="2352" y="153"/>
                  <a:pt x="2374" y="168"/>
                </a:cubicBezTo>
                <a:cubicBezTo>
                  <a:pt x="2388" y="177"/>
                  <a:pt x="2397" y="193"/>
                  <a:pt x="2410" y="204"/>
                </a:cubicBezTo>
                <a:cubicBezTo>
                  <a:pt x="2478" y="261"/>
                  <a:pt x="2412" y="193"/>
                  <a:pt x="2494" y="252"/>
                </a:cubicBezTo>
                <a:cubicBezTo>
                  <a:pt x="2508" y="262"/>
                  <a:pt x="2517" y="278"/>
                  <a:pt x="2530" y="288"/>
                </a:cubicBezTo>
                <a:cubicBezTo>
                  <a:pt x="2553" y="306"/>
                  <a:pt x="2578" y="320"/>
                  <a:pt x="2602" y="336"/>
                </a:cubicBezTo>
                <a:cubicBezTo>
                  <a:pt x="2613" y="343"/>
                  <a:pt x="2679" y="358"/>
                  <a:pt x="2686" y="360"/>
                </a:cubicBezTo>
                <a:cubicBezTo>
                  <a:pt x="2808" y="397"/>
                  <a:pt x="2709" y="374"/>
                  <a:pt x="2818" y="396"/>
                </a:cubicBezTo>
                <a:cubicBezTo>
                  <a:pt x="2861" y="425"/>
                  <a:pt x="2896" y="461"/>
                  <a:pt x="2938" y="492"/>
                </a:cubicBezTo>
                <a:cubicBezTo>
                  <a:pt x="2978" y="611"/>
                  <a:pt x="3056" y="643"/>
                  <a:pt x="3154" y="708"/>
                </a:cubicBezTo>
                <a:cubicBezTo>
                  <a:pt x="3185" y="728"/>
                  <a:pt x="3226" y="723"/>
                  <a:pt x="3262" y="732"/>
                </a:cubicBezTo>
                <a:cubicBezTo>
                  <a:pt x="3371" y="813"/>
                  <a:pt x="3513" y="839"/>
                  <a:pt x="3610" y="936"/>
                </a:cubicBezTo>
                <a:cubicBezTo>
                  <a:pt x="3614" y="972"/>
                  <a:pt x="3613" y="1009"/>
                  <a:pt x="3622" y="1044"/>
                </a:cubicBezTo>
                <a:cubicBezTo>
                  <a:pt x="3625" y="1058"/>
                  <a:pt x="3644" y="1066"/>
                  <a:pt x="3646" y="1080"/>
                </a:cubicBezTo>
                <a:cubicBezTo>
                  <a:pt x="3652" y="1132"/>
                  <a:pt x="3646" y="1184"/>
                  <a:pt x="3646" y="1236"/>
                </a:cubicBezTo>
                <a:lnTo>
                  <a:pt x="3629" y="1593"/>
                </a:lnTo>
                <a:lnTo>
                  <a:pt x="0" y="1593"/>
                </a:lnTo>
                <a:lnTo>
                  <a:pt x="46" y="1452"/>
                </a:lnTo>
                <a:close/>
              </a:path>
            </a:pathLst>
          </a:custGeom>
          <a:pattFill prst="trellis">
            <a:fgClr>
              <a:srgbClr val="996633"/>
            </a:fgClr>
            <a:bgClr>
              <a:srgbClr val="472F17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819204" name="Picture 4" descr="A0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263" y="3644900"/>
            <a:ext cx="2805112" cy="28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05" name="Picture 5" descr="A024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02475" y="3148013"/>
            <a:ext cx="16795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06" name="AutoShape 6" descr="小纸屑"/>
          <p:cNvSpPr>
            <a:spLocks noChangeArrowheads="1"/>
          </p:cNvSpPr>
          <p:nvPr/>
        </p:nvSpPr>
        <p:spPr bwMode="auto">
          <a:xfrm>
            <a:off x="827088" y="1052513"/>
            <a:ext cx="6553200" cy="2374900"/>
          </a:xfrm>
          <a:prstGeom prst="wedgeRoundRectCallout">
            <a:avLst>
              <a:gd name="adj1" fmla="val -33745"/>
              <a:gd name="adj2" fmla="val 56819"/>
              <a:gd name="adj3" fmla="val 16667"/>
            </a:avLst>
          </a:prstGeom>
          <a:pattFill prst="smConfetti">
            <a:fgClr>
              <a:srgbClr val="996633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用</a:t>
            </a: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份水泥、</a:t>
            </a: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份沙子和</a:t>
            </a: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份石子配制一种混凝土。配制</a:t>
            </a: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吨这种混凝土，需要水泥、沙子和石子各多少千克？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ChangeArrowheads="1"/>
          </p:cNvSpPr>
          <p:nvPr/>
        </p:nvSpPr>
        <p:spPr bwMode="auto">
          <a:xfrm>
            <a:off x="215900" y="620713"/>
            <a:ext cx="8748713" cy="5903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sz="20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818179" name="Rectangle 3"/>
          <p:cNvSpPr>
            <a:spLocks noChangeArrowheads="1"/>
          </p:cNvSpPr>
          <p:nvPr/>
        </p:nvSpPr>
        <p:spPr bwMode="auto">
          <a:xfrm>
            <a:off x="395288" y="2267954"/>
            <a:ext cx="5113337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）把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根小棒按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的比例分成两堆，一堆      根，另一堆      根。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根小棒按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的比例分成两堆，一堆      根，另一堆      根。 </a:t>
            </a:r>
            <a:endParaRPr lang="zh-CN" altLang="en-US" sz="3200" dirty="0">
              <a:solidFill>
                <a:srgbClr val="000000"/>
              </a:solidFill>
            </a:endParaRPr>
          </a:p>
        </p:txBody>
      </p:sp>
      <p:sp>
        <p:nvSpPr>
          <p:cNvPr id="818180" name="Line 4"/>
          <p:cNvSpPr>
            <a:spLocks noChangeShapeType="1"/>
          </p:cNvSpPr>
          <p:nvPr/>
        </p:nvSpPr>
        <p:spPr bwMode="auto">
          <a:xfrm>
            <a:off x="1692275" y="37036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8181" name="Line 5"/>
          <p:cNvSpPr>
            <a:spLocks noChangeShapeType="1"/>
          </p:cNvSpPr>
          <p:nvPr/>
        </p:nvSpPr>
        <p:spPr bwMode="auto">
          <a:xfrm>
            <a:off x="1258888" y="5214938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8182" name="Line 6"/>
          <p:cNvSpPr>
            <a:spLocks noChangeShapeType="1"/>
          </p:cNvSpPr>
          <p:nvPr/>
        </p:nvSpPr>
        <p:spPr bwMode="auto">
          <a:xfrm>
            <a:off x="3348038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818183" name="Group 7"/>
          <p:cNvGrpSpPr/>
          <p:nvPr/>
        </p:nvGrpSpPr>
        <p:grpSpPr bwMode="auto">
          <a:xfrm>
            <a:off x="323850" y="692150"/>
            <a:ext cx="2784475" cy="1400175"/>
            <a:chOff x="204" y="436"/>
            <a:chExt cx="1754" cy="882"/>
          </a:xfrm>
        </p:grpSpPr>
        <p:pic>
          <p:nvPicPr>
            <p:cNvPr id="818184" name="Picture 8" descr="CO076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4" y="436"/>
              <a:ext cx="948" cy="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8185" name="Text Box 9"/>
            <p:cNvSpPr txBox="1">
              <a:spLocks noChangeArrowheads="1"/>
            </p:cNvSpPr>
            <p:nvPr/>
          </p:nvSpPr>
          <p:spPr bwMode="auto">
            <a:xfrm>
              <a:off x="884" y="584"/>
              <a:ext cx="107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 b="1" dirty="0">
                  <a:solidFill>
                    <a:srgbClr val="D60093"/>
                  </a:solidFill>
                  <a:ea typeface="华文彩云" panose="02010800040101010101" pitchFamily="2" charset="-122"/>
                </a:rPr>
                <a:t>填一填</a:t>
              </a:r>
            </a:p>
          </p:txBody>
        </p:sp>
      </p:grpSp>
      <p:grpSp>
        <p:nvGrpSpPr>
          <p:cNvPr id="818186" name="Group 10"/>
          <p:cNvGrpSpPr/>
          <p:nvPr/>
        </p:nvGrpSpPr>
        <p:grpSpPr bwMode="auto">
          <a:xfrm>
            <a:off x="5649913" y="1989138"/>
            <a:ext cx="3244850" cy="3384550"/>
            <a:chOff x="3559" y="1253"/>
            <a:chExt cx="2044" cy="2132"/>
          </a:xfrm>
        </p:grpSpPr>
        <p:grpSp>
          <p:nvGrpSpPr>
            <p:cNvPr id="818187" name="Group 11"/>
            <p:cNvGrpSpPr/>
            <p:nvPr/>
          </p:nvGrpSpPr>
          <p:grpSpPr bwMode="auto">
            <a:xfrm>
              <a:off x="3559" y="1253"/>
              <a:ext cx="2043" cy="1270"/>
              <a:chOff x="3559" y="1253"/>
              <a:chExt cx="2043" cy="1270"/>
            </a:xfrm>
          </p:grpSpPr>
          <p:pic>
            <p:nvPicPr>
              <p:cNvPr id="818188" name="Picture 1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919" y="1343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189" name="Picture 1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693" y="1298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190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146" y="1253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191" name="Picture 15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509" y="1298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192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28" y="1480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193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47" y="1343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194" name="Picture 18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67" y="1434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195" name="Picture 19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28" y="1253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196" name="Picture 2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559" y="1706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197" name="Picture 21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785" y="1660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18198" name="Group 22"/>
            <p:cNvGrpSpPr/>
            <p:nvPr/>
          </p:nvGrpSpPr>
          <p:grpSpPr bwMode="auto">
            <a:xfrm>
              <a:off x="3560" y="2115"/>
              <a:ext cx="2043" cy="1270"/>
              <a:chOff x="3559" y="1253"/>
              <a:chExt cx="2043" cy="1270"/>
            </a:xfrm>
          </p:grpSpPr>
          <p:pic>
            <p:nvPicPr>
              <p:cNvPr id="818199" name="Picture 2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919" y="1343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200" name="Picture 2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693" y="1298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201" name="Picture 25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146" y="1253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202" name="Picture 26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509" y="1298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203" name="Picture 27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28" y="1480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204" name="Picture 28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47" y="1343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205" name="Picture 29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EFFFF"/>
                  </a:clrFrom>
                  <a:clrTo>
                    <a:srgbClr val="FE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67" y="1434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206" name="Picture 3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28" y="1253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207" name="Picture 31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559" y="1706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8208" name="Picture 3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785" y="1660"/>
                <a:ext cx="274" cy="8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818209" name="Line 33"/>
          <p:cNvSpPr>
            <a:spLocks noChangeShapeType="1"/>
          </p:cNvSpPr>
          <p:nvPr/>
        </p:nvSpPr>
        <p:spPr bwMode="auto">
          <a:xfrm>
            <a:off x="3708400" y="32845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8210" name="Text Box 34"/>
          <p:cNvSpPr txBox="1">
            <a:spLocks noChangeArrowheads="1"/>
          </p:cNvSpPr>
          <p:nvPr/>
        </p:nvSpPr>
        <p:spPr bwMode="auto">
          <a:xfrm>
            <a:off x="3833813" y="2765425"/>
            <a:ext cx="379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D60093"/>
                </a:solidFill>
                <a:ea typeface="楷体_GB2312" pitchFamily="49" charset="-122"/>
              </a:rPr>
              <a:t>8</a:t>
            </a:r>
          </a:p>
        </p:txBody>
      </p:sp>
      <p:sp>
        <p:nvSpPr>
          <p:cNvPr id="818211" name="Text Box 35"/>
          <p:cNvSpPr txBox="1">
            <a:spLocks noChangeArrowheads="1"/>
          </p:cNvSpPr>
          <p:nvPr/>
        </p:nvSpPr>
        <p:spPr bwMode="auto">
          <a:xfrm>
            <a:off x="1692275" y="3213100"/>
            <a:ext cx="577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D60093"/>
                </a:solidFill>
                <a:ea typeface="楷体_GB2312" pitchFamily="49" charset="-122"/>
              </a:rPr>
              <a:t>12</a:t>
            </a:r>
          </a:p>
        </p:txBody>
      </p:sp>
      <p:sp>
        <p:nvSpPr>
          <p:cNvPr id="818212" name="Text Box 36"/>
          <p:cNvSpPr txBox="1">
            <a:spLocks noChangeArrowheads="1"/>
          </p:cNvSpPr>
          <p:nvPr/>
        </p:nvSpPr>
        <p:spPr bwMode="auto">
          <a:xfrm>
            <a:off x="3346450" y="4149725"/>
            <a:ext cx="577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D60093"/>
                </a:solidFill>
                <a:ea typeface="楷体_GB2312" pitchFamily="49" charset="-122"/>
              </a:rPr>
              <a:t>10</a:t>
            </a:r>
          </a:p>
        </p:txBody>
      </p:sp>
      <p:sp>
        <p:nvSpPr>
          <p:cNvPr id="818213" name="Text Box 37"/>
          <p:cNvSpPr txBox="1">
            <a:spLocks noChangeArrowheads="1"/>
          </p:cNvSpPr>
          <p:nvPr/>
        </p:nvSpPr>
        <p:spPr bwMode="auto">
          <a:xfrm>
            <a:off x="1258888" y="4710113"/>
            <a:ext cx="577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D60093"/>
                </a:solidFill>
                <a:ea typeface="楷体_GB2312" pitchFamily="49" charset="-122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18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81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210" grpId="0"/>
      <p:bldP spid="818211" grpId="0"/>
      <p:bldP spid="818212" grpId="0"/>
      <p:bldP spid="8182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4866" name="Picture 2" descr="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51248"/>
            <a:ext cx="8820150" cy="59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4867" name="Rectangle 3"/>
          <p:cNvSpPr>
            <a:spLocks noChangeArrowheads="1"/>
          </p:cNvSpPr>
          <p:nvPr/>
        </p:nvSpPr>
        <p:spPr bwMode="auto">
          <a:xfrm>
            <a:off x="1042988" y="1030288"/>
            <a:ext cx="6767512" cy="15636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  3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月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12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日是植树节，学校把种植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42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棵小树苗的任务分配给六年级人数相等的三个班，怎样分配才合理？</a:t>
            </a:r>
          </a:p>
        </p:txBody>
      </p:sp>
      <p:grpSp>
        <p:nvGrpSpPr>
          <p:cNvPr id="804868" name="Group 4"/>
          <p:cNvGrpSpPr/>
          <p:nvPr/>
        </p:nvGrpSpPr>
        <p:grpSpPr bwMode="auto">
          <a:xfrm rot="-851605">
            <a:off x="971550" y="3455988"/>
            <a:ext cx="2168525" cy="693737"/>
            <a:chOff x="2336" y="3042"/>
            <a:chExt cx="1577" cy="504"/>
          </a:xfrm>
        </p:grpSpPr>
        <p:pic>
          <p:nvPicPr>
            <p:cNvPr id="804869" name="Picture 5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225718">
              <a:off x="2919" y="2560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4870" name="Picture 6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225718">
              <a:off x="2999" y="2631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4871" name="Picture 7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039171">
              <a:off x="2999" y="2515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4872" name="Picture 8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225718">
              <a:off x="2863" y="2540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4873" name="Group 9"/>
          <p:cNvGrpSpPr/>
          <p:nvPr/>
        </p:nvGrpSpPr>
        <p:grpSpPr bwMode="auto">
          <a:xfrm rot="-851605">
            <a:off x="1060450" y="3022600"/>
            <a:ext cx="2168525" cy="693738"/>
            <a:chOff x="2336" y="3042"/>
            <a:chExt cx="1577" cy="504"/>
          </a:xfrm>
        </p:grpSpPr>
        <p:pic>
          <p:nvPicPr>
            <p:cNvPr id="804874" name="Picture 10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225718">
              <a:off x="2919" y="2560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4875" name="Picture 11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225718">
              <a:off x="2999" y="2631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4876" name="Picture 12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039171">
              <a:off x="2999" y="2515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4877" name="Picture 13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225718">
              <a:off x="2863" y="2540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4878" name="Group 14"/>
          <p:cNvGrpSpPr/>
          <p:nvPr/>
        </p:nvGrpSpPr>
        <p:grpSpPr bwMode="auto">
          <a:xfrm rot="-645305">
            <a:off x="1719263" y="3575050"/>
            <a:ext cx="2179637" cy="696913"/>
            <a:chOff x="2336" y="3042"/>
            <a:chExt cx="1577" cy="504"/>
          </a:xfrm>
        </p:grpSpPr>
        <p:pic>
          <p:nvPicPr>
            <p:cNvPr id="804879" name="Picture 15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225718">
              <a:off x="2919" y="2560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4880" name="Picture 16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225718">
              <a:off x="2999" y="2631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4881" name="Picture 17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039171">
              <a:off x="2999" y="2515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4882" name="Picture 18" descr="D011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225718">
              <a:off x="2863" y="2540"/>
              <a:ext cx="388" cy="1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4883" name="AutoShape 19"/>
          <p:cNvSpPr>
            <a:spLocks noChangeArrowheads="1"/>
          </p:cNvSpPr>
          <p:nvPr/>
        </p:nvSpPr>
        <p:spPr bwMode="auto">
          <a:xfrm>
            <a:off x="179388" y="2708275"/>
            <a:ext cx="4464050" cy="2039938"/>
          </a:xfrm>
          <a:prstGeom prst="cloudCallout">
            <a:avLst>
              <a:gd name="adj1" fmla="val -4125"/>
              <a:gd name="adj2" fmla="val 87509"/>
            </a:avLst>
          </a:prstGeom>
          <a:noFill/>
          <a:ln w="254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pic>
        <p:nvPicPr>
          <p:cNvPr id="804884" name="Picture 20" descr="ARB006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4868863"/>
            <a:ext cx="2881312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4885" name="Group 21"/>
          <p:cNvGrpSpPr/>
          <p:nvPr/>
        </p:nvGrpSpPr>
        <p:grpSpPr bwMode="auto">
          <a:xfrm>
            <a:off x="4716463" y="2852738"/>
            <a:ext cx="3455987" cy="1655762"/>
            <a:chOff x="2971" y="1797"/>
            <a:chExt cx="2177" cy="1043"/>
          </a:xfrm>
        </p:grpSpPr>
        <p:sp>
          <p:nvSpPr>
            <p:cNvPr id="804886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063" y="1925"/>
              <a:ext cx="1949" cy="8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 kern="10" dirty="0">
                  <a:ln w="12700">
                    <a:solidFill>
                      <a:srgbClr val="3333CC"/>
                    </a:solidFill>
                    <a:round/>
                  </a:ln>
                  <a:solidFill>
                    <a:srgbClr val="FF33CC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华文新魏" panose="02010800040101010101" charset="-122"/>
                  <a:ea typeface="华文新魏" panose="02010800040101010101" charset="-122"/>
                </a:rPr>
                <a:t>平均分配</a:t>
              </a:r>
            </a:p>
          </p:txBody>
        </p:sp>
        <p:sp>
          <p:nvSpPr>
            <p:cNvPr id="804887" name="Rectangle 23"/>
            <p:cNvSpPr>
              <a:spLocks noChangeArrowheads="1"/>
            </p:cNvSpPr>
            <p:nvPr/>
          </p:nvSpPr>
          <p:spPr bwMode="auto">
            <a:xfrm>
              <a:off x="2971" y="1797"/>
              <a:ext cx="2177" cy="1043"/>
            </a:xfrm>
            <a:prstGeom prst="rect">
              <a:avLst/>
            </a:prstGeom>
            <a:noFill/>
            <a:ln w="50800" algn="ctr">
              <a:pattFill prst="pct80">
                <a:fgClr>
                  <a:srgbClr val="D60093"/>
                </a:fgClr>
                <a:bgClr>
                  <a:srgbClr val="FFFFFF"/>
                </a:bgClr>
              </a:patt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048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048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048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048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048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048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4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4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8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5890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5891" name="Rectangle 3"/>
          <p:cNvSpPr>
            <a:spLocks noChangeArrowheads="1"/>
          </p:cNvSpPr>
          <p:nvPr/>
        </p:nvSpPr>
        <p:spPr bwMode="auto">
          <a:xfrm>
            <a:off x="1008063" y="765175"/>
            <a:ext cx="7092950" cy="1382713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     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李明与黄华合办股份制食品有限公司，李明出资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20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万元，黄华出资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30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万元，两年后盈利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150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万元，怎样分配利润才合理？</a:t>
            </a:r>
          </a:p>
        </p:txBody>
      </p:sp>
      <p:pic>
        <p:nvPicPr>
          <p:cNvPr id="805892" name="Picture 4" descr="C013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3284538"/>
            <a:ext cx="1022350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5893" name="Group 5"/>
          <p:cNvGrpSpPr/>
          <p:nvPr/>
        </p:nvGrpSpPr>
        <p:grpSpPr bwMode="auto">
          <a:xfrm>
            <a:off x="539750" y="2708275"/>
            <a:ext cx="4535488" cy="3671888"/>
            <a:chOff x="567" y="1797"/>
            <a:chExt cx="2857" cy="2313"/>
          </a:xfrm>
        </p:grpSpPr>
        <p:sp>
          <p:nvSpPr>
            <p:cNvPr id="805894" name="AutoShape 6"/>
            <p:cNvSpPr>
              <a:spLocks noChangeArrowheads="1"/>
            </p:cNvSpPr>
            <p:nvPr/>
          </p:nvSpPr>
          <p:spPr bwMode="auto">
            <a:xfrm>
              <a:off x="567" y="1797"/>
              <a:ext cx="2857" cy="2313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05895" name="Text Box 7"/>
            <p:cNvSpPr txBox="1">
              <a:spLocks noChangeArrowheads="1"/>
            </p:cNvSpPr>
            <p:nvPr/>
          </p:nvSpPr>
          <p:spPr bwMode="auto">
            <a:xfrm>
              <a:off x="748" y="2029"/>
              <a:ext cx="2631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b="1" dirty="0">
                  <a:solidFill>
                    <a:srgbClr val="000000"/>
                  </a:solidFill>
                  <a:ea typeface="华文新魏" panose="02010800040101010101" charset="-122"/>
                </a:rPr>
                <a:t>    </a:t>
              </a:r>
              <a:r>
                <a:rPr lang="zh-CN" altLang="en-US" sz="3200" b="1" dirty="0">
                  <a:solidFill>
                    <a:srgbClr val="000000"/>
                  </a:solidFill>
                  <a:ea typeface="华文新魏" panose="02010800040101010101" charset="-122"/>
                </a:rPr>
                <a:t>在工农业生产和日常生活中，常常需要把一个数量按照一定的比来进行分配。这种分配方法通常叫做</a:t>
              </a:r>
              <a:r>
                <a:rPr lang="zh-CN" altLang="en-US" sz="3200" b="1" dirty="0">
                  <a:solidFill>
                    <a:srgbClr val="CC0099"/>
                  </a:solidFill>
                  <a:ea typeface="华文新魏" panose="02010800040101010101" charset="-122"/>
                </a:rPr>
                <a:t>按比分配</a:t>
              </a:r>
              <a:r>
                <a:rPr lang="zh-CN" altLang="en-US" sz="3200" b="1" dirty="0">
                  <a:solidFill>
                    <a:srgbClr val="000000"/>
                  </a:solidFill>
                  <a:ea typeface="华文新魏" panose="02010800040101010101" charset="-122"/>
                </a:rPr>
                <a:t>。</a:t>
              </a:r>
            </a:p>
          </p:txBody>
        </p:sp>
      </p:grpSp>
      <p:pic>
        <p:nvPicPr>
          <p:cNvPr id="805896" name="Picture 8" descr="C017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3213100"/>
            <a:ext cx="1176338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58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58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05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5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zh-CN" altLang="en-US" sz="7200" b="1">
                <a:solidFill>
                  <a:srgbClr val="FF0000"/>
                </a:solidFill>
                <a:ea typeface="隶书" panose="02010509060101010101" charset="-122"/>
              </a:rPr>
              <a:t>自学展示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5400" b="1">
                <a:solidFill>
                  <a:srgbClr val="FF0000"/>
                </a:solidFill>
              </a:rPr>
              <a:t>你说我说大家说：</a:t>
            </a:r>
          </a:p>
          <a:p>
            <a:pPr>
              <a:buFontTx/>
              <a:buNone/>
            </a:pPr>
            <a:r>
              <a:rPr lang="zh-CN" altLang="en-US" sz="5400"/>
              <a:t>  </a:t>
            </a:r>
          </a:p>
          <a:p>
            <a:pPr>
              <a:buFontTx/>
              <a:buNone/>
            </a:pPr>
            <a:r>
              <a:rPr lang="zh-CN" altLang="en-US" sz="5400"/>
              <a:t>   </a:t>
            </a:r>
            <a:r>
              <a:rPr lang="zh-CN" altLang="en-US" sz="5400" b="1">
                <a:solidFill>
                  <a:srgbClr val="FF0000"/>
                </a:solidFill>
              </a:rPr>
              <a:t>你学到了那些知识？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229600" cy="4525962"/>
          </a:xfrm>
        </p:spPr>
        <p:txBody>
          <a:bodyPr/>
          <a:lstStyle/>
          <a:p>
            <a:r>
              <a:rPr lang="zh-CN" altLang="en-US" b="1" dirty="0"/>
              <a:t>比的定义</a:t>
            </a:r>
            <a:r>
              <a:rPr lang="zh-CN" altLang="en-US" dirty="0"/>
              <a:t> </a:t>
            </a:r>
          </a:p>
          <a:p>
            <a:r>
              <a:rPr lang="zh-CN" altLang="en-US" b="1" dirty="0"/>
              <a:t>比的组成</a:t>
            </a:r>
            <a:r>
              <a:rPr lang="zh-CN" altLang="en-US" dirty="0"/>
              <a:t> </a:t>
            </a:r>
          </a:p>
          <a:p>
            <a:r>
              <a:rPr lang="zh-CN" altLang="en-US" b="1" dirty="0"/>
              <a:t>比值，如何求比值</a:t>
            </a:r>
            <a:r>
              <a:rPr lang="zh-CN" altLang="en-US" dirty="0"/>
              <a:t> ？</a:t>
            </a:r>
          </a:p>
          <a:p>
            <a:r>
              <a:rPr lang="zh-CN" altLang="en-US" b="1" dirty="0"/>
              <a:t>比和除法的关系</a:t>
            </a:r>
          </a:p>
          <a:p>
            <a:r>
              <a:rPr lang="zh-CN" altLang="en-US" b="1" dirty="0"/>
              <a:t>比和分数的关系</a:t>
            </a:r>
            <a:r>
              <a:rPr lang="zh-CN" altLang="en-US" dirty="0"/>
              <a:t> </a:t>
            </a:r>
          </a:p>
        </p:txBody>
      </p:sp>
      <p:sp>
        <p:nvSpPr>
          <p:cNvPr id="814084" name="Text Box 4"/>
          <p:cNvSpPr txBox="1">
            <a:spLocks noChangeArrowheads="1"/>
          </p:cNvSpPr>
          <p:nvPr/>
        </p:nvSpPr>
        <p:spPr bwMode="auto">
          <a:xfrm>
            <a:off x="468313" y="4365625"/>
            <a:ext cx="74882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b="1" dirty="0">
                <a:solidFill>
                  <a:srgbClr val="FF0000"/>
                </a:solidFill>
                <a:ea typeface="楷体_GB2312" pitchFamily="49" charset="-122"/>
              </a:rPr>
              <a:t>你还有什么问题？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4" name="Text Box 4"/>
          <p:cNvSpPr txBox="1">
            <a:spLocks noChangeArrowheads="1"/>
          </p:cNvSpPr>
          <p:nvPr/>
        </p:nvSpPr>
        <p:spPr bwMode="auto">
          <a:xfrm>
            <a:off x="820738" y="711200"/>
            <a:ext cx="4038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CC0000"/>
                </a:solidFill>
                <a:ea typeface="隶书" panose="02010509060101010101" charset="-122"/>
              </a:rPr>
              <a:t>求比值：</a:t>
            </a:r>
          </a:p>
        </p:txBody>
      </p:sp>
      <p:sp>
        <p:nvSpPr>
          <p:cNvPr id="824325" name="Text Box 5"/>
          <p:cNvSpPr txBox="1">
            <a:spLocks noChangeArrowheads="1"/>
          </p:cNvSpPr>
          <p:nvPr/>
        </p:nvSpPr>
        <p:spPr bwMode="auto">
          <a:xfrm>
            <a:off x="611188" y="1916113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1.25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：</a:t>
            </a: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2</a:t>
            </a:r>
          </a:p>
        </p:txBody>
      </p:sp>
      <p:sp>
        <p:nvSpPr>
          <p:cNvPr id="824326" name="Text Box 6"/>
          <p:cNvSpPr txBox="1">
            <a:spLocks noChangeArrowheads="1"/>
          </p:cNvSpPr>
          <p:nvPr/>
        </p:nvSpPr>
        <p:spPr bwMode="auto">
          <a:xfrm>
            <a:off x="4929188" y="1844675"/>
            <a:ext cx="353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0.65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：</a:t>
            </a: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0.3</a:t>
            </a:r>
          </a:p>
        </p:txBody>
      </p:sp>
      <p:sp>
        <p:nvSpPr>
          <p:cNvPr id="824327" name="Text Box 7"/>
          <p:cNvSpPr txBox="1">
            <a:spLocks noChangeArrowheads="1"/>
          </p:cNvSpPr>
          <p:nvPr/>
        </p:nvSpPr>
        <p:spPr bwMode="auto">
          <a:xfrm>
            <a:off x="4865688" y="3219450"/>
            <a:ext cx="4278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1.25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升：</a:t>
            </a: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375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毫升</a:t>
            </a:r>
          </a:p>
        </p:txBody>
      </p:sp>
      <p:sp>
        <p:nvSpPr>
          <p:cNvPr id="824328" name="Text Box 8"/>
          <p:cNvSpPr txBox="1">
            <a:spLocks noChangeArrowheads="1"/>
          </p:cNvSpPr>
          <p:nvPr/>
        </p:nvSpPr>
        <p:spPr bwMode="auto">
          <a:xfrm>
            <a:off x="4873625" y="4659313"/>
            <a:ext cx="3946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00"/>
                </a:solidFill>
                <a:ea typeface="楷体_GB2312" pitchFamily="49" charset="-122"/>
              </a:rPr>
              <a:t>600cm</a:t>
            </a:r>
            <a:r>
              <a:rPr lang="zh-CN" altLang="en-US" sz="3600" b="1">
                <a:solidFill>
                  <a:srgbClr val="000000"/>
                </a:solidFill>
                <a:ea typeface="楷体_GB2312" pitchFamily="49" charset="-122"/>
              </a:rPr>
              <a:t>：</a:t>
            </a:r>
            <a:r>
              <a:rPr lang="en-US" altLang="zh-CN" sz="3600" b="1">
                <a:solidFill>
                  <a:srgbClr val="000000"/>
                </a:solidFill>
                <a:ea typeface="楷体_GB2312" pitchFamily="49" charset="-122"/>
              </a:rPr>
              <a:t>2m</a:t>
            </a:r>
          </a:p>
        </p:txBody>
      </p:sp>
      <p:graphicFrame>
        <p:nvGraphicFramePr>
          <p:cNvPr id="824331" name="Object 11"/>
          <p:cNvGraphicFramePr>
            <a:graphicFrameLocks noChangeAspect="1"/>
          </p:cNvGraphicFramePr>
          <p:nvPr/>
        </p:nvGraphicFramePr>
        <p:xfrm>
          <a:off x="1187450" y="2708275"/>
          <a:ext cx="201612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Microsoft 公式 3.0" r:id="rId3" imgW="393700" imgH="393700" progId="Equation.3">
                  <p:embed/>
                </p:oleObj>
              </mc:Choice>
              <mc:Fallback>
                <p:oleObj name="Microsoft 公式 3.0" r:id="rId3" imgW="393700" imgH="3937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708275"/>
                        <a:ext cx="2016125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4334" name="Group 14"/>
          <p:cNvGrpSpPr/>
          <p:nvPr/>
        </p:nvGrpSpPr>
        <p:grpSpPr bwMode="auto">
          <a:xfrm>
            <a:off x="971550" y="4508500"/>
            <a:ext cx="2701925" cy="1079500"/>
            <a:chOff x="1083" y="2840"/>
            <a:chExt cx="894" cy="680"/>
          </a:xfrm>
        </p:grpSpPr>
        <p:sp>
          <p:nvSpPr>
            <p:cNvPr id="824329" name="Text Box 9"/>
            <p:cNvSpPr txBox="1">
              <a:spLocks noChangeArrowheads="1"/>
            </p:cNvSpPr>
            <p:nvPr/>
          </p:nvSpPr>
          <p:spPr bwMode="auto">
            <a:xfrm>
              <a:off x="1083" y="2977"/>
              <a:ext cx="8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  <a:ea typeface="楷体_GB2312" pitchFamily="49" charset="-122"/>
                </a:rPr>
                <a:t>15</a:t>
              </a:r>
              <a:r>
                <a:rPr lang="zh-CN" altLang="en-US" sz="3600" b="1">
                  <a:solidFill>
                    <a:srgbClr val="000000"/>
                  </a:solidFill>
                  <a:ea typeface="楷体_GB2312" pitchFamily="49" charset="-122"/>
                </a:rPr>
                <a:t>秒：     分</a:t>
              </a:r>
            </a:p>
          </p:txBody>
        </p:sp>
        <p:graphicFrame>
          <p:nvGraphicFramePr>
            <p:cNvPr id="824332" name="Object 12"/>
            <p:cNvGraphicFramePr>
              <a:graphicFrameLocks noChangeAspect="1"/>
            </p:cNvGraphicFramePr>
            <p:nvPr/>
          </p:nvGraphicFramePr>
          <p:xfrm>
            <a:off x="1474" y="2840"/>
            <a:ext cx="499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Microsoft 公式 3.0" r:id="rId5" imgW="139700" imgH="393700" progId="Equation.3">
                    <p:embed/>
                  </p:oleObj>
                </mc:Choice>
                <mc:Fallback>
                  <p:oleObj name="Microsoft 公式 3.0" r:id="rId5" imgW="139700" imgH="393700" progId="Equation.3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840"/>
                          <a:ext cx="499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56" name="Text Box 12"/>
          <p:cNvSpPr txBox="1">
            <a:spLocks noChangeArrowheads="1"/>
          </p:cNvSpPr>
          <p:nvPr/>
        </p:nvSpPr>
        <p:spPr bwMode="auto">
          <a:xfrm>
            <a:off x="611188" y="836613"/>
            <a:ext cx="37449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>
                <a:solidFill>
                  <a:srgbClr val="CC0000"/>
                </a:solidFill>
                <a:ea typeface="隶书" panose="02010509060101010101" charset="-122"/>
              </a:rPr>
              <a:t>填空：</a:t>
            </a:r>
          </a:p>
        </p:txBody>
      </p:sp>
      <p:sp>
        <p:nvSpPr>
          <p:cNvPr id="825358" name="Text Box 14"/>
          <p:cNvSpPr txBox="1">
            <a:spLocks noChangeArrowheads="1"/>
          </p:cNvSpPr>
          <p:nvPr/>
        </p:nvSpPr>
        <p:spPr bwMode="auto">
          <a:xfrm>
            <a:off x="2195513" y="3644900"/>
            <a:ext cx="463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CC0000"/>
                </a:solidFill>
                <a:ea typeface="楷体_GB2312" pitchFamily="49" charset="-122"/>
              </a:rPr>
              <a:t>49</a:t>
            </a:r>
          </a:p>
        </p:txBody>
      </p:sp>
      <p:sp>
        <p:nvSpPr>
          <p:cNvPr id="825359" name="Text Box 15"/>
          <p:cNvSpPr txBox="1">
            <a:spLocks noChangeArrowheads="1"/>
          </p:cNvSpPr>
          <p:nvPr/>
        </p:nvSpPr>
        <p:spPr bwMode="auto">
          <a:xfrm>
            <a:off x="2339975" y="4941888"/>
            <a:ext cx="688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CC0000"/>
                </a:solidFill>
                <a:ea typeface="楷体_GB2312" pitchFamily="49" charset="-122"/>
              </a:rPr>
              <a:t>10</a:t>
            </a:r>
          </a:p>
        </p:txBody>
      </p:sp>
      <p:graphicFrame>
        <p:nvGraphicFramePr>
          <p:cNvPr id="825357" name="Object 13"/>
          <p:cNvGraphicFramePr>
            <a:graphicFrameLocks noChangeAspect="1"/>
          </p:cNvGraphicFramePr>
          <p:nvPr/>
        </p:nvGraphicFramePr>
        <p:xfrm>
          <a:off x="3492500" y="1557338"/>
          <a:ext cx="522288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Microsoft 公式 3.0" r:id="rId3" imgW="152400" imgH="393700" progId="Equation.3">
                  <p:embed/>
                </p:oleObj>
              </mc:Choice>
              <mc:Fallback>
                <p:oleObj name="Microsoft 公式 3.0" r:id="rId3" imgW="152400" imgH="3937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1557338"/>
                        <a:ext cx="522288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5370" name="Group 26"/>
          <p:cNvGrpSpPr/>
          <p:nvPr/>
        </p:nvGrpSpPr>
        <p:grpSpPr bwMode="auto">
          <a:xfrm>
            <a:off x="684213" y="1268413"/>
            <a:ext cx="5688012" cy="1439862"/>
            <a:chOff x="431" y="799"/>
            <a:chExt cx="3583" cy="907"/>
          </a:xfrm>
        </p:grpSpPr>
        <p:sp>
          <p:nvSpPr>
            <p:cNvPr id="825360" name="Rectangle 16"/>
            <p:cNvSpPr>
              <a:spLocks noChangeArrowheads="1"/>
            </p:cNvSpPr>
            <p:nvPr/>
          </p:nvSpPr>
          <p:spPr bwMode="auto">
            <a:xfrm>
              <a:off x="431" y="1162"/>
              <a:ext cx="35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rgbClr val="000000"/>
                  </a:solidFill>
                  <a:ea typeface="楷体_GB2312" pitchFamily="49" charset="-122"/>
                </a:rPr>
                <a:t>2</a:t>
              </a:r>
              <a:r>
                <a:rPr lang="zh-CN" altLang="en-US" sz="3600" b="1" dirty="0">
                  <a:solidFill>
                    <a:srgbClr val="000000"/>
                  </a:solidFill>
                  <a:ea typeface="楷体_GB2312" pitchFamily="49" charset="-122"/>
                  <a:sym typeface="Wingdings" panose="05000000000000000000" pitchFamily="2" charset="2"/>
                </a:rPr>
                <a:t>：（       ）</a:t>
              </a:r>
              <a:r>
                <a:rPr lang="en-US" altLang="zh-CN" sz="3600" b="1" dirty="0">
                  <a:solidFill>
                    <a:srgbClr val="000000"/>
                  </a:solidFill>
                  <a:ea typeface="楷体_GB2312" pitchFamily="49" charset="-122"/>
                  <a:sym typeface="Wingdings" panose="05000000000000000000" pitchFamily="2" charset="2"/>
                </a:rPr>
                <a:t>=</a:t>
              </a:r>
            </a:p>
          </p:txBody>
        </p:sp>
        <p:graphicFrame>
          <p:nvGraphicFramePr>
            <p:cNvPr id="825362" name="Object 18"/>
            <p:cNvGraphicFramePr>
              <a:graphicFrameLocks noChangeAspect="1"/>
            </p:cNvGraphicFramePr>
            <p:nvPr/>
          </p:nvGraphicFramePr>
          <p:xfrm>
            <a:off x="3334" y="799"/>
            <a:ext cx="352" cy="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Microsoft 公式 3.0" r:id="rId5" imgW="152400" imgH="393700" progId="Equation.3">
                    <p:embed/>
                  </p:oleObj>
                </mc:Choice>
                <mc:Fallback>
                  <p:oleObj name="Microsoft 公式 3.0" r:id="rId5" imgW="152400" imgH="393700" progId="Equation.3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799"/>
                          <a:ext cx="352" cy="9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5365" name="Group 21"/>
          <p:cNvGrpSpPr/>
          <p:nvPr/>
        </p:nvGrpSpPr>
        <p:grpSpPr bwMode="auto">
          <a:xfrm>
            <a:off x="2051050" y="2779713"/>
            <a:ext cx="2574925" cy="1441450"/>
            <a:chOff x="1111" y="2251"/>
            <a:chExt cx="1622" cy="908"/>
          </a:xfrm>
        </p:grpSpPr>
        <p:sp>
          <p:nvSpPr>
            <p:cNvPr id="825348" name="Text Box 4"/>
            <p:cNvSpPr txBox="1">
              <a:spLocks noChangeArrowheads="1"/>
            </p:cNvSpPr>
            <p:nvPr/>
          </p:nvSpPr>
          <p:spPr bwMode="auto">
            <a:xfrm>
              <a:off x="1791" y="2523"/>
              <a:ext cx="28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  <a:ea typeface="楷体_GB2312" pitchFamily="49" charset="-122"/>
                  <a:sym typeface="Wingdings" panose="05000000000000000000" pitchFamily="2" charset="2"/>
                </a:rPr>
                <a:t>=</a:t>
              </a:r>
              <a:endParaRPr lang="en-US" altLang="zh-CN" sz="36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graphicFrame>
          <p:nvGraphicFramePr>
            <p:cNvPr id="825361" name="Object 17"/>
            <p:cNvGraphicFramePr>
              <a:graphicFrameLocks noChangeAspect="1"/>
            </p:cNvGraphicFramePr>
            <p:nvPr/>
          </p:nvGraphicFramePr>
          <p:xfrm>
            <a:off x="2381" y="2251"/>
            <a:ext cx="352" cy="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Microsoft 公式 3.0" r:id="rId7" imgW="152400" imgH="393700" progId="Equation.3">
                    <p:embed/>
                  </p:oleObj>
                </mc:Choice>
                <mc:Fallback>
                  <p:oleObj name="Microsoft 公式 3.0" r:id="rId7" imgW="152400" imgH="393700" progId="Equation.3">
                    <p:embed/>
                    <p:pic>
                      <p:nvPicPr>
                        <p:cNvPr id="0" name="图片 2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2251"/>
                          <a:ext cx="352" cy="9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5363" name="Object 19"/>
            <p:cNvGraphicFramePr>
              <a:graphicFrameLocks noChangeAspect="1"/>
            </p:cNvGraphicFramePr>
            <p:nvPr/>
          </p:nvGraphicFramePr>
          <p:xfrm>
            <a:off x="1111" y="2387"/>
            <a:ext cx="453" cy="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Microsoft 公式 3.0" r:id="rId8" imgW="228600" imgH="431800" progId="Equation.3">
                    <p:embed/>
                  </p:oleObj>
                </mc:Choice>
                <mc:Fallback>
                  <p:oleObj name="Microsoft 公式 3.0" r:id="rId8" imgW="228600" imgH="431800" progId="Equation.3">
                    <p:embed/>
                    <p:pic>
                      <p:nvPicPr>
                        <p:cNvPr id="0" name="图片 2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2387"/>
                          <a:ext cx="453" cy="7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5367" name="Group 23"/>
          <p:cNvGrpSpPr/>
          <p:nvPr/>
        </p:nvGrpSpPr>
        <p:grpSpPr bwMode="auto">
          <a:xfrm>
            <a:off x="1835150" y="4365625"/>
            <a:ext cx="3727450" cy="1439863"/>
            <a:chOff x="1156" y="3022"/>
            <a:chExt cx="2348" cy="907"/>
          </a:xfrm>
        </p:grpSpPr>
        <p:graphicFrame>
          <p:nvGraphicFramePr>
            <p:cNvPr id="825351" name="Object 7"/>
            <p:cNvGraphicFramePr>
              <a:graphicFrameLocks noChangeAspect="1"/>
            </p:cNvGraphicFramePr>
            <p:nvPr/>
          </p:nvGraphicFramePr>
          <p:xfrm>
            <a:off x="3152" y="3022"/>
            <a:ext cx="352" cy="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Microsoft 公式 3.0" r:id="rId10" imgW="152400" imgH="393700" progId="Equation.3">
                    <p:embed/>
                  </p:oleObj>
                </mc:Choice>
                <mc:Fallback>
                  <p:oleObj name="Microsoft 公式 3.0" r:id="rId10" imgW="152400" imgH="393700" progId="Equation.3">
                    <p:embed/>
                    <p:pic>
                      <p:nvPicPr>
                        <p:cNvPr id="0" name="图片 2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3022"/>
                          <a:ext cx="352" cy="9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5364" name="Rectangle 20"/>
            <p:cNvSpPr>
              <a:spLocks noChangeArrowheads="1"/>
            </p:cNvSpPr>
            <p:nvPr/>
          </p:nvSpPr>
          <p:spPr bwMode="auto">
            <a:xfrm>
              <a:off x="1156" y="3339"/>
              <a:ext cx="178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ea typeface="楷体_GB2312" pitchFamily="49" charset="-122"/>
                  <a:sym typeface="Wingdings" panose="05000000000000000000" pitchFamily="2" charset="2"/>
                </a:rPr>
                <a:t>（    ）：</a:t>
              </a:r>
              <a:r>
                <a:rPr lang="en-US" altLang="zh-CN" sz="3600" b="1">
                  <a:solidFill>
                    <a:srgbClr val="000000"/>
                  </a:solidFill>
                  <a:ea typeface="楷体_GB2312" pitchFamily="49" charset="-122"/>
                  <a:sym typeface="Wingdings" panose="05000000000000000000" pitchFamily="2" charset="2"/>
                </a:rPr>
                <a:t>35=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5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3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7" name="Rectangle 3"/>
          <p:cNvSpPr>
            <a:spLocks noChangeArrowheads="1"/>
          </p:cNvSpPr>
          <p:nvPr/>
        </p:nvSpPr>
        <p:spPr bwMode="auto">
          <a:xfrm>
            <a:off x="323850" y="333375"/>
            <a:ext cx="8353425" cy="156368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     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李明与黄华合办股份制食品有限公司，李明出资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20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万元，黄华出资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30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万元，两年后盈利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150</a:t>
            </a:r>
            <a:r>
              <a:rPr lang="zh-CN" altLang="en-US" sz="3200" b="1" dirty="0">
                <a:solidFill>
                  <a:srgbClr val="000000"/>
                </a:solidFill>
                <a:ea typeface="楷体_GB2312" pitchFamily="49" charset="-122"/>
              </a:rPr>
              <a:t>万元，怎样分配利润才合理？</a:t>
            </a:r>
          </a:p>
        </p:txBody>
      </p:sp>
      <p:sp>
        <p:nvSpPr>
          <p:cNvPr id="815113" name="Rectangle 9"/>
          <p:cNvSpPr>
            <a:spLocks noChangeArrowheads="1"/>
          </p:cNvSpPr>
          <p:nvPr/>
        </p:nvSpPr>
        <p:spPr bwMode="auto">
          <a:xfrm>
            <a:off x="250825" y="573405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ea typeface="楷体_GB2312" pitchFamily="49" charset="-122"/>
              </a:rPr>
              <a:t>2x =60    3x = 90</a:t>
            </a:r>
          </a:p>
        </p:txBody>
      </p:sp>
      <p:sp>
        <p:nvSpPr>
          <p:cNvPr id="815114" name="Text Box 10"/>
          <p:cNvSpPr txBox="1">
            <a:spLocks noChangeArrowheads="1"/>
          </p:cNvSpPr>
          <p:nvPr/>
        </p:nvSpPr>
        <p:spPr bwMode="auto">
          <a:xfrm>
            <a:off x="206375" y="1773238"/>
            <a:ext cx="263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ea typeface="楷体_GB2312" pitchFamily="49" charset="-122"/>
              </a:rPr>
              <a:t>方法一：</a:t>
            </a:r>
          </a:p>
        </p:txBody>
      </p:sp>
      <p:sp>
        <p:nvSpPr>
          <p:cNvPr id="815115" name="Text Box 11"/>
          <p:cNvSpPr txBox="1">
            <a:spLocks noChangeArrowheads="1"/>
          </p:cNvSpPr>
          <p:nvPr/>
        </p:nvSpPr>
        <p:spPr bwMode="auto">
          <a:xfrm>
            <a:off x="3924300" y="2133600"/>
            <a:ext cx="3814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ea typeface="楷体_GB2312" pitchFamily="49" charset="-122"/>
              </a:rPr>
              <a:t>方法二：</a:t>
            </a:r>
          </a:p>
        </p:txBody>
      </p:sp>
      <p:grpSp>
        <p:nvGrpSpPr>
          <p:cNvPr id="815124" name="Group 20"/>
          <p:cNvGrpSpPr/>
          <p:nvPr/>
        </p:nvGrpSpPr>
        <p:grpSpPr bwMode="auto">
          <a:xfrm>
            <a:off x="4500563" y="3983038"/>
            <a:ext cx="4319587" cy="814387"/>
            <a:chOff x="2835" y="1979"/>
            <a:chExt cx="2721" cy="513"/>
          </a:xfrm>
        </p:grpSpPr>
        <p:sp>
          <p:nvSpPr>
            <p:cNvPr id="815116" name="Text Box 12"/>
            <p:cNvSpPr txBox="1">
              <a:spLocks noChangeArrowheads="1"/>
            </p:cNvSpPr>
            <p:nvPr/>
          </p:nvSpPr>
          <p:spPr bwMode="auto">
            <a:xfrm>
              <a:off x="2835" y="2115"/>
              <a:ext cx="27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</a:rPr>
                <a:t>150×               =90</a:t>
              </a:r>
              <a:endParaRPr lang="en-US" altLang="zh-CN">
                <a:solidFill>
                  <a:srgbClr val="000000"/>
                </a:solidFill>
              </a:endParaRPr>
            </a:p>
          </p:txBody>
        </p:sp>
        <p:grpSp>
          <p:nvGrpSpPr>
            <p:cNvPr id="815117" name="Group 13"/>
            <p:cNvGrpSpPr>
              <a:grpSpLocks noChangeAspect="1"/>
            </p:cNvGrpSpPr>
            <p:nvPr/>
          </p:nvGrpSpPr>
          <p:grpSpPr bwMode="auto">
            <a:xfrm>
              <a:off x="3608" y="1979"/>
              <a:ext cx="451" cy="513"/>
              <a:chOff x="2079" y="2205"/>
              <a:chExt cx="451" cy="513"/>
            </a:xfrm>
          </p:grpSpPr>
          <p:sp>
            <p:nvSpPr>
              <p:cNvPr id="815118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2079" y="2205"/>
                <a:ext cx="451" cy="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19" name="Line 15"/>
              <p:cNvSpPr>
                <a:spLocks noChangeShapeType="1"/>
              </p:cNvSpPr>
              <p:nvPr/>
            </p:nvSpPr>
            <p:spPr bwMode="auto">
              <a:xfrm>
                <a:off x="2111" y="2463"/>
                <a:ext cx="37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20" name="Rectangle 16"/>
              <p:cNvSpPr>
                <a:spLocks noChangeArrowheads="1"/>
              </p:cNvSpPr>
              <p:nvPr/>
            </p:nvSpPr>
            <p:spPr bwMode="auto">
              <a:xfrm>
                <a:off x="2387" y="2488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21" name="Rectangle 17"/>
              <p:cNvSpPr>
                <a:spLocks noChangeArrowheads="1"/>
              </p:cNvSpPr>
              <p:nvPr/>
            </p:nvSpPr>
            <p:spPr bwMode="auto">
              <a:xfrm>
                <a:off x="2124" y="2488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22" name="Rectangle 18"/>
              <p:cNvSpPr>
                <a:spLocks noChangeArrowheads="1"/>
              </p:cNvSpPr>
              <p:nvPr/>
            </p:nvSpPr>
            <p:spPr bwMode="auto">
              <a:xfrm>
                <a:off x="2253" y="2219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23" name="Rectangle 19"/>
              <p:cNvSpPr>
                <a:spLocks noChangeArrowheads="1"/>
              </p:cNvSpPr>
              <p:nvPr/>
            </p:nvSpPr>
            <p:spPr bwMode="auto">
              <a:xfrm>
                <a:off x="2251" y="2466"/>
                <a:ext cx="10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15132" name="Group 28"/>
          <p:cNvGrpSpPr/>
          <p:nvPr/>
        </p:nvGrpSpPr>
        <p:grpSpPr bwMode="auto">
          <a:xfrm>
            <a:off x="4573588" y="5062538"/>
            <a:ext cx="4319587" cy="814387"/>
            <a:chOff x="2835" y="1979"/>
            <a:chExt cx="2721" cy="513"/>
          </a:xfrm>
        </p:grpSpPr>
        <p:sp>
          <p:nvSpPr>
            <p:cNvPr id="815133" name="Text Box 29"/>
            <p:cNvSpPr txBox="1">
              <a:spLocks noChangeArrowheads="1"/>
            </p:cNvSpPr>
            <p:nvPr/>
          </p:nvSpPr>
          <p:spPr bwMode="auto">
            <a:xfrm>
              <a:off x="2835" y="2115"/>
              <a:ext cx="27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altLang="zh-CN" sz="2800">
                  <a:solidFill>
                    <a:srgbClr val="000000"/>
                  </a:solidFill>
                </a:rPr>
                <a:t>150×               =60</a:t>
              </a:r>
              <a:endParaRPr lang="en-US" altLang="zh-CN">
                <a:solidFill>
                  <a:srgbClr val="000000"/>
                </a:solidFill>
              </a:endParaRPr>
            </a:p>
          </p:txBody>
        </p:sp>
        <p:grpSp>
          <p:nvGrpSpPr>
            <p:cNvPr id="815134" name="Group 30"/>
            <p:cNvGrpSpPr>
              <a:grpSpLocks noChangeAspect="1"/>
            </p:cNvGrpSpPr>
            <p:nvPr/>
          </p:nvGrpSpPr>
          <p:grpSpPr bwMode="auto">
            <a:xfrm>
              <a:off x="3608" y="1979"/>
              <a:ext cx="451" cy="513"/>
              <a:chOff x="2079" y="2205"/>
              <a:chExt cx="451" cy="513"/>
            </a:xfrm>
          </p:grpSpPr>
          <p:sp>
            <p:nvSpPr>
              <p:cNvPr id="815135" name="AutoShape 31"/>
              <p:cNvSpPr>
                <a:spLocks noChangeAspect="1" noChangeArrowheads="1" noTextEdit="1"/>
              </p:cNvSpPr>
              <p:nvPr/>
            </p:nvSpPr>
            <p:spPr bwMode="auto">
              <a:xfrm>
                <a:off x="2079" y="2205"/>
                <a:ext cx="451" cy="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36" name="Line 32"/>
              <p:cNvSpPr>
                <a:spLocks noChangeShapeType="1"/>
              </p:cNvSpPr>
              <p:nvPr/>
            </p:nvSpPr>
            <p:spPr bwMode="auto">
              <a:xfrm>
                <a:off x="2111" y="2463"/>
                <a:ext cx="37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37" name="Rectangle 33"/>
              <p:cNvSpPr>
                <a:spLocks noChangeArrowheads="1"/>
              </p:cNvSpPr>
              <p:nvPr/>
            </p:nvSpPr>
            <p:spPr bwMode="auto">
              <a:xfrm>
                <a:off x="2387" y="2488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38" name="Rectangle 34"/>
              <p:cNvSpPr>
                <a:spLocks noChangeArrowheads="1"/>
              </p:cNvSpPr>
              <p:nvPr/>
            </p:nvSpPr>
            <p:spPr bwMode="auto">
              <a:xfrm>
                <a:off x="2124" y="2488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39" name="Rectangle 35"/>
              <p:cNvSpPr>
                <a:spLocks noChangeArrowheads="1"/>
              </p:cNvSpPr>
              <p:nvPr/>
            </p:nvSpPr>
            <p:spPr bwMode="auto">
              <a:xfrm>
                <a:off x="2253" y="2219"/>
                <a:ext cx="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815140" name="Rectangle 36"/>
              <p:cNvSpPr>
                <a:spLocks noChangeArrowheads="1"/>
              </p:cNvSpPr>
              <p:nvPr/>
            </p:nvSpPr>
            <p:spPr bwMode="auto">
              <a:xfrm>
                <a:off x="2251" y="2466"/>
                <a:ext cx="10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4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zh-CN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15141" name="Text Box 37"/>
          <p:cNvSpPr txBox="1">
            <a:spLocks noChangeArrowheads="1"/>
          </p:cNvSpPr>
          <p:nvPr/>
        </p:nvSpPr>
        <p:spPr bwMode="auto">
          <a:xfrm>
            <a:off x="539750" y="2349500"/>
            <a:ext cx="2879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ea typeface="楷体_GB2312" pitchFamily="49" charset="-122"/>
              </a:rPr>
              <a:t>20:30=2:3</a:t>
            </a:r>
          </a:p>
        </p:txBody>
      </p:sp>
      <p:sp>
        <p:nvSpPr>
          <p:cNvPr id="815142" name="Text Box 38"/>
          <p:cNvSpPr txBox="1">
            <a:spLocks noChangeArrowheads="1"/>
          </p:cNvSpPr>
          <p:nvPr/>
        </p:nvSpPr>
        <p:spPr bwMode="auto">
          <a:xfrm>
            <a:off x="4572000" y="2924175"/>
            <a:ext cx="2879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20:30=2:3</a:t>
            </a:r>
          </a:p>
        </p:txBody>
      </p:sp>
      <p:sp>
        <p:nvSpPr>
          <p:cNvPr id="815143" name="Text Box 39"/>
          <p:cNvSpPr txBox="1">
            <a:spLocks noChangeArrowheads="1"/>
          </p:cNvSpPr>
          <p:nvPr/>
        </p:nvSpPr>
        <p:spPr bwMode="auto">
          <a:xfrm>
            <a:off x="0" y="2852738"/>
            <a:ext cx="53228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ea typeface="楷体_GB2312" pitchFamily="49" charset="-122"/>
              </a:rPr>
              <a:t>设：李明应分</a:t>
            </a:r>
            <a:r>
              <a:rPr lang="en-US" altLang="zh-CN" sz="3600" b="1" dirty="0">
                <a:solidFill>
                  <a:srgbClr val="FF0000"/>
                </a:solidFill>
                <a:ea typeface="楷体_GB2312" pitchFamily="49" charset="-122"/>
              </a:rPr>
              <a:t>2x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49" charset="-122"/>
              </a:rPr>
              <a:t>万元，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0000"/>
                </a:solidFill>
                <a:ea typeface="楷体_GB2312" pitchFamily="49" charset="-122"/>
              </a:rPr>
              <a:t>黄华应分</a:t>
            </a:r>
            <a:r>
              <a:rPr lang="en-US" altLang="zh-CN" sz="3600" b="1" dirty="0">
                <a:solidFill>
                  <a:srgbClr val="FF0000"/>
                </a:solidFill>
                <a:ea typeface="楷体_GB2312" pitchFamily="49" charset="-122"/>
              </a:rPr>
              <a:t>3x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49" charset="-122"/>
              </a:rPr>
              <a:t>万元</a:t>
            </a:r>
          </a:p>
        </p:txBody>
      </p:sp>
      <p:sp>
        <p:nvSpPr>
          <p:cNvPr id="815144" name="Text Box 40"/>
          <p:cNvSpPr txBox="1">
            <a:spLocks noChangeArrowheads="1"/>
          </p:cNvSpPr>
          <p:nvPr/>
        </p:nvSpPr>
        <p:spPr bwMode="auto">
          <a:xfrm>
            <a:off x="63500" y="23050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解：</a:t>
            </a:r>
          </a:p>
        </p:txBody>
      </p:sp>
      <p:sp>
        <p:nvSpPr>
          <p:cNvPr id="815145" name="Rectangle 41"/>
          <p:cNvSpPr>
            <a:spLocks noChangeArrowheads="1"/>
          </p:cNvSpPr>
          <p:nvPr/>
        </p:nvSpPr>
        <p:spPr bwMode="auto">
          <a:xfrm>
            <a:off x="755650" y="4076700"/>
            <a:ext cx="3000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ea typeface="楷体_GB2312" pitchFamily="49" charset="-122"/>
              </a:rPr>
              <a:t>2x + 3x = 150</a:t>
            </a:r>
          </a:p>
        </p:txBody>
      </p:sp>
      <p:sp>
        <p:nvSpPr>
          <p:cNvPr id="815146" name="Rectangle 42"/>
          <p:cNvSpPr>
            <a:spLocks noChangeArrowheads="1"/>
          </p:cNvSpPr>
          <p:nvPr/>
        </p:nvSpPr>
        <p:spPr bwMode="auto">
          <a:xfrm>
            <a:off x="323850" y="4724400"/>
            <a:ext cx="457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ea typeface="楷体_GB2312" pitchFamily="49" charset="-122"/>
              </a:rPr>
              <a:t>5x = 150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0000"/>
                </a:solidFill>
                <a:ea typeface="楷体_GB2312" pitchFamily="49" charset="-122"/>
              </a:rPr>
              <a:t>        X = 30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5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5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1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1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1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1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1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1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07" grpId="0" animBg="1"/>
      <p:bldP spid="815113" grpId="0"/>
      <p:bldP spid="815114" grpId="0"/>
      <p:bldP spid="815115" grpId="0"/>
      <p:bldP spid="815141" grpId="0"/>
      <p:bldP spid="815142" grpId="0"/>
      <p:bldP spid="815143" grpId="0"/>
      <p:bldP spid="815144" grpId="0"/>
      <p:bldP spid="815145" grpId="0"/>
      <p:bldP spid="815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2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20713"/>
            <a:ext cx="8821738" cy="589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92579" name="Group 3"/>
          <p:cNvGrpSpPr/>
          <p:nvPr/>
        </p:nvGrpSpPr>
        <p:grpSpPr bwMode="auto">
          <a:xfrm>
            <a:off x="1187450" y="3644900"/>
            <a:ext cx="7956550" cy="3213100"/>
            <a:chOff x="748" y="2614"/>
            <a:chExt cx="5012" cy="1706"/>
          </a:xfrm>
        </p:grpSpPr>
        <p:sp>
          <p:nvSpPr>
            <p:cNvPr id="792580" name="AutoShape 4"/>
            <p:cNvSpPr>
              <a:spLocks noChangeArrowheads="1"/>
            </p:cNvSpPr>
            <p:nvPr/>
          </p:nvSpPr>
          <p:spPr bwMode="auto">
            <a:xfrm>
              <a:off x="748" y="2614"/>
              <a:ext cx="5012" cy="1706"/>
            </a:xfrm>
            <a:prstGeom prst="cloudCallout">
              <a:avLst>
                <a:gd name="adj1" fmla="val -52014"/>
                <a:gd name="adj2" fmla="val -20282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800" b="1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792581" name="Rectangle 5"/>
            <p:cNvSpPr>
              <a:spLocks noChangeArrowheads="1"/>
            </p:cNvSpPr>
            <p:nvPr/>
          </p:nvSpPr>
          <p:spPr bwMode="auto">
            <a:xfrm>
              <a:off x="1247" y="2929"/>
              <a:ext cx="3992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indent="31750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rgbClr val="000000"/>
                  </a:solidFill>
                  <a:latin typeface="华文新魏" panose="02010800040101010101" charset="-122"/>
                  <a:ea typeface="华文新魏" panose="02010800040101010101" charset="-122"/>
                </a:rPr>
                <a:t>六（</a:t>
              </a:r>
              <a:r>
                <a:rPr lang="en-US" altLang="zh-CN" sz="2800" b="1" dirty="0">
                  <a:solidFill>
                    <a:srgbClr val="000000"/>
                  </a:solidFill>
                  <a:latin typeface="华文新魏" panose="02010800040101010101" charset="-122"/>
                  <a:ea typeface="华文新魏" panose="02010800040101010101" charset="-122"/>
                </a:rPr>
                <a:t>1</a:t>
              </a:r>
              <a:r>
                <a:rPr lang="zh-CN" altLang="en-US" sz="2800" b="1" dirty="0">
                  <a:solidFill>
                    <a:srgbClr val="000000"/>
                  </a:solidFill>
                  <a:latin typeface="华文新魏" panose="02010800040101010101" charset="-122"/>
                  <a:ea typeface="华文新魏" panose="02010800040101010101" charset="-122"/>
                </a:rPr>
                <a:t>）班要举行联欢会，班委决定买</a:t>
              </a:r>
              <a:r>
                <a:rPr lang="en-US" altLang="zh-CN" sz="2800" b="1" dirty="0">
                  <a:solidFill>
                    <a:srgbClr val="000000"/>
                  </a:solidFill>
                  <a:latin typeface="华文新魏" panose="02010800040101010101" charset="-122"/>
                  <a:ea typeface="华文新魏" panose="02010800040101010101" charset="-122"/>
                </a:rPr>
                <a:t>12</a:t>
              </a:r>
              <a:r>
                <a:rPr lang="zh-CN" altLang="en-US" sz="2800" b="1" dirty="0">
                  <a:solidFill>
                    <a:srgbClr val="000000"/>
                  </a:solidFill>
                  <a:latin typeface="华文新魏" panose="02010800040101010101" charset="-122"/>
                  <a:ea typeface="华文新魏" panose="02010800040101010101" charset="-122"/>
                </a:rPr>
                <a:t>千克水果，据调查，爱吃苹果的同学人数和爱吃梨的人数的比</a:t>
              </a:r>
              <a:r>
                <a:rPr lang="en-US" altLang="zh-CN" sz="2800" b="1" dirty="0">
                  <a:solidFill>
                    <a:srgbClr val="000000"/>
                  </a:solidFill>
                  <a:latin typeface="华文新魏" panose="02010800040101010101" charset="-122"/>
                  <a:ea typeface="华文新魏" panose="02010800040101010101" charset="-122"/>
                </a:rPr>
                <a:t>2∶1</a:t>
              </a:r>
              <a:r>
                <a:rPr lang="zh-CN" altLang="en-US" sz="2800" b="1" dirty="0">
                  <a:solidFill>
                    <a:srgbClr val="000000"/>
                  </a:solidFill>
                  <a:latin typeface="华文新魏" panose="02010800040101010101" charset="-122"/>
                  <a:ea typeface="华文新魏" panose="02010800040101010101" charset="-122"/>
                </a:rPr>
                <a:t>。请你算一算，苹果和梨分别买多少千克。</a:t>
              </a:r>
            </a:p>
          </p:txBody>
        </p:sp>
      </p:grpSp>
      <p:pic>
        <p:nvPicPr>
          <p:cNvPr id="792582" name="Picture 6" descr="O001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" y="4149725"/>
            <a:ext cx="901700" cy="2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2583" name="Text Box 7"/>
          <p:cNvSpPr txBox="1">
            <a:spLocks noChangeArrowheads="1"/>
          </p:cNvSpPr>
          <p:nvPr/>
        </p:nvSpPr>
        <p:spPr bwMode="auto">
          <a:xfrm>
            <a:off x="3170238" y="1989138"/>
            <a:ext cx="3633787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dirty="0">
                <a:solidFill>
                  <a:srgbClr val="FFCC00"/>
                </a:solidFill>
                <a:ea typeface="华文彩云" panose="02010800040101010101" pitchFamily="2" charset="-122"/>
              </a:rPr>
              <a:t>联  欢  会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www.7cxk.com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0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0000" tIns="46800" rIns="90000" bIns="4680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全屏显示(4:3)</PresentationFormat>
  <Paragraphs>103</Paragraphs>
  <Slides>18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方正粗倩简体</vt:lpstr>
      <vt:lpstr>方正艺黑简体</vt:lpstr>
      <vt:lpstr>华文彩云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</vt:lpstr>
      <vt:lpstr>Microsoft 公式 3.0</vt:lpstr>
      <vt:lpstr>PowerPoint 演示文稿</vt:lpstr>
      <vt:lpstr>PowerPoint 演示文稿</vt:lpstr>
      <vt:lpstr>PowerPoint 演示文稿</vt:lpstr>
      <vt:lpstr>自学展示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2017-08-05T01:11:00Z</dcterms:created>
  <dcterms:modified xsi:type="dcterms:W3CDTF">2023-01-16T20:47:54Z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93FB9B95C2594C2C9D9AD3177BC56CDB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