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276" r:id="rId3"/>
    <p:sldId id="257" r:id="rId4"/>
    <p:sldId id="258" r:id="rId5"/>
    <p:sldId id="260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9" r:id="rId14"/>
    <p:sldId id="286" r:id="rId15"/>
    <p:sldId id="287" r:id="rId16"/>
    <p:sldId id="285" r:id="rId17"/>
    <p:sldId id="288" r:id="rId18"/>
    <p:sldId id="290" r:id="rId19"/>
    <p:sldId id="291" r:id="rId20"/>
    <p:sldId id="292" r:id="rId21"/>
    <p:sldId id="293" r:id="rId22"/>
    <p:sldId id="294" r:id="rId23"/>
    <p:sldId id="297" r:id="rId24"/>
    <p:sldId id="295" r:id="rId25"/>
    <p:sldId id="296" r:id="rId26"/>
    <p:sldId id="298" r:id="rId27"/>
    <p:sldId id="299" r:id="rId28"/>
    <p:sldId id="300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C06"/>
    <a:srgbClr val="FC91C2"/>
    <a:srgbClr val="79B534"/>
    <a:srgbClr val="DDEFC9"/>
    <a:srgbClr val="2F7F07"/>
    <a:srgbClr val="0096DB"/>
    <a:srgbClr val="09720F"/>
    <a:srgbClr val="CF0202"/>
    <a:srgbClr val="70B8D8"/>
    <a:srgbClr val="2A7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8952" autoAdjust="0"/>
  </p:normalViewPr>
  <p:slideViewPr>
    <p:cSldViewPr snapToGrid="0">
      <p:cViewPr>
        <p:scale>
          <a:sx n="50" d="100"/>
          <a:sy n="50" d="100"/>
        </p:scale>
        <p:origin x="-2682" y="-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-1"/>
            <a:ext cx="1219199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5"/>
            <a:ext cx="12191999" cy="69236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9343" y="4585768"/>
            <a:ext cx="12462038" cy="3742854"/>
            <a:chOff x="4315737" y="4536608"/>
            <a:chExt cx="12462038" cy="37428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15737" y="4536608"/>
              <a:ext cx="3742854" cy="374285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24990" y="5515451"/>
              <a:ext cx="1965889" cy="124394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14790073" y="5290602"/>
              <a:ext cx="1987702" cy="244096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-618492" y="4691153"/>
            <a:ext cx="2166847" cy="2166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9112663" y="83682"/>
            <a:ext cx="1272195" cy="12721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679055" y="5932899"/>
            <a:ext cx="1480910" cy="85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172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621" y="4275111"/>
            <a:ext cx="4665623" cy="20575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3747009"/>
            <a:ext cx="13109178" cy="5387108"/>
            <a:chOff x="-156362" y="3970561"/>
            <a:chExt cx="13109178" cy="5387108"/>
          </a:xfrm>
        </p:grpSpPr>
        <p:grpSp>
          <p:nvGrpSpPr>
            <p:cNvPr id="54" name="组合 53"/>
            <p:cNvGrpSpPr/>
            <p:nvPr/>
          </p:nvGrpSpPr>
          <p:grpSpPr>
            <a:xfrm>
              <a:off x="-156362" y="3970561"/>
              <a:ext cx="9001715" cy="5387108"/>
              <a:chOff x="4436455" y="3869616"/>
              <a:chExt cx="9001715" cy="5387108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6417147" y="5788037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623963" y="4137230"/>
              <a:ext cx="4328853" cy="4328853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1720" y="5110329"/>
            <a:ext cx="8445729" cy="19694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73474" y="5289475"/>
            <a:ext cx="1802588" cy="180258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255897" y="2359739"/>
            <a:ext cx="4528082" cy="4528082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1523547" y="1199023"/>
            <a:ext cx="8252881" cy="2408503"/>
            <a:chOff x="1556245" y="1182839"/>
            <a:chExt cx="8252881" cy="2408503"/>
          </a:xfrm>
        </p:grpSpPr>
        <p:grpSp>
          <p:nvGrpSpPr>
            <p:cNvPr id="7" name="组合 6"/>
            <p:cNvGrpSpPr/>
            <p:nvPr/>
          </p:nvGrpSpPr>
          <p:grpSpPr>
            <a:xfrm>
              <a:off x="1556245" y="1363320"/>
              <a:ext cx="8252881" cy="2228022"/>
              <a:chOff x="-3055" y="2537"/>
              <a:chExt cx="14039" cy="379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-3055" y="2537"/>
                <a:ext cx="1994" cy="1994"/>
              </a:xfrm>
              <a:prstGeom prst="ellipse">
                <a:avLst/>
              </a:prstGeom>
              <a:solidFill>
                <a:srgbClr val="FC91C2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你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-806" y="2537"/>
                <a:ext cx="1994" cy="1994"/>
              </a:xfrm>
              <a:prstGeom prst="ellipse">
                <a:avLst/>
              </a:prstGeom>
              <a:solidFill>
                <a:srgbClr val="2F7F07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好</a:t>
                </a: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699" y="4333"/>
                <a:ext cx="1994" cy="1994"/>
              </a:xfrm>
              <a:prstGeom prst="ellipse">
                <a:avLst/>
              </a:prstGeom>
              <a:solidFill>
                <a:srgbClr val="2F7F07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夏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990" y="4333"/>
                <a:ext cx="1994" cy="1994"/>
              </a:xfrm>
              <a:prstGeom prst="ellipse">
                <a:avLst/>
              </a:prstGeom>
              <a:solidFill>
                <a:srgbClr val="FC91C2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天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 rot="18303545">
              <a:off x="7896911" y="1990159"/>
              <a:ext cx="550031" cy="55003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 rot="17172679" flipH="1">
              <a:off x="2136209" y="1097342"/>
              <a:ext cx="909661" cy="1080655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H="1">
            <a:off x="-143701" y="4740287"/>
            <a:ext cx="2830366" cy="228741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672028" y="4234708"/>
            <a:ext cx="2684508" cy="2749112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3897347" y="223874"/>
            <a:ext cx="3709743" cy="4326355"/>
            <a:chOff x="3897347" y="223874"/>
            <a:chExt cx="3709743" cy="4326355"/>
          </a:xfrm>
        </p:grpSpPr>
        <p:grpSp>
          <p:nvGrpSpPr>
            <p:cNvPr id="57" name="组合 56"/>
            <p:cNvGrpSpPr/>
            <p:nvPr/>
          </p:nvGrpSpPr>
          <p:grpSpPr>
            <a:xfrm>
              <a:off x="3897347" y="223874"/>
              <a:ext cx="3709743" cy="4326355"/>
              <a:chOff x="3897347" y="223874"/>
              <a:chExt cx="3709743" cy="432635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7347" y="223874"/>
                <a:ext cx="3709743" cy="4326355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9" cstate="screen"/>
              <a:stretch>
                <a:fillRect/>
              </a:stretch>
            </p:blipFill>
            <p:spPr>
              <a:xfrm>
                <a:off x="5649988" y="1360040"/>
                <a:ext cx="1288226" cy="1288226"/>
              </a:xfrm>
              <a:prstGeom prst="rect">
                <a:avLst/>
              </a:prstGeom>
            </p:spPr>
          </p:pic>
        </p:grpSp>
        <p:sp>
          <p:nvSpPr>
            <p:cNvPr id="74" name="矩形 73"/>
            <p:cNvSpPr/>
            <p:nvPr/>
          </p:nvSpPr>
          <p:spPr>
            <a:xfrm>
              <a:off x="6810195" y="3024051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腐 草 为 萤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810195" y="665597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土 润 溽 暑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298513" y="635627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大 雨 时 行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1328632" y="3135011"/>
            <a:ext cx="300199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7</a:t>
            </a:r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23</a:t>
            </a:r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</a:t>
            </a:r>
            <a:endParaRPr lang="en-US" altLang="zh-CN" sz="28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8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农历六月十一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23" name="矩形 22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大暑节气的习俗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6897" y="1735164"/>
            <a:ext cx="2568687" cy="584775"/>
          </a:xfrm>
          <a:prstGeom prst="rect">
            <a:avLst/>
          </a:prstGeom>
          <a:solidFill>
            <a:srgbClr val="FC91C2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吃荔枝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5584" y="2543076"/>
            <a:ext cx="581164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福建莆田人在大暑时节有吃荔枝、羊肉和米糟的习俗，叫做“过大暑”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荔枝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含有葡萄糖和多种维生素，富有营养价值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所以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吃鲜荔枝可以滋补身体。先将鲜荔枝浸于冷井水之中，大暑时刻一到便取出品尝。这一时刻吃荔枝，最惬意、最滋补。于是，有人说大暑吃荔枝，其营养价值和吃人参一样高。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4831" y="2661948"/>
            <a:ext cx="2165907" cy="171612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2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23" name="矩形 22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大暑节气的习俗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6897" y="1735164"/>
            <a:ext cx="2568687" cy="584775"/>
          </a:xfrm>
          <a:prstGeom prst="rect">
            <a:avLst/>
          </a:prstGeom>
          <a:solidFill>
            <a:srgbClr val="FC91C2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吃荔枝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5926" y="2761314"/>
            <a:ext cx="7866359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广东有大暑吃仙草的习俗。仙草又名凉粉草、仙人草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唇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形科仙草属草本植物。为重要的药食两用植物资源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由于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其神奇的消暑功效，被誉为“仙草”。茎叶晒干后可以做成烧仙草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广东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一带叫凉粉，是一种消暑的甜品。本身也可入药。民谚：六月大暑吃仙草，活如神仙不会老。烧仙草是台湾著名的小吃之一，有冷、热两种吃法。烧仙草的外观和口味均类似粤港澳地区流行的另一种小吃龟苓膏，也同样具有清热解毒的功效。但这款食品孕妇忌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58" y="2141075"/>
            <a:ext cx="1852655" cy="16359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2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416151" y="2308742"/>
            <a:ext cx="6018768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大暑的物候特征</a:t>
            </a: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FC9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03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/>
          <p:cNvSpPr/>
          <p:nvPr/>
        </p:nvSpPr>
        <p:spPr>
          <a:xfrm>
            <a:off x="398083" y="1819128"/>
            <a:ext cx="4188852" cy="3420517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4096292" y="1311126"/>
            <a:ext cx="4918692" cy="3867780"/>
          </a:xfrm>
          <a:prstGeom prst="cloud">
            <a:avLst/>
          </a:prstGeom>
          <a:solidFill>
            <a:schemeClr val="bg1"/>
          </a:solidFill>
          <a:ln w="5715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7406156" y="3046311"/>
            <a:ext cx="4152128" cy="3254832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大暑物候特征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557" y="2532959"/>
            <a:ext cx="304190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一般说来，大暑节气是一年中日照最多、气温最高的时期，是华南西部雨水最丰沛、雷暴最常见、大暑节气时，我国除青藏高原及东北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北部外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，大部分地区天气炎热，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35℃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的高温已是司空见惯，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40℃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的酷热也不鲜见。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858053" y="3623487"/>
            <a:ext cx="3170056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著名的三大火炉：南京、武汉、重庆在大暑前后也是炉火最旺。比“三大火炉”更热的地方还有很多，如安庆、九江等。每年最热的地方也不相同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r>
              <a:rPr lang="en-US" altLang="zh-CN" sz="1400" dirty="0" smtClean="0">
                <a:solidFill>
                  <a:srgbClr val="037C06"/>
                </a:solidFill>
                <a:cs typeface="+mn-ea"/>
                <a:sym typeface="+mn-lt"/>
              </a:rPr>
              <a:t>2003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～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月的最热城市是福州、杭州、长沙和南昌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8339" y="1995631"/>
            <a:ext cx="340765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当然最热的“火炉”，要属新疆的“火焰山”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吐鲁番。大暑前后，下午的气温常在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40℃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以上。旅居新疆的清代诗人肖雄在他的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西疆杂述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诗集中写到“试将面饼贴之砖壁，少顷烙熟，烈日可畏。”由此可见，“火焰山”的美称的确名不虚传。</a:t>
            </a:r>
            <a:endParaRPr lang="en-US" altLang="zh-CN" sz="1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91938" y="1408637"/>
            <a:ext cx="1272469" cy="10909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35858" y="1298208"/>
            <a:ext cx="2467417" cy="24674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85566" y="4123562"/>
            <a:ext cx="1786967" cy="1786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89184" y="2166069"/>
            <a:ext cx="1786967" cy="1786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" grpId="0" animBg="1"/>
      <p:bldP spid="38" grpId="0"/>
      <p:bldP spid="10" grpId="0"/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76268" y="1399591"/>
            <a:ext cx="10986701" cy="3894071"/>
            <a:chOff x="1861920" y="1745499"/>
            <a:chExt cx="7622133" cy="1255999"/>
          </a:xfrm>
        </p:grpSpPr>
        <p:sp>
          <p:nvSpPr>
            <p:cNvPr id="19" name="双波形 18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双波形 19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>
                <a:gd name="adj1" fmla="val 5465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大暑物候特征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3379" y="1950759"/>
            <a:ext cx="10147122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恰如左河水诗云：“日盛三伏暑气熏，坐闲烦静在蝇蚊。纵逢战鼓云中起，箭射荷塘若洒金。”如果大暑前后出现阴雨，则预示以后雨水多。农谚有“大暑有雨多雨，秋水足；大暑无雨少雨，吃水愁”的说法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根据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571" y="1052250"/>
            <a:ext cx="894176" cy="89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FC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089496" y="2400654"/>
            <a:ext cx="6548216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大暑节气的农事活动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04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12" name="矩形 11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大暑节气的农事活动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4144" y="1701484"/>
            <a:ext cx="5785104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50000"/>
              </a:lnSpc>
              <a:buAutoNum type="arabicPeriod"/>
            </a:pPr>
            <a:r>
              <a:rPr lang="zh-CN" altLang="en-US" sz="2400" b="1" dirty="0" smtClean="0">
                <a:solidFill>
                  <a:srgbClr val="037C06"/>
                </a:solidFill>
                <a:cs typeface="+mn-ea"/>
                <a:sym typeface="+mn-lt"/>
              </a:rPr>
              <a:t>早稻</a:t>
            </a:r>
            <a:r>
              <a:rPr lang="zh-CN" altLang="en-US" sz="2400" b="1" dirty="0">
                <a:solidFill>
                  <a:srgbClr val="037C06"/>
                </a:solidFill>
                <a:cs typeface="+mn-ea"/>
                <a:sym typeface="+mn-lt"/>
              </a:rPr>
              <a:t>收获及晚稻</a:t>
            </a:r>
            <a:r>
              <a:rPr lang="zh-CN" altLang="en-US" sz="2400" b="1" dirty="0" smtClean="0">
                <a:solidFill>
                  <a:srgbClr val="037C06"/>
                </a:solidFill>
                <a:cs typeface="+mn-ea"/>
                <a:sym typeface="+mn-lt"/>
              </a:rPr>
              <a:t>插秧</a:t>
            </a:r>
            <a:endParaRPr lang="en-US" altLang="zh-CN" sz="2400" b="1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“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禾到大暑日夜黄”，对中国种植双季稻的地来说区，适时收获早稻，不仅可减少后期风雨造成的危害，确保丰产丰收，而且可使双晚适时栽插，争取足够的生长期。要根据天气的变化，灵活安排，晴天多割，阴天多栽，在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月底以前栽完双晚，最迟不能迟过立秋。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1991" y="1701484"/>
            <a:ext cx="1330966" cy="14593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001000" y="3129900"/>
            <a:ext cx="2176272" cy="21390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86102" y="1591430"/>
            <a:ext cx="1191777" cy="910808"/>
            <a:chOff x="7786102" y="1591430"/>
            <a:chExt cx="1191777" cy="910808"/>
          </a:xfrm>
        </p:grpSpPr>
        <p:sp>
          <p:nvSpPr>
            <p:cNvPr id="7" name="云形 6"/>
            <p:cNvSpPr/>
            <p:nvPr/>
          </p:nvSpPr>
          <p:spPr>
            <a:xfrm>
              <a:off x="7786102" y="1702219"/>
              <a:ext cx="1191777" cy="800019"/>
            </a:xfrm>
            <a:prstGeom prst="cloud">
              <a:avLst/>
            </a:prstGeom>
            <a:solidFill>
              <a:srgbClr val="FC91C2"/>
            </a:solidFill>
            <a:ln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080239" y="1591430"/>
              <a:ext cx="649537" cy="670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插秧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94377" y="4230352"/>
            <a:ext cx="1191777" cy="910808"/>
            <a:chOff x="7786102" y="1591430"/>
            <a:chExt cx="1191777" cy="910808"/>
          </a:xfrm>
        </p:grpSpPr>
        <p:sp>
          <p:nvSpPr>
            <p:cNvPr id="24" name="云形 23"/>
            <p:cNvSpPr/>
            <p:nvPr/>
          </p:nvSpPr>
          <p:spPr>
            <a:xfrm>
              <a:off x="7786102" y="1702219"/>
              <a:ext cx="1191777" cy="800019"/>
            </a:xfrm>
            <a:prstGeom prst="cloud">
              <a:avLst/>
            </a:prstGeom>
            <a:solidFill>
              <a:srgbClr val="FC91C2"/>
            </a:solidFill>
            <a:ln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080239" y="1591430"/>
              <a:ext cx="649537" cy="670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收割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12" name="矩形 11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大暑节气的农事活动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9269" y="2042975"/>
            <a:ext cx="2884291" cy="21760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86102" y="1695190"/>
            <a:ext cx="935687" cy="807049"/>
            <a:chOff x="7786102" y="1474307"/>
            <a:chExt cx="1191777" cy="1027931"/>
          </a:xfrm>
        </p:grpSpPr>
        <p:sp>
          <p:nvSpPr>
            <p:cNvPr id="7" name="云形 6"/>
            <p:cNvSpPr/>
            <p:nvPr/>
          </p:nvSpPr>
          <p:spPr>
            <a:xfrm>
              <a:off x="7786102" y="1702219"/>
              <a:ext cx="1191777" cy="800019"/>
            </a:xfrm>
            <a:prstGeom prst="cloud">
              <a:avLst/>
            </a:prstGeom>
            <a:solidFill>
              <a:srgbClr val="FC91C2"/>
            </a:solidFill>
            <a:ln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010960" y="1474307"/>
              <a:ext cx="827310" cy="8545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插秧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25557" y="4323515"/>
            <a:ext cx="963377" cy="789820"/>
            <a:chOff x="7786102" y="1525166"/>
            <a:chExt cx="1191777" cy="977072"/>
          </a:xfrm>
        </p:grpSpPr>
        <p:sp>
          <p:nvSpPr>
            <p:cNvPr id="24" name="云形 23"/>
            <p:cNvSpPr/>
            <p:nvPr/>
          </p:nvSpPr>
          <p:spPr>
            <a:xfrm>
              <a:off x="7786102" y="1702219"/>
              <a:ext cx="1191777" cy="800019"/>
            </a:xfrm>
            <a:prstGeom prst="cloud">
              <a:avLst/>
            </a:prstGeom>
            <a:solidFill>
              <a:srgbClr val="FC91C2"/>
            </a:solidFill>
            <a:ln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97273" y="1525166"/>
              <a:ext cx="803531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大豆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873965" y="1591430"/>
            <a:ext cx="566082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 smtClean="0">
                <a:solidFill>
                  <a:srgbClr val="037C06"/>
                </a:solidFill>
                <a:cs typeface="+mn-ea"/>
                <a:sym typeface="+mn-lt"/>
              </a:rPr>
              <a:t>2.</a:t>
            </a:r>
            <a:r>
              <a:rPr lang="zh-CN" altLang="en-US" sz="2400" b="1" dirty="0" smtClean="0">
                <a:solidFill>
                  <a:srgbClr val="037C06"/>
                </a:solidFill>
                <a:cs typeface="+mn-ea"/>
                <a:sym typeface="+mn-lt"/>
              </a:rPr>
              <a:t>灌溉</a:t>
            </a:r>
            <a:endParaRPr lang="en-US" altLang="zh-CN" sz="2400" b="1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棉花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花铃期叶面积达一生中最大值，是需水的高峰期，要求田间土壤湿度占田间持水量在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70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－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80%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为最好，低于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60%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就会受旱而导致落花落铃，必须立即灌溉。要注意灌水不可在中午高温时进行，以免土壤温度变化过于剧烈而加重蕾铃脱落。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大豆开花结荚也正是需水临界期，对缺水的反应十分敏感。农谚说：“大豆开花，沟里摸虾”，出现旱象应及时浇灌。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92458" y="4124302"/>
            <a:ext cx="1723336" cy="1148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95525" y="1512027"/>
            <a:ext cx="1112792" cy="1128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089496" y="2400654"/>
            <a:ext cx="6548216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大暑节气养生之道 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FC9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05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4250486" y="1276850"/>
            <a:ext cx="6922008" cy="4845757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906036" y="1775310"/>
            <a:ext cx="4192206" cy="3319481"/>
          </a:xfrm>
          <a:prstGeom prst="cloud">
            <a:avLst/>
          </a:prstGeom>
          <a:solidFill>
            <a:schemeClr val="bg1"/>
          </a:solidFill>
          <a:ln w="5715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大暑节气养生之道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62698" y="2303525"/>
            <a:ext cx="3200742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夏季的饮食调养是以暑天的气候特点为基础，由于夏令气候炎热，易伤津耗气，因此常可选用药粥滋补身体。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黄帝内经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有“药以去之，食以随之”，“谷肉果菜，食养尽之”的论点。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711490" y="1837932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037C06"/>
                </a:solidFill>
                <a:cs typeface="+mn-ea"/>
                <a:sym typeface="+mn-lt"/>
              </a:rPr>
              <a:t>1</a:t>
            </a:r>
            <a:r>
              <a:rPr lang="zh-CN" altLang="en-US" sz="3200" dirty="0">
                <a:solidFill>
                  <a:srgbClr val="037C06"/>
                </a:solidFill>
                <a:cs typeface="+mn-ea"/>
                <a:sym typeface="+mn-lt"/>
              </a:rPr>
              <a:t>、药粥</a:t>
            </a:r>
          </a:p>
        </p:txBody>
      </p:sp>
      <p:sp>
        <p:nvSpPr>
          <p:cNvPr id="19" name="矩形 18"/>
          <p:cNvSpPr/>
          <p:nvPr/>
        </p:nvSpPr>
        <p:spPr>
          <a:xfrm>
            <a:off x="5183023" y="2394822"/>
            <a:ext cx="530656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著名医家李时珍推崇药粥养生，他说：“每日起食粥一大碗，空腹虚，谷气便作，所补不细，又极柔腻，与肠胃相得，最为饮食之妙也。”药粥对老年人、儿童、脾胃功能虚弱者都是适宜的。所以，古人称“世间第一补人之物乃粥也”，“日食二合米，胜似参芪一大包”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医药六书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赞：“粳米粥为资生化育坤丹，糯米粥为温养胃气妙品”。可见粥养对人之重要。药粥虽说对人体有益，也不可通用，要根据每人的不同体质、疾病，选用适当的药物，配制成粥方可达到满意的效果。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2538527" y="4177432"/>
            <a:ext cx="1029057" cy="1029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68609" y="5094228"/>
            <a:ext cx="1079553" cy="1161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5" grpId="0" animBg="1"/>
      <p:bldP spid="38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7074153" y="2340135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71990" y="3189094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656328" y="1525404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56328" y="2350768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B534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43820" y="3177023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B534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56417" y="1524401"/>
            <a:ext cx="3065359" cy="530886"/>
          </a:xfrm>
          <a:prstGeom prst="rect">
            <a:avLst/>
          </a:prstGeom>
          <a:solidFill>
            <a:srgbClr val="FC91C2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9621" y="4275111"/>
            <a:ext cx="4665623" cy="20575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93684" y="4009111"/>
            <a:ext cx="13203262" cy="5387108"/>
            <a:chOff x="-156362" y="3970561"/>
            <a:chExt cx="13203262" cy="5387108"/>
          </a:xfrm>
        </p:grpSpPr>
        <p:grpSp>
          <p:nvGrpSpPr>
            <p:cNvPr id="26" name="组合 25"/>
            <p:cNvGrpSpPr/>
            <p:nvPr/>
          </p:nvGrpSpPr>
          <p:grpSpPr>
            <a:xfrm>
              <a:off x="-156362" y="3970561"/>
              <a:ext cx="9001715" cy="5387108"/>
              <a:chOff x="4436455" y="3869616"/>
              <a:chExt cx="9001715" cy="538710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6417147" y="5788037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8718047" y="4033500"/>
              <a:ext cx="4328853" cy="4328853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83887" y="4899249"/>
            <a:ext cx="8445729" cy="1969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697431" y="5110754"/>
            <a:ext cx="1802588" cy="180258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274249" y="2782341"/>
            <a:ext cx="4528082" cy="452808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7269745" y="4301054"/>
            <a:ext cx="2474719" cy="2534274"/>
          </a:xfrm>
          <a:prstGeom prst="rect">
            <a:avLst/>
          </a:prstGeom>
        </p:spPr>
      </p:pic>
      <p:sp>
        <p:nvSpPr>
          <p:cNvPr id="38" name="内容占位符 2"/>
          <p:cNvSpPr>
            <a:spLocks noGrp="1"/>
          </p:cNvSpPr>
          <p:nvPr/>
        </p:nvSpPr>
        <p:spPr>
          <a:xfrm>
            <a:off x="4059079" y="1600901"/>
            <a:ext cx="2623861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大暑节气的由来</a:t>
            </a:r>
            <a:endParaRPr lang="en-US" altLang="zh-CN" sz="24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4628" y="2379549"/>
            <a:ext cx="3083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大暑节气的</a:t>
            </a: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习俗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63213" y="3229207"/>
            <a:ext cx="346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大暑节气的物候</a:t>
            </a: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特征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57616" y="1580523"/>
            <a:ext cx="280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大暑的农事</a:t>
            </a: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活动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69745" y="2384324"/>
            <a:ext cx="30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大暑节气</a:t>
            </a: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养生之道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62902" y="3234944"/>
            <a:ext cx="338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大暑诗词欣赏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908151" y="329470"/>
            <a:ext cx="2073070" cy="1152342"/>
            <a:chOff x="709614" y="360776"/>
            <a:chExt cx="2073070" cy="1152342"/>
          </a:xfrm>
        </p:grpSpPr>
        <p:sp>
          <p:nvSpPr>
            <p:cNvPr id="51" name="椭圆 50"/>
            <p:cNvSpPr/>
            <p:nvPr/>
          </p:nvSpPr>
          <p:spPr>
            <a:xfrm>
              <a:off x="709614" y="632501"/>
              <a:ext cx="958354" cy="876136"/>
            </a:xfrm>
            <a:prstGeom prst="ellipse">
              <a:avLst/>
            </a:prstGeom>
            <a:solidFill>
              <a:srgbClr val="2F7F0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cs typeface="+mn-ea"/>
                  <a:sym typeface="+mn-lt"/>
                </a:rPr>
                <a:t>目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 rot="17172679" flipH="1">
              <a:off x="1020045" y="275279"/>
              <a:ext cx="909661" cy="1080655"/>
            </a:xfrm>
            <a:prstGeom prst="rect">
              <a:avLst/>
            </a:prstGeom>
          </p:spPr>
        </p:pic>
        <p:sp>
          <p:nvSpPr>
            <p:cNvPr id="53" name="椭圆 52"/>
            <p:cNvSpPr/>
            <p:nvPr/>
          </p:nvSpPr>
          <p:spPr>
            <a:xfrm>
              <a:off x="1824330" y="636982"/>
              <a:ext cx="958354" cy="876136"/>
            </a:xfrm>
            <a:prstGeom prst="ellipse">
              <a:avLst/>
            </a:prstGeom>
            <a:solidFill>
              <a:srgbClr val="FC91C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9621" y="1651717"/>
            <a:ext cx="2141648" cy="2497620"/>
            <a:chOff x="3897347" y="223874"/>
            <a:chExt cx="3709743" cy="4326355"/>
          </a:xfrm>
        </p:grpSpPr>
        <p:grpSp>
          <p:nvGrpSpPr>
            <p:cNvPr id="55" name="组合 54"/>
            <p:cNvGrpSpPr/>
            <p:nvPr/>
          </p:nvGrpSpPr>
          <p:grpSpPr>
            <a:xfrm>
              <a:off x="3897347" y="223874"/>
              <a:ext cx="3709743" cy="4326355"/>
              <a:chOff x="3897347" y="223874"/>
              <a:chExt cx="3709743" cy="4326355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7347" y="223874"/>
                <a:ext cx="3709743" cy="4326355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9" cstate="screen"/>
              <a:stretch>
                <a:fillRect/>
              </a:stretch>
            </p:blipFill>
            <p:spPr>
              <a:xfrm>
                <a:off x="5649988" y="1360040"/>
                <a:ext cx="1288226" cy="1288226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6650652" y="3024051"/>
              <a:ext cx="759708" cy="12539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 smtClean="0">
                  <a:solidFill>
                    <a:srgbClr val="09720F"/>
                  </a:solidFill>
                  <a:cs typeface="+mn-ea"/>
                  <a:sym typeface="+mn-lt"/>
                </a:rPr>
                <a:t>腐 草 为 萤</a:t>
              </a:r>
              <a:endParaRPr lang="zh-CN" altLang="en-US" sz="1100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650652" y="665597"/>
              <a:ext cx="759708" cy="12539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 smtClean="0">
                  <a:solidFill>
                    <a:srgbClr val="09720F"/>
                  </a:solidFill>
                  <a:cs typeface="+mn-ea"/>
                  <a:sym typeface="+mn-lt"/>
                </a:rPr>
                <a:t>土 润 溽 暑</a:t>
              </a:r>
              <a:endParaRPr lang="zh-CN" altLang="en-US" sz="1100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138970" y="635626"/>
              <a:ext cx="759708" cy="12539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dirty="0" smtClean="0">
                  <a:solidFill>
                    <a:srgbClr val="09720F"/>
                  </a:solidFill>
                  <a:cs typeface="+mn-ea"/>
                  <a:sym typeface="+mn-lt"/>
                </a:rPr>
                <a:t>大 雨 时 行</a:t>
              </a:r>
              <a:endParaRPr lang="zh-CN" altLang="en-US" sz="1100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 animBg="1"/>
      <p:bldP spid="43" grpId="0" animBg="1"/>
      <p:bldP spid="38" grpId="0"/>
      <p:bldP spid="5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1700783" y="909052"/>
            <a:ext cx="8282839" cy="5285045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大暑节气养生之道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9275" y="1870673"/>
            <a:ext cx="16578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037C06"/>
                </a:solidFill>
                <a:cs typeface="+mn-ea"/>
                <a:sym typeface="+mn-lt"/>
              </a:rPr>
              <a:t>2</a:t>
            </a:r>
            <a:r>
              <a:rPr lang="zh-CN" altLang="en-US" sz="3200" dirty="0">
                <a:solidFill>
                  <a:srgbClr val="037C06"/>
                </a:solidFill>
                <a:cs typeface="+mn-ea"/>
                <a:sym typeface="+mn-lt"/>
              </a:rPr>
              <a:t>、饮水</a:t>
            </a:r>
          </a:p>
        </p:txBody>
      </p:sp>
      <p:sp>
        <p:nvSpPr>
          <p:cNvPr id="12" name="矩形 11"/>
          <p:cNvSpPr/>
          <p:nvPr/>
        </p:nvSpPr>
        <p:spPr>
          <a:xfrm>
            <a:off x="2535351" y="2627007"/>
            <a:ext cx="474350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夏季养生，水也是人体内不可缺少的物质。由于天气炎热，人体的水分蒸发消耗过快，需要及时补充水分，平时喝开水最好，也可以饮用绿豆水、菊花茶等清暑药茶，出汗的较多的饮用糖盐水、茶水等，适当补充盐分和矿物质，以维持身体的电解质平衡，避免脱水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00662" y="4644399"/>
            <a:ext cx="1471910" cy="1509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4175" y="1655351"/>
            <a:ext cx="3337297" cy="333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2413" y="67309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3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1587807" y="1033272"/>
            <a:ext cx="7729929" cy="4961319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大暑节气养生之道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4151" y="2246331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rgbClr val="037C06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solidFill>
                  <a:srgbClr val="037C06"/>
                </a:solidFill>
                <a:cs typeface="+mn-ea"/>
                <a:sym typeface="+mn-lt"/>
              </a:rPr>
              <a:t>、药膳</a:t>
            </a:r>
            <a:endParaRPr lang="zh-CN" altLang="en-US" sz="2800" b="1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5330" y="2821433"/>
            <a:ext cx="5179366" cy="16187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盛夏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阳热下降，絪蕴熏蒸，水气上腾，湿气充斥，故在此季节，感受湿邪者较多。在中医学中，湿为阴邪，其性趋下，重浊粘滞，易阻遏气机，损伤阳气，食疗药膳以清热解暑为宜。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30507" y="4529593"/>
            <a:ext cx="1437223" cy="14226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49119" y="574603"/>
            <a:ext cx="3278315" cy="245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3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 20"/>
          <p:cNvSpPr/>
          <p:nvPr/>
        </p:nvSpPr>
        <p:spPr>
          <a:xfrm>
            <a:off x="345808" y="1518128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大暑节气养生之道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3948544" y="2024259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7470066" y="1904024"/>
            <a:ext cx="4566105" cy="3406839"/>
          </a:xfrm>
          <a:prstGeom prst="cloud">
            <a:avLst/>
          </a:prstGeom>
          <a:solidFill>
            <a:schemeClr val="bg1"/>
          </a:solidFill>
          <a:ln w="5715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94592" y="819274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37C06"/>
                </a:solidFill>
                <a:cs typeface="+mn-ea"/>
                <a:sym typeface="+mn-lt"/>
              </a:rPr>
              <a:t>4</a:t>
            </a:r>
            <a:r>
              <a:rPr lang="zh-CN" altLang="en-US" sz="3200" b="1" dirty="0">
                <a:solidFill>
                  <a:srgbClr val="037C06"/>
                </a:solidFill>
                <a:cs typeface="+mn-ea"/>
                <a:sym typeface="+mn-lt"/>
              </a:rPr>
              <a:t>、食材</a:t>
            </a:r>
          </a:p>
        </p:txBody>
      </p:sp>
      <p:sp>
        <p:nvSpPr>
          <p:cNvPr id="14" name="矩形 13"/>
          <p:cNvSpPr/>
          <p:nvPr/>
        </p:nvSpPr>
        <p:spPr>
          <a:xfrm>
            <a:off x="863979" y="1663570"/>
            <a:ext cx="3125291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37C06"/>
                </a:solidFill>
                <a:cs typeface="+mn-ea"/>
                <a:sym typeface="+mn-lt"/>
              </a:rPr>
              <a:t>绿豆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　　中医上说：“绿豆味甘，性寒，有清热解毒、消暑、利尿、祛痘的作用。据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本草纲目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记载绿豆：”厚肠胃、作枕、明目、治头风头痛、除吐逆、治痘毒、利肿胀“。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620673" y="2110935"/>
            <a:ext cx="2878649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000" b="1" dirty="0">
                <a:solidFill>
                  <a:srgbClr val="037C06"/>
                </a:solidFill>
                <a:cs typeface="+mn-ea"/>
                <a:sym typeface="+mn-lt"/>
              </a:rPr>
              <a:t>冬瓜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　　中医认为，冬瓜味甘、微寒、无毒，有清热毒、利小便、止渴除烦、祛湿解暑的功效，是一种解热利尿比较理想的日常食物。连皮一起煮汤，效果更明显。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101469" y="2134018"/>
            <a:ext cx="3303297" cy="2816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37C06"/>
                </a:solidFill>
                <a:cs typeface="+mn-ea"/>
                <a:sym typeface="+mn-lt"/>
              </a:rPr>
              <a:t>苦瓜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　　苦瓜性平、味苦甘，能清热、消暑、生津、清心、明目。传统医学认为，苦瓜生则性寒，熟则性温。生食清暑泻火、解热除烦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熟食养血滋肝、润脾补肾，能除邪热、解劳乏、清心明目、益气壮阳，还能缓解热病烦渴、中暑发热、痢疾、痱子等。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01775" y="1518128"/>
            <a:ext cx="1300066" cy="13442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09940" y="1783788"/>
            <a:ext cx="1377279" cy="1377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0231" y="1404049"/>
            <a:ext cx="1110229" cy="1110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38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FC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089496" y="2400654"/>
            <a:ext cx="6548216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大暑节气诗词欣赏 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06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大暑节气诗词欣赏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5159" y="1472184"/>
            <a:ext cx="9426684" cy="3877056"/>
            <a:chOff x="1861920" y="1745499"/>
            <a:chExt cx="7622133" cy="1255999"/>
          </a:xfrm>
        </p:grpSpPr>
        <p:sp>
          <p:nvSpPr>
            <p:cNvPr id="12" name="双波形 1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双波形 1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>
                <a:gd name="adj1" fmla="val 5465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127613" y="1982363"/>
            <a:ext cx="237917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晚夏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徐勉</a:t>
            </a:r>
            <a:endParaRPr lang="zh-CN" altLang="en-US" sz="2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1833" y="2725943"/>
            <a:ext cx="297397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夏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景厌房栊，促席玩花丛。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荷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阴斜合翠，莲影对分红。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此时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避炎热，清樽独未空。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1821833" y="3680906"/>
            <a:ext cx="3148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译文：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诗说夏夜纳凉，从房中来到花丛中，席地而卧，欣赏水中莲荷，眼前又有美酒相伴，十分惬意。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125008" y="1886454"/>
            <a:ext cx="299312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山亭夏日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唐代高骈</a:t>
            </a:r>
          </a:p>
        </p:txBody>
      </p:sp>
      <p:sp>
        <p:nvSpPr>
          <p:cNvPr id="18" name="矩形 17"/>
          <p:cNvSpPr/>
          <p:nvPr/>
        </p:nvSpPr>
        <p:spPr>
          <a:xfrm>
            <a:off x="5890419" y="2730880"/>
            <a:ext cx="36314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绿树荫浓夏日长，楼台倒影入池塘。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水晶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帘动微风起，满架蔷薇一院香。</a:t>
            </a:r>
          </a:p>
        </p:txBody>
      </p:sp>
      <p:sp>
        <p:nvSpPr>
          <p:cNvPr id="19" name="文本框 6"/>
          <p:cNvSpPr txBox="1"/>
          <p:nvPr/>
        </p:nvSpPr>
        <p:spPr>
          <a:xfrm>
            <a:off x="6276397" y="3574752"/>
            <a:ext cx="3148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译文：山亭古树参天，人迹罕见，蔷薇飘香，周身清凉，好一幅别开生面的山中消夏风俗画。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大暑节气诗词欣赏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5159" y="1472184"/>
            <a:ext cx="9426684" cy="3877056"/>
            <a:chOff x="1861920" y="1745499"/>
            <a:chExt cx="7622133" cy="1255999"/>
          </a:xfrm>
        </p:grpSpPr>
        <p:sp>
          <p:nvSpPr>
            <p:cNvPr id="12" name="双波形 1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双波形 1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>
                <a:gd name="adj1" fmla="val 5465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044941" y="2056795"/>
            <a:ext cx="299312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夏日山中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唐代李白</a:t>
            </a:r>
            <a:endParaRPr lang="zh-CN" altLang="en-US" sz="2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29226" y="2606793"/>
            <a:ext cx="2973977" cy="16048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懒摇白羽扇，裸袒青林中。</a:t>
            </a:r>
          </a:p>
          <a:p>
            <a:pPr>
              <a:lnSpc>
                <a:spcPct val="300000"/>
              </a:lnSpc>
            </a:pPr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脱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巾挂石壁，露顶洒松风。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065786" y="2056795"/>
            <a:ext cx="330090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消暑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唐代白居易</a:t>
            </a:r>
            <a:endParaRPr lang="zh-CN" altLang="en-US" sz="2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28231" y="3012536"/>
            <a:ext cx="363147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何以消烦暑，端坐一院中。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眼前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无长物，窗下有清风。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散热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有心静，凉生为室空。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此时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身自保，难更与人同。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0" y="320371"/>
            <a:ext cx="2947615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大暑节气诗词欣赏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5159" y="1472184"/>
            <a:ext cx="9426684" cy="3877056"/>
            <a:chOff x="1861920" y="1745499"/>
            <a:chExt cx="7622133" cy="1255999"/>
          </a:xfrm>
        </p:grpSpPr>
        <p:sp>
          <p:nvSpPr>
            <p:cNvPr id="12" name="双波形 1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双波形 1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>
                <a:gd name="adj1" fmla="val 5465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753591" y="2210481"/>
            <a:ext cx="237757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竹里馆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王维</a:t>
            </a:r>
            <a:endParaRPr lang="zh-CN" altLang="en-US" sz="24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1097" y="3369559"/>
            <a:ext cx="36924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细草摇头忽报侬，披襟拦得一西风。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荷花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入暮犹愁热，低面深藏碧伞中。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474293" y="2210481"/>
            <a:ext cx="299312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消暑诗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》</a:t>
            </a:r>
          </a:p>
          <a:p>
            <a:r>
              <a:rPr lang="zh-CN" altLang="en-US" sz="2400" dirty="0" smtClean="0">
                <a:solidFill>
                  <a:srgbClr val="037C06"/>
                </a:solidFill>
                <a:cs typeface="+mn-ea"/>
                <a:sym typeface="+mn-lt"/>
              </a:rPr>
              <a:t>          </a:t>
            </a:r>
            <a:r>
              <a:rPr lang="en-US" altLang="zh-CN" sz="2400" dirty="0" smtClean="0">
                <a:solidFill>
                  <a:srgbClr val="037C06"/>
                </a:solidFill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rgbClr val="037C06"/>
                </a:solidFill>
                <a:cs typeface="+mn-ea"/>
                <a:sym typeface="+mn-lt"/>
              </a:rPr>
              <a:t>清代江堤</a:t>
            </a:r>
          </a:p>
        </p:txBody>
      </p:sp>
      <p:sp>
        <p:nvSpPr>
          <p:cNvPr id="17" name="矩形 16"/>
          <p:cNvSpPr/>
          <p:nvPr/>
        </p:nvSpPr>
        <p:spPr>
          <a:xfrm>
            <a:off x="6291071" y="3369007"/>
            <a:ext cx="36314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柳枝西出叶向东，此非画柳实画风。</a:t>
            </a:r>
          </a:p>
          <a:p>
            <a:r>
              <a:rPr lang="zh-CN" altLang="en-US" dirty="0" smtClean="0">
                <a:solidFill>
                  <a:srgbClr val="037C06"/>
                </a:solidFill>
                <a:cs typeface="+mn-ea"/>
                <a:sym typeface="+mn-lt"/>
              </a:rPr>
              <a:t>风</a:t>
            </a:r>
            <a:r>
              <a:rPr lang="zh-CN" altLang="en-US" dirty="0">
                <a:solidFill>
                  <a:srgbClr val="037C06"/>
                </a:solidFill>
                <a:cs typeface="+mn-ea"/>
                <a:sym typeface="+mn-lt"/>
              </a:rPr>
              <a:t>来无质堆纸上，巧借柳枝相形容。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621" y="4275111"/>
            <a:ext cx="4665623" cy="20575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3747009"/>
            <a:ext cx="13109178" cy="5387108"/>
            <a:chOff x="-156362" y="3970561"/>
            <a:chExt cx="13109178" cy="5387108"/>
          </a:xfrm>
        </p:grpSpPr>
        <p:grpSp>
          <p:nvGrpSpPr>
            <p:cNvPr id="54" name="组合 53"/>
            <p:cNvGrpSpPr/>
            <p:nvPr/>
          </p:nvGrpSpPr>
          <p:grpSpPr>
            <a:xfrm>
              <a:off x="-156362" y="3970561"/>
              <a:ext cx="9001715" cy="5387108"/>
              <a:chOff x="4436455" y="3869616"/>
              <a:chExt cx="9001715" cy="5387108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6417147" y="5788037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623963" y="4137230"/>
              <a:ext cx="4328853" cy="4328853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1720" y="5110329"/>
            <a:ext cx="8445729" cy="19694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73474" y="5289475"/>
            <a:ext cx="1802588" cy="180258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255897" y="2359739"/>
            <a:ext cx="4528082" cy="4528082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1523547" y="1199023"/>
            <a:ext cx="8252881" cy="2408503"/>
            <a:chOff x="1556245" y="1182839"/>
            <a:chExt cx="8252881" cy="2408503"/>
          </a:xfrm>
        </p:grpSpPr>
        <p:grpSp>
          <p:nvGrpSpPr>
            <p:cNvPr id="7" name="组合 6"/>
            <p:cNvGrpSpPr/>
            <p:nvPr/>
          </p:nvGrpSpPr>
          <p:grpSpPr>
            <a:xfrm>
              <a:off x="1556245" y="1363320"/>
              <a:ext cx="8252881" cy="2228022"/>
              <a:chOff x="-3055" y="2537"/>
              <a:chExt cx="14039" cy="379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-3055" y="2537"/>
                <a:ext cx="1994" cy="1994"/>
              </a:xfrm>
              <a:prstGeom prst="ellipse">
                <a:avLst/>
              </a:prstGeom>
              <a:solidFill>
                <a:srgbClr val="FC91C2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你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-806" y="2537"/>
                <a:ext cx="1994" cy="1994"/>
              </a:xfrm>
              <a:prstGeom prst="ellipse">
                <a:avLst/>
              </a:prstGeom>
              <a:solidFill>
                <a:srgbClr val="2F7F07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好</a:t>
                </a: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699" y="4333"/>
                <a:ext cx="1994" cy="1994"/>
              </a:xfrm>
              <a:prstGeom prst="ellipse">
                <a:avLst/>
              </a:prstGeom>
              <a:solidFill>
                <a:srgbClr val="2F7F07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夏</a:t>
                </a: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990" y="4333"/>
                <a:ext cx="1994" cy="1994"/>
              </a:xfrm>
              <a:prstGeom prst="ellipse">
                <a:avLst/>
              </a:prstGeom>
              <a:solidFill>
                <a:srgbClr val="FC91C2"/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5400" dirty="0">
                    <a:cs typeface="+mn-ea"/>
                    <a:sym typeface="+mn-lt"/>
                  </a:rPr>
                  <a:t>天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 rot="18303545">
              <a:off x="7896911" y="1990159"/>
              <a:ext cx="550031" cy="55003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 rot="17172679" flipH="1">
              <a:off x="2136209" y="1097342"/>
              <a:ext cx="909661" cy="1080655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H="1">
            <a:off x="-143701" y="4740287"/>
            <a:ext cx="2830366" cy="228741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672028" y="4234708"/>
            <a:ext cx="2684508" cy="2749112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3897347" y="223874"/>
            <a:ext cx="3709743" cy="4326355"/>
            <a:chOff x="3897347" y="223874"/>
            <a:chExt cx="3709743" cy="4326355"/>
          </a:xfrm>
        </p:grpSpPr>
        <p:grpSp>
          <p:nvGrpSpPr>
            <p:cNvPr id="57" name="组合 56"/>
            <p:cNvGrpSpPr/>
            <p:nvPr/>
          </p:nvGrpSpPr>
          <p:grpSpPr>
            <a:xfrm>
              <a:off x="3897347" y="223874"/>
              <a:ext cx="3709743" cy="4326355"/>
              <a:chOff x="3897347" y="223874"/>
              <a:chExt cx="3709743" cy="432635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7347" y="223874"/>
                <a:ext cx="3709743" cy="4326355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9" cstate="screen"/>
              <a:stretch>
                <a:fillRect/>
              </a:stretch>
            </p:blipFill>
            <p:spPr>
              <a:xfrm>
                <a:off x="5649988" y="1360040"/>
                <a:ext cx="1288226" cy="1288226"/>
              </a:xfrm>
              <a:prstGeom prst="rect">
                <a:avLst/>
              </a:prstGeom>
            </p:spPr>
          </p:pic>
        </p:grpSp>
        <p:sp>
          <p:nvSpPr>
            <p:cNvPr id="74" name="矩形 73"/>
            <p:cNvSpPr/>
            <p:nvPr/>
          </p:nvSpPr>
          <p:spPr>
            <a:xfrm>
              <a:off x="6810195" y="3024051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腐 草 为 萤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810195" y="665597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土 润 溽 暑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298513" y="635627"/>
              <a:ext cx="600164" cy="112627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9720F"/>
                  </a:solidFill>
                  <a:cs typeface="+mn-ea"/>
                  <a:sym typeface="+mn-lt"/>
                </a:rPr>
                <a:t>大 雨 时 行</a:t>
              </a:r>
              <a:endParaRPr lang="zh-CN" altLang="en-US" dirty="0">
                <a:solidFill>
                  <a:srgbClr val="09720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1271482" y="2887361"/>
            <a:ext cx="300199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7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23</a:t>
            </a: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</a:t>
            </a:r>
          </a:p>
          <a:p>
            <a:pPr algn="ctr"/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农历六月十一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416151" y="2308742"/>
            <a:ext cx="6018768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大暑节气的由来</a:t>
            </a:r>
            <a:endParaRPr lang="en-US" altLang="zh-CN" sz="6000" b="1" dirty="0" smtClean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FC9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01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662813" y="1434315"/>
            <a:ext cx="3350837" cy="3582747"/>
          </a:xfrm>
          <a:prstGeom prst="rect">
            <a:avLst/>
          </a:prstGeom>
          <a:solidFill>
            <a:srgbClr val="FC91C2"/>
          </a:solidFill>
          <a:ln w="3810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62994" y="1434314"/>
            <a:ext cx="3350837" cy="3582747"/>
          </a:xfrm>
          <a:prstGeom prst="rect">
            <a:avLst/>
          </a:prstGeom>
          <a:solidFill>
            <a:srgbClr val="79B534"/>
          </a:solidFill>
          <a:ln w="38100">
            <a:solidFill>
              <a:srgbClr val="79B5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88832" y="1436337"/>
            <a:ext cx="3350837" cy="3582747"/>
          </a:xfrm>
          <a:prstGeom prst="rect">
            <a:avLst/>
          </a:prstGeom>
          <a:solidFill>
            <a:srgbClr val="FC91C2"/>
          </a:solidFill>
          <a:ln w="38100">
            <a:solidFill>
              <a:srgbClr val="FC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0683" y="1755649"/>
            <a:ext cx="2868558" cy="29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93266" y="1755649"/>
            <a:ext cx="2868558" cy="29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44891" y="1755649"/>
            <a:ext cx="2868558" cy="299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87684" y="2230638"/>
            <a:ext cx="2598305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2F7F07"/>
                </a:solidFill>
                <a:cs typeface="+mn-ea"/>
                <a:sym typeface="+mn-lt"/>
              </a:rPr>
              <a:t>大暑是农历二十四节气中的第十二个</a:t>
            </a:r>
            <a:r>
              <a:rPr lang="zh-CN" altLang="en-US" dirty="0" smtClean="0">
                <a:solidFill>
                  <a:srgbClr val="2F7F07"/>
                </a:solidFill>
                <a:cs typeface="+mn-ea"/>
                <a:sym typeface="+mn-lt"/>
              </a:rPr>
              <a:t>节气，每年</a:t>
            </a:r>
            <a:r>
              <a:rPr lang="en-US" altLang="zh-CN" dirty="0">
                <a:solidFill>
                  <a:srgbClr val="2F7F07"/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rgbClr val="2F7F07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2F7F07"/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rgbClr val="2F7F07"/>
                </a:solidFill>
                <a:cs typeface="+mn-ea"/>
                <a:sym typeface="+mn-lt"/>
              </a:rPr>
              <a:t>日或</a:t>
            </a:r>
            <a:r>
              <a:rPr lang="en-US" altLang="zh-CN" dirty="0">
                <a:solidFill>
                  <a:srgbClr val="2F7F07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rgbClr val="2F7F07"/>
                </a:solidFill>
                <a:cs typeface="+mn-ea"/>
                <a:sym typeface="+mn-lt"/>
              </a:rPr>
              <a:t>日太阳到达黄经</a:t>
            </a:r>
            <a:r>
              <a:rPr lang="en-US" altLang="zh-CN" dirty="0">
                <a:solidFill>
                  <a:srgbClr val="2F7F07"/>
                </a:solidFill>
                <a:cs typeface="+mn-ea"/>
                <a:sym typeface="+mn-lt"/>
              </a:rPr>
              <a:t>120°</a:t>
            </a:r>
            <a:r>
              <a:rPr lang="zh-CN" altLang="en-US" dirty="0">
                <a:solidFill>
                  <a:srgbClr val="2F7F07"/>
                </a:solidFill>
                <a:cs typeface="+mn-ea"/>
                <a:sym typeface="+mn-lt"/>
              </a:rPr>
              <a:t>时为“大暑”节气</a:t>
            </a:r>
            <a:r>
              <a:rPr lang="zh-CN" altLang="en-US" dirty="0" smtClean="0">
                <a:solidFill>
                  <a:srgbClr val="2F7F07"/>
                </a:solidFill>
                <a:cs typeface="+mn-ea"/>
                <a:sym typeface="+mn-lt"/>
              </a:rPr>
              <a:t>。</a:t>
            </a:r>
            <a:endParaRPr lang="en-US" altLang="zh-CN" dirty="0" smtClean="0">
              <a:solidFill>
                <a:srgbClr val="2F7F0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2F7F07"/>
              </a:solidFill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大暑节气的由来</a:t>
            </a:r>
            <a:endParaRPr lang="en-US" altLang="zh-CN" sz="2400" b="1" dirty="0" smtClean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79055" y="5932899"/>
            <a:ext cx="1480910" cy="858928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649916" y="2169504"/>
            <a:ext cx="24707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2F7F07"/>
                </a:solidFill>
                <a:cs typeface="+mn-ea"/>
                <a:sym typeface="+mn-lt"/>
              </a:rPr>
              <a:t>“大暑”与“小暑”一样，都是反映夏季炎热程度的节令，“大暑”表示炎热至极。</a:t>
            </a:r>
            <a:endParaRPr lang="en-US" altLang="zh-CN" dirty="0" smtClean="0">
              <a:solidFill>
                <a:srgbClr val="2F7F07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2F7F07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141736" y="1994580"/>
            <a:ext cx="2625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2F7F07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2F7F07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400" dirty="0">
                <a:solidFill>
                  <a:srgbClr val="2F7F07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2F7F07"/>
                </a:solidFill>
                <a:cs typeface="+mn-ea"/>
                <a:sym typeface="+mn-lt"/>
              </a:rPr>
              <a:t>：“六月中，</a:t>
            </a:r>
            <a:r>
              <a:rPr lang="en-US" altLang="zh-CN" sz="1400" dirty="0">
                <a:solidFill>
                  <a:srgbClr val="2F7F07"/>
                </a:solidFill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rgbClr val="2F7F07"/>
                </a:solidFill>
                <a:cs typeface="+mn-ea"/>
                <a:sym typeface="+mn-lt"/>
              </a:rPr>
              <a:t>暑，热也，就热之中分为大小，月初为小，月中为大，今则热气犹大也。”这时正值“中伏”前后，全国大部分地区进入一年中最热时期，也是喜温作物生长最快的时期，但旱、涝、台风等自然灾害发生频繁，抗旱排涝防台和田间管理等任务很重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8732" y="960013"/>
            <a:ext cx="1697182" cy="145472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02546" y="3796675"/>
            <a:ext cx="1427237" cy="142723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4263" y="568909"/>
            <a:ext cx="1223606" cy="173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" grpId="0" animBg="1"/>
      <p:bldP spid="2" grpId="0" animBg="1"/>
      <p:bldP spid="15" grpId="0" animBg="1"/>
      <p:bldP spid="16" grpId="0" animBg="1"/>
      <p:bldP spid="34" grpId="0"/>
      <p:bldP spid="38" grpId="0"/>
      <p:bldP spid="55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58873" y="1384435"/>
            <a:ext cx="7070649" cy="4092546"/>
            <a:chOff x="2558873" y="1384435"/>
            <a:chExt cx="7070649" cy="4092546"/>
          </a:xfrm>
        </p:grpSpPr>
        <p:sp>
          <p:nvSpPr>
            <p:cNvPr id="17" name="矩形 16"/>
            <p:cNvSpPr/>
            <p:nvPr/>
          </p:nvSpPr>
          <p:spPr>
            <a:xfrm>
              <a:off x="2558873" y="1384435"/>
              <a:ext cx="7070649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88565" y="1542473"/>
              <a:ext cx="6604127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云形 1"/>
          <p:cNvSpPr/>
          <p:nvPr/>
        </p:nvSpPr>
        <p:spPr>
          <a:xfrm>
            <a:off x="1874165" y="1024903"/>
            <a:ext cx="1828800" cy="1149069"/>
          </a:xfrm>
          <a:prstGeom prst="cloud">
            <a:avLst/>
          </a:prstGeom>
          <a:solidFill>
            <a:srgbClr val="FC9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大暑节气的由来</a:t>
            </a:r>
            <a:endParaRPr lang="en-US" altLang="zh-CN" sz="2400" b="1" dirty="0" smtClean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3271" y="124549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节律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84039" y="1530466"/>
            <a:ext cx="5243641" cy="3662541"/>
            <a:chOff x="3762797" y="1599437"/>
            <a:chExt cx="5243641" cy="3662541"/>
          </a:xfrm>
        </p:grpSpPr>
        <p:sp>
          <p:nvSpPr>
            <p:cNvPr id="14" name="矩形 13"/>
            <p:cNvSpPr/>
            <p:nvPr/>
          </p:nvSpPr>
          <p:spPr>
            <a:xfrm>
              <a:off x="4067822" y="1599437"/>
              <a:ext cx="4938616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 dirty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大暑是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24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节气中的第十二个节气 </a:t>
              </a:r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      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英文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说法：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Great Heat 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黄经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：太阳到达黄经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120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度 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时间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：每年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7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日或</a:t>
              </a:r>
              <a:r>
                <a:rPr lang="en-US" altLang="zh-CN" sz="1600" dirty="0">
                  <a:solidFill>
                    <a:srgbClr val="2F7F07"/>
                  </a:solidFill>
                  <a:cs typeface="+mn-ea"/>
                  <a:sym typeface="+mn-lt"/>
                </a:rPr>
                <a:t>23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日 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所属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季节：夏季 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气候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特点：高温酷热 大暑时值狮子月的</a:t>
              </a:r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开头</a:t>
              </a:r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2F7F07"/>
                </a:solidFill>
                <a:cs typeface="+mn-ea"/>
                <a:sym typeface="+mn-lt"/>
              </a:endParaRPr>
            </a:p>
            <a:p>
              <a:r>
                <a:rPr lang="zh-CN" altLang="en-US" sz="1600" dirty="0" smtClean="0">
                  <a:solidFill>
                    <a:srgbClr val="2F7F07"/>
                  </a:solidFill>
                  <a:cs typeface="+mn-ea"/>
                  <a:sym typeface="+mn-lt"/>
                </a:rPr>
                <a:t>农事</a:t>
              </a:r>
              <a:r>
                <a:rPr lang="zh-CN" altLang="en-US" sz="1600" dirty="0">
                  <a:solidFill>
                    <a:srgbClr val="2F7F07"/>
                  </a:solidFill>
                  <a:cs typeface="+mn-ea"/>
                  <a:sym typeface="+mn-lt"/>
                </a:rPr>
                <a:t>：抢收抢种，抗旱排涝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762797" y="2249586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62797" y="2718924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762797" y="3196354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762797" y="3706152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762797" y="4191674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762797" y="4717657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762797" y="5253886"/>
              <a:ext cx="4507263" cy="0"/>
            </a:xfrm>
            <a:prstGeom prst="line">
              <a:avLst/>
            </a:prstGeom>
            <a:ln>
              <a:solidFill>
                <a:srgbClr val="79B5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4484" y="4086386"/>
            <a:ext cx="2006392" cy="135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5487" y="4151213"/>
            <a:ext cx="7640421" cy="1286049"/>
            <a:chOff x="1861920" y="4014879"/>
            <a:chExt cx="7640421" cy="1286049"/>
          </a:xfrm>
        </p:grpSpPr>
        <p:sp>
          <p:nvSpPr>
            <p:cNvPr id="26" name="双波形 25"/>
            <p:cNvSpPr/>
            <p:nvPr/>
          </p:nvSpPr>
          <p:spPr>
            <a:xfrm>
              <a:off x="1861920" y="415121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双波形 14"/>
            <p:cNvSpPr/>
            <p:nvPr/>
          </p:nvSpPr>
          <p:spPr>
            <a:xfrm>
              <a:off x="2041485" y="401487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43775" y="1619035"/>
            <a:ext cx="7622133" cy="1255999"/>
            <a:chOff x="1861920" y="1745499"/>
            <a:chExt cx="7622133" cy="1255999"/>
          </a:xfrm>
        </p:grpSpPr>
        <p:sp>
          <p:nvSpPr>
            <p:cNvPr id="27" name="双波形 26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79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双波形 13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61920" y="2859936"/>
            <a:ext cx="7649646" cy="1291277"/>
            <a:chOff x="1861920" y="2859936"/>
            <a:chExt cx="7649646" cy="1291277"/>
          </a:xfrm>
        </p:grpSpPr>
        <p:sp>
          <p:nvSpPr>
            <p:cNvPr id="3" name="双波形 2"/>
            <p:cNvSpPr/>
            <p:nvPr/>
          </p:nvSpPr>
          <p:spPr>
            <a:xfrm>
              <a:off x="1861920" y="3001498"/>
              <a:ext cx="7460856" cy="1149715"/>
            </a:xfrm>
            <a:prstGeom prst="doubleWave">
              <a:avLst/>
            </a:prstGeom>
            <a:solidFill>
              <a:srgbClr val="FC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双波形 19"/>
            <p:cNvSpPr/>
            <p:nvPr/>
          </p:nvSpPr>
          <p:spPr>
            <a:xfrm>
              <a:off x="2050710" y="2859936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大暑节气的由来</a:t>
            </a:r>
            <a:endParaRPr lang="en-US" altLang="zh-CN" sz="2400" b="1" dirty="0" smtClean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8230" y="1600986"/>
            <a:ext cx="4997317" cy="8463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 b="1" dirty="0">
              <a:solidFill>
                <a:srgbClr val="037C06"/>
              </a:solidFill>
              <a:cs typeface="+mn-ea"/>
              <a:sym typeface="+mn-lt"/>
            </a:endParaRPr>
          </a:p>
          <a:p>
            <a:r>
              <a:rPr lang="zh-CN" altLang="en-US" sz="1400" b="1" dirty="0" smtClean="0">
                <a:solidFill>
                  <a:srgbClr val="037C06"/>
                </a:solidFill>
                <a:cs typeface="+mn-ea"/>
                <a:sym typeface="+mn-lt"/>
              </a:rPr>
              <a:t>     大暑</a:t>
            </a:r>
            <a:r>
              <a:rPr lang="zh-CN" altLang="en-US" sz="1400" b="1" dirty="0">
                <a:solidFill>
                  <a:srgbClr val="037C06"/>
                </a:solidFill>
                <a:cs typeface="+mn-ea"/>
                <a:sym typeface="+mn-lt"/>
              </a:rPr>
              <a:t>日初候，腐草为萤；离明之极，故幽类化为明类</a:t>
            </a:r>
            <a:r>
              <a:rPr lang="zh-CN" altLang="en-US" sz="1400" b="1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b="1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050" dirty="0" smtClean="0">
                <a:solidFill>
                  <a:srgbClr val="037C06"/>
                </a:solidFill>
                <a:cs typeface="+mn-ea"/>
                <a:sym typeface="+mn-lt"/>
              </a:rPr>
              <a:t>世上</a:t>
            </a:r>
            <a:r>
              <a:rPr lang="zh-CN" altLang="en-US" sz="1050" dirty="0">
                <a:solidFill>
                  <a:srgbClr val="037C06"/>
                </a:solidFill>
                <a:cs typeface="+mn-ea"/>
                <a:sym typeface="+mn-lt"/>
              </a:rPr>
              <a:t>萤火虫约有二千多种，分水生与陆生两种，陆生的萤火虫产卵于枯草上，大暑时，萤火虫卵化而出，所以古人认为萤火虫是腐草变成</a:t>
            </a:r>
            <a:r>
              <a:rPr lang="zh-CN" altLang="en-US" sz="1050" dirty="0" smtClean="0">
                <a:solidFill>
                  <a:srgbClr val="037C06"/>
                </a:solidFill>
                <a:cs typeface="+mn-ea"/>
                <a:sym typeface="+mn-lt"/>
              </a:rPr>
              <a:t>的</a:t>
            </a:r>
            <a:endParaRPr lang="en-US" altLang="zh-CN" sz="1050" dirty="0" smtClean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25487" y="1070636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2F7F07"/>
                </a:solidFill>
                <a:cs typeface="+mn-ea"/>
                <a:sym typeface="+mn-lt"/>
              </a:rPr>
              <a:t>七十二物候 之 大暑三候</a:t>
            </a:r>
          </a:p>
        </p:txBody>
      </p:sp>
      <p:sp>
        <p:nvSpPr>
          <p:cNvPr id="8" name="矩形 7"/>
          <p:cNvSpPr/>
          <p:nvPr/>
        </p:nvSpPr>
        <p:spPr>
          <a:xfrm>
            <a:off x="3879373" y="2753211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37C06"/>
                </a:solidFill>
                <a:cs typeface="+mn-ea"/>
                <a:sym typeface="+mn-lt"/>
              </a:rPr>
              <a:t>    又</a:t>
            </a:r>
            <a:r>
              <a:rPr lang="zh-CN" altLang="en-US" sz="1400" b="1" dirty="0">
                <a:solidFill>
                  <a:srgbClr val="037C06"/>
                </a:solidFill>
                <a:cs typeface="+mn-ea"/>
                <a:sym typeface="+mn-lt"/>
              </a:rPr>
              <a:t>五日二候，土润溽暑；溽，音辱，湿也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37C06"/>
                </a:solidFill>
                <a:cs typeface="+mn-ea"/>
                <a:sym typeface="+mn-lt"/>
              </a:rPr>
              <a:t>第二候是说天气开始变得闷热，土地也很潮湿</a:t>
            </a:r>
            <a:r>
              <a:rPr lang="zh-CN" altLang="en-US" sz="1100" dirty="0" smtClean="0">
                <a:solidFill>
                  <a:srgbClr val="037C06"/>
                </a:solidFill>
                <a:cs typeface="+mn-ea"/>
                <a:sym typeface="+mn-lt"/>
              </a:rPr>
              <a:t>；</a:t>
            </a:r>
            <a:endParaRPr lang="en-US" altLang="zh-CN" sz="1100" dirty="0">
              <a:solidFill>
                <a:srgbClr val="037C06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7915" y="4006532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     </a:t>
            </a:r>
            <a:r>
              <a:rPr lang="zh-CN" altLang="en-US" sz="1400" b="1" dirty="0" smtClean="0">
                <a:solidFill>
                  <a:srgbClr val="037C06"/>
                </a:solidFill>
                <a:cs typeface="+mn-ea"/>
                <a:sym typeface="+mn-lt"/>
              </a:rPr>
              <a:t>再</a:t>
            </a:r>
            <a:r>
              <a:rPr lang="zh-CN" altLang="en-US" sz="1400" b="1" dirty="0">
                <a:solidFill>
                  <a:srgbClr val="037C06"/>
                </a:solidFill>
                <a:cs typeface="+mn-ea"/>
                <a:sym typeface="+mn-lt"/>
              </a:rPr>
              <a:t>五日三候，大雨行时</a:t>
            </a:r>
            <a:endParaRPr lang="en-US" altLang="zh-CN" sz="1400" b="1" dirty="0">
              <a:solidFill>
                <a:srgbClr val="037C06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37C06"/>
                </a:solidFill>
                <a:cs typeface="+mn-ea"/>
                <a:sym typeface="+mn-lt"/>
              </a:rPr>
              <a:t>第三候是说时常有大的雷雨会出现，这大雨使暑湿减弱，天气开始向立秋过渡。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8830" y="2612477"/>
            <a:ext cx="1165754" cy="1274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02956" y="4468265"/>
            <a:ext cx="983291" cy="9832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45381" y="1624992"/>
            <a:ext cx="1181201" cy="118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18" grpId="0"/>
      <p:bldP spid="19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09750" y="3932955"/>
            <a:ext cx="12940440" cy="5387108"/>
            <a:chOff x="-409750" y="3932955"/>
            <a:chExt cx="12940440" cy="53871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flipH="1">
              <a:off x="-409750" y="4340917"/>
              <a:ext cx="3296453" cy="4048157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3528975" y="3932955"/>
              <a:ext cx="9001715" cy="5387108"/>
              <a:chOff x="4436455" y="3869616"/>
              <a:chExt cx="9001715" cy="538710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flipH="1">
                <a:off x="7048631" y="3869616"/>
                <a:ext cx="4386774" cy="5387108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436455" y="4430230"/>
                <a:ext cx="3742854" cy="374285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964421" y="5803839"/>
                <a:ext cx="1965889" cy="1243948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flipH="1">
                <a:off x="10141717" y="4316981"/>
                <a:ext cx="3296453" cy="4048157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44952" y="4700945"/>
            <a:ext cx="7342539" cy="22198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2160115" y="4648844"/>
            <a:ext cx="2374814" cy="21635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63604" y="4141437"/>
            <a:ext cx="4665623" cy="20575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12298" y="4433932"/>
            <a:ext cx="2434807" cy="24348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029505" y="1752849"/>
            <a:ext cx="8159222" cy="2290348"/>
            <a:chOff x="1861920" y="1745499"/>
            <a:chExt cx="7622133" cy="1255999"/>
          </a:xfrm>
        </p:grpSpPr>
        <p:sp>
          <p:nvSpPr>
            <p:cNvPr id="22" name="双波形 21"/>
            <p:cNvSpPr/>
            <p:nvPr/>
          </p:nvSpPr>
          <p:spPr>
            <a:xfrm>
              <a:off x="1861920" y="1851783"/>
              <a:ext cx="7460856" cy="1149715"/>
            </a:xfrm>
            <a:prstGeom prst="doubleWave">
              <a:avLst/>
            </a:prstGeom>
            <a:solidFill>
              <a:srgbClr val="FC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双波形 22"/>
            <p:cNvSpPr/>
            <p:nvPr/>
          </p:nvSpPr>
          <p:spPr>
            <a:xfrm>
              <a:off x="2023197" y="1745499"/>
              <a:ext cx="7460856" cy="1149715"/>
            </a:xfrm>
            <a:prstGeom prst="doubleWave">
              <a:avLst/>
            </a:prstGeom>
            <a:solidFill>
              <a:schemeClr val="bg1"/>
            </a:solidFill>
            <a:ln w="38100">
              <a:solidFill>
                <a:srgbClr val="FC9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内容占位符 2"/>
          <p:cNvSpPr>
            <a:spLocks noGrp="1"/>
          </p:cNvSpPr>
          <p:nvPr/>
        </p:nvSpPr>
        <p:spPr>
          <a:xfrm>
            <a:off x="3416151" y="2308742"/>
            <a:ext cx="6018768" cy="3994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 smtClean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大暑节气的</a:t>
            </a:r>
            <a:r>
              <a:rPr lang="zh-CN" altLang="en-US" sz="6000" b="1" dirty="0">
                <a:ln>
                  <a:solidFill>
                    <a:schemeClr val="bg1"/>
                  </a:solidFill>
                </a:ln>
                <a:solidFill>
                  <a:srgbClr val="037C06"/>
                </a:solidFill>
                <a:cs typeface="+mn-ea"/>
                <a:sym typeface="+mn-lt"/>
              </a:rPr>
              <a:t>习俗</a:t>
            </a:r>
            <a:endParaRPr lang="en-US" altLang="zh-CN" sz="6000" b="1" dirty="0" smtClean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6000" b="1" dirty="0">
              <a:ln>
                <a:solidFill>
                  <a:schemeClr val="bg1"/>
                </a:solidFill>
              </a:ln>
              <a:solidFill>
                <a:srgbClr val="037C06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788834" y="0"/>
            <a:ext cx="4371131" cy="28762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034" y="116268"/>
            <a:ext cx="1956221" cy="195622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57520" y="941558"/>
            <a:ext cx="1172181" cy="1172210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cs typeface="+mn-ea"/>
                <a:sym typeface="+mn-lt"/>
              </a:rPr>
              <a:t>02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23" name="矩形 22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大暑节气的习俗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6897" y="1735164"/>
            <a:ext cx="2568687" cy="584775"/>
          </a:xfrm>
          <a:prstGeom prst="rect">
            <a:avLst/>
          </a:prstGeom>
          <a:solidFill>
            <a:srgbClr val="FC91C2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送“大暑船”</a:t>
            </a:r>
          </a:p>
        </p:txBody>
      </p:sp>
      <p:sp>
        <p:nvSpPr>
          <p:cNvPr id="22" name="矩形 21"/>
          <p:cNvSpPr/>
          <p:nvPr/>
        </p:nvSpPr>
        <p:spPr>
          <a:xfrm>
            <a:off x="4180770" y="2015043"/>
            <a:ext cx="579529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37C06"/>
                </a:solidFill>
                <a:cs typeface="+mn-ea"/>
                <a:sym typeface="+mn-lt"/>
              </a:rPr>
              <a:t>浙江：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大暑送“大暑船”活动在浙江台州沿海已有几百年的历史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“大暑船”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完全按照旧时的三桅帆船缩小比例后建造，长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米、宽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2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米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、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重约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1.5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吨，船内载各种祭品。活动开始后，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多名渔民轮流抬着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“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大暑船”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在街道上行进，鼓号喧天，鞭炮齐鸣，街道两旁站满祈福人群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“大暑船”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最终被运送至码头，进行一系列祈福仪式。随后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这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艘“大暑船”被渔船拉出渔港，然后在大海上点燃，任其沉浮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以此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祝福人们五谷丰登，生活安康。台州椒江人还有大暑节气吃姜汁调蛋的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风俗，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姜汁能去除体内湿气，姜汁调蛋“补人”，也有老年人喜欢吃鸡粥，谓能补阳。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12764" y="2367627"/>
            <a:ext cx="1696951" cy="1525896"/>
          </a:xfrm>
          <a:prstGeom prst="cloud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64461" y="3895448"/>
            <a:ext cx="1432706" cy="1166583"/>
          </a:xfrm>
          <a:prstGeom prst="cloud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7205" y="1353989"/>
            <a:ext cx="9103803" cy="4092546"/>
            <a:chOff x="1082613" y="1195951"/>
            <a:chExt cx="9103803" cy="4092546"/>
          </a:xfrm>
        </p:grpSpPr>
        <p:sp>
          <p:nvSpPr>
            <p:cNvPr id="23" name="矩形 22"/>
            <p:cNvSpPr/>
            <p:nvPr/>
          </p:nvSpPr>
          <p:spPr>
            <a:xfrm>
              <a:off x="1082613" y="1195951"/>
              <a:ext cx="9103803" cy="4092546"/>
            </a:xfrm>
            <a:prstGeom prst="rect">
              <a:avLst/>
            </a:prstGeom>
            <a:solidFill>
              <a:srgbClr val="79B534"/>
            </a:solidFill>
            <a:ln w="38100">
              <a:solidFill>
                <a:srgbClr val="79B5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12305" y="1353989"/>
              <a:ext cx="8700375" cy="3749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76268" y="220877"/>
            <a:ext cx="498891" cy="498903"/>
          </a:xfrm>
          <a:prstGeom prst="ellipse">
            <a:avLst/>
          </a:prstGeom>
          <a:solidFill>
            <a:srgbClr val="79B5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内容占位符 2"/>
          <p:cNvSpPr>
            <a:spLocks noGrp="1"/>
          </p:cNvSpPr>
          <p:nvPr/>
        </p:nvSpPr>
        <p:spPr>
          <a:xfrm>
            <a:off x="975161" y="320371"/>
            <a:ext cx="2374942" cy="3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n>
                  <a:solidFill>
                    <a:schemeClr val="bg1"/>
                  </a:solidFill>
                </a:ln>
                <a:solidFill>
                  <a:srgbClr val="79B5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大暑节气的习俗</a:t>
            </a:r>
            <a:endParaRPr lang="zh-CN" altLang="en-US" sz="2400" b="1" dirty="0">
              <a:ln>
                <a:solidFill>
                  <a:schemeClr val="bg1"/>
                </a:solidFill>
              </a:ln>
              <a:solidFill>
                <a:srgbClr val="79B5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6897" y="1735164"/>
            <a:ext cx="2568687" cy="584775"/>
          </a:xfrm>
          <a:prstGeom prst="rect">
            <a:avLst/>
          </a:prstGeom>
          <a:solidFill>
            <a:srgbClr val="FC91C2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cs typeface="+mn-ea"/>
                <a:sym typeface="+mn-lt"/>
              </a:rPr>
              <a:t>喝暑羊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1265" y="2452083"/>
            <a:ext cx="799568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山东南部地区有在大暑到来这一天“喝暑羊”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即喝羊肉汤</a:t>
            </a:r>
            <a:r>
              <a:rPr lang="en-US" altLang="zh-CN" sz="1400" dirty="0">
                <a:solidFill>
                  <a:srgbClr val="037C06"/>
                </a:solidFill>
                <a:cs typeface="+mn-ea"/>
                <a:sym typeface="+mn-lt"/>
              </a:rPr>
              <a:t>)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的习俗。在枣庄市，不少市民大暑这天到当地的羊肉汤馆“喝暑羊”。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　　枣庄吃伏羊的习惯，与当地的农事、气候有关。枣庄是有名的麦产区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入伏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之时，正是麦收结束，新面上市。是一个短暂的农闲期。夏收初过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人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已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疲惫，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该休息休息，享受享受。农村有什么好吃的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？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也就是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吃个新麦馍馍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。狠狠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心，杀只羊，不舍得自己吃</a:t>
            </a: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，</a:t>
            </a:r>
            <a:endParaRPr lang="en-US" altLang="zh-CN" sz="1400" dirty="0" smtClean="0">
              <a:solidFill>
                <a:srgbClr val="037C0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37C06"/>
                </a:solidFill>
                <a:cs typeface="+mn-ea"/>
                <a:sym typeface="+mn-lt"/>
              </a:rPr>
              <a:t>把</a:t>
            </a:r>
            <a:r>
              <a:rPr lang="zh-CN" altLang="en-US" sz="1400" dirty="0">
                <a:solidFill>
                  <a:srgbClr val="037C06"/>
                </a:solidFill>
                <a:cs typeface="+mn-ea"/>
                <a:sym typeface="+mn-lt"/>
              </a:rPr>
              <a:t>嫁出去的闺女接回来，带着外甥狗子，回娘家，吃新麦馍馍，喝羊肉汤。你家闺女接回来了，我家也不能拉后，也蒸新面馍馍，也杀只羊，也把闺女接回来，吃伏羊。于是便成了一方民俗。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993" y="2910802"/>
            <a:ext cx="2230822" cy="1493854"/>
          </a:xfrm>
          <a:prstGeom prst="cloud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2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同别别 六角恐龙 是国 [自动保存的]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 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unp5zw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Microsoft Office PowerPoint</Application>
  <PresentationFormat>宽屏</PresentationFormat>
  <Paragraphs>217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黑体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2022-03-10T03:21:54Z</dcterms:created>
  <dcterms:modified xsi:type="dcterms:W3CDTF">2023-01-10T11:43:27Z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2</vt:lpwstr>
  </property>
  <property fmtid="{D5CDD505-2E9C-101B-9397-08002B2CF9AE}" pid="4" name="ICV">
    <vt:lpwstr>332E64C456C740A0A91D7F9A31274609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