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8" r:id="rId2"/>
    <p:sldId id="269" r:id="rId3"/>
    <p:sldId id="292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312" r:id="rId12"/>
    <p:sldId id="304" r:id="rId13"/>
    <p:sldId id="313" r:id="rId14"/>
    <p:sldId id="315" r:id="rId15"/>
    <p:sldId id="314" r:id="rId16"/>
    <p:sldId id="316" r:id="rId17"/>
    <p:sldId id="317" r:id="rId18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282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9A9544-8517-47F5-9B96-C48B38B7A88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950A23-5AF4-4132-9A97-32B9F4254FC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4343400"/>
            <a:ext cx="7772400" cy="1009650"/>
          </a:xfrm>
        </p:spPr>
        <p:txBody>
          <a:bodyPr/>
          <a:lstStyle>
            <a:lvl1pPr algn="r">
              <a:defRPr sz="400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4600" y="5562600"/>
            <a:ext cx="6400800" cy="7620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300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3988"/>
            <a:ext cx="2057400" cy="59721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3988"/>
            <a:ext cx="6019800" cy="59721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4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3988"/>
            <a:ext cx="8229600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 sz="1600">
          <a:solidFill>
            <a:srgbClr val="777777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•"/>
        <a:defRPr sz="1600">
          <a:solidFill>
            <a:srgbClr val="777777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–"/>
        <a:defRPr sz="1400">
          <a:solidFill>
            <a:srgbClr val="777777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775108" y="2125134"/>
            <a:ext cx="7613696" cy="1107996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zh-CN" altLang="en-US" sz="6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单元语法聚焦</a:t>
            </a:r>
          </a:p>
        </p:txBody>
      </p:sp>
      <p:sp>
        <p:nvSpPr>
          <p:cNvPr id="5" name="Rectangle 5"/>
          <p:cNvSpPr/>
          <p:nvPr/>
        </p:nvSpPr>
        <p:spPr>
          <a:xfrm>
            <a:off x="637535" y="3575410"/>
            <a:ext cx="7868929" cy="83099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  <a:scene3d>
              <a:camera prst="orthographicFront"/>
              <a:lightRig rig="threePt" dir="t"/>
            </a:scene3d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algn="ctr">
              <a:spcBef>
                <a:spcPct val="0"/>
              </a:spcBef>
              <a:buNone/>
            </a:pPr>
            <a:r>
              <a:rPr lang="en-US" altLang="zh-CN" sz="4800" b="1" dirty="0" smtClean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[</a:t>
            </a:r>
            <a:r>
              <a:rPr lang="zh-CN" altLang="en-US" sz="4800" b="1" dirty="0" smtClean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一般将来时</a:t>
            </a:r>
            <a:r>
              <a:rPr lang="en-US" altLang="zh-CN" sz="4800" b="1" dirty="0" smtClean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]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718468" y="175906"/>
            <a:ext cx="57375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Unit 8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Summer Holiday Is Coming!</a:t>
            </a:r>
            <a:endParaRPr lang="zh-CN" altLang="en-US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5525745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486436" y="1868164"/>
            <a:ext cx="8250074" cy="279223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2. will/shall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常用于书面语中，表示将要发生的动作或存在的状态，通常是指事先无计划，而临时决定的事。既可以表示不久的将来，也可表示长远的将来或不确定的将来。如：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My grandmother will get better.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我奶奶的病会好的。</a:t>
            </a:r>
          </a:p>
        </p:txBody>
      </p:sp>
      <p:sp>
        <p:nvSpPr>
          <p:cNvPr id="9" name="Rectangle 5"/>
          <p:cNvSpPr/>
          <p:nvPr/>
        </p:nvSpPr>
        <p:spPr>
          <a:xfrm>
            <a:off x="871954" y="159523"/>
            <a:ext cx="473050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单元语法聚焦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478032" y="1333250"/>
            <a:ext cx="8250074" cy="397031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提示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]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在英语中，一些表示位置移动的动词，如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go, come, leave, start, arrive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等，常用现在进行时表示将来，与表示将来的时间状语连用，表示根据现在的计划或安排将要发生的动作。如果没有时间状语，则所表示的动作有即将发生之意。如：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 train is leaving soon.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火车马上就要开了。</a:t>
            </a:r>
            <a:endParaRPr kumimoji="0" lang="zh-CN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871954" y="159523"/>
            <a:ext cx="473050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单元语法聚焦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545370" y="2014597"/>
            <a:ext cx="8446230" cy="43550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fontAlgn="base"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Ⅰ.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用括号内所给单词的适当形式填空</a:t>
            </a:r>
          </a:p>
          <a:p>
            <a:pPr lvl="0" fontAlgn="base"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There ______________ (be) an interesting film next week.</a:t>
            </a:r>
          </a:p>
          <a:p>
            <a:pPr lvl="0" fontAlgn="base"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Mike _________________ (play) football with us tomorrow.</a:t>
            </a:r>
          </a:p>
          <a:p>
            <a:pPr lvl="0" fontAlgn="base"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Next week we ___________________ (have) an English party.</a:t>
            </a:r>
          </a:p>
          <a:p>
            <a:pPr lvl="0" fontAlgn="base"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Li Ming ___________ (leave) for Canada in three days.</a:t>
            </a:r>
          </a:p>
          <a:p>
            <a:pPr lvl="0" fontAlgn="base"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It is very cloudy. It______________ (rain) later today.</a:t>
            </a:r>
            <a:endParaRPr kumimoji="0" lang="en-US" altLang="zh-CN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847811" y="2722958"/>
            <a:ext cx="240322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be/is going to be</a:t>
            </a:r>
          </a:p>
        </p:txBody>
      </p:sp>
      <p:grpSp>
        <p:nvGrpSpPr>
          <p:cNvPr id="9" name="组合 2"/>
          <p:cNvGrpSpPr/>
          <p:nvPr/>
        </p:nvGrpSpPr>
        <p:grpSpPr>
          <a:xfrm>
            <a:off x="369283" y="1086030"/>
            <a:ext cx="2013977" cy="675005"/>
            <a:chOff x="183" y="1646"/>
            <a:chExt cx="4372" cy="1063"/>
          </a:xfrm>
        </p:grpSpPr>
        <p:pic>
          <p:nvPicPr>
            <p:cNvPr id="10" name="图片 9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372" cy="1063"/>
            </a:xfrm>
            <a:prstGeom prst="rect">
              <a:avLst/>
            </a:prstGeom>
          </p:spPr>
        </p:pic>
        <p:sp>
          <p:nvSpPr>
            <p:cNvPr id="11" name="文本框 3"/>
            <p:cNvSpPr txBox="1"/>
            <p:nvPr/>
          </p:nvSpPr>
          <p:spPr>
            <a:xfrm>
              <a:off x="462" y="1767"/>
              <a:ext cx="3519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实战演练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sp>
        <p:nvSpPr>
          <p:cNvPr id="8" name="Rectangle 5"/>
          <p:cNvSpPr/>
          <p:nvPr/>
        </p:nvSpPr>
        <p:spPr>
          <a:xfrm>
            <a:off x="871954" y="159523"/>
            <a:ext cx="473050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单元语法聚焦</a:t>
            </a:r>
          </a:p>
        </p:txBody>
      </p:sp>
      <p:sp>
        <p:nvSpPr>
          <p:cNvPr id="12" name="矩形 11"/>
          <p:cNvSpPr/>
          <p:nvPr/>
        </p:nvSpPr>
        <p:spPr>
          <a:xfrm>
            <a:off x="1789696" y="3376307"/>
            <a:ext cx="28296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play/is going to play</a:t>
            </a:r>
          </a:p>
        </p:txBody>
      </p:sp>
      <p:sp>
        <p:nvSpPr>
          <p:cNvPr id="13" name="矩形 12"/>
          <p:cNvSpPr/>
          <p:nvPr/>
        </p:nvSpPr>
        <p:spPr>
          <a:xfrm>
            <a:off x="2812578" y="4117806"/>
            <a:ext cx="30975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have/are going to have</a:t>
            </a:r>
          </a:p>
        </p:txBody>
      </p:sp>
      <p:sp>
        <p:nvSpPr>
          <p:cNvPr id="14" name="矩形 13"/>
          <p:cNvSpPr/>
          <p:nvPr/>
        </p:nvSpPr>
        <p:spPr>
          <a:xfrm>
            <a:off x="2363289" y="5152157"/>
            <a:ext cx="12009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leaving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3602992" y="5755490"/>
            <a:ext cx="18133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going to rain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/>
      <p:bldP spid="4" grpId="0"/>
      <p:bldP spid="12" grpId="0"/>
      <p:bldP spid="13" grpId="0"/>
      <p:bldP spid="14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464775" y="1427625"/>
            <a:ext cx="8229601" cy="279223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Ⅱ.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单项选择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)1.We ________ a party for </a:t>
            </a:r>
            <a:r>
              <a:rPr lang="en-US" altLang="zh-CN" sz="2400" b="1" dirty="0" err="1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Kate.It's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supposed(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应该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)to be a surprise. 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were having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 　 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had     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will have                 D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have had</a:t>
            </a:r>
          </a:p>
        </p:txBody>
      </p:sp>
      <p:sp>
        <p:nvSpPr>
          <p:cNvPr id="8" name="Rectangle 5"/>
          <p:cNvSpPr/>
          <p:nvPr/>
        </p:nvSpPr>
        <p:spPr>
          <a:xfrm>
            <a:off x="871954" y="159523"/>
            <a:ext cx="473050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单元语法聚焦</a:t>
            </a:r>
          </a:p>
        </p:txBody>
      </p:sp>
      <p:sp>
        <p:nvSpPr>
          <p:cNvPr id="9" name="矩形 8"/>
          <p:cNvSpPr/>
          <p:nvPr/>
        </p:nvSpPr>
        <p:spPr>
          <a:xfrm>
            <a:off x="790050" y="2006323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464775" y="1669582"/>
            <a:ext cx="8229601" cy="230832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)2.2018·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泸州 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Robots ________ more heavy work for us in the future.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will do                B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did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have done          D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were doing</a:t>
            </a:r>
            <a:endParaRPr kumimoji="0" lang="en-US" altLang="zh-CN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8" name="Rectangle 5"/>
          <p:cNvSpPr/>
          <p:nvPr/>
        </p:nvSpPr>
        <p:spPr>
          <a:xfrm>
            <a:off x="871954" y="159523"/>
            <a:ext cx="473050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单元语法聚焦</a:t>
            </a:r>
          </a:p>
        </p:txBody>
      </p:sp>
      <p:sp>
        <p:nvSpPr>
          <p:cNvPr id="6" name="矩形 5"/>
          <p:cNvSpPr/>
          <p:nvPr/>
        </p:nvSpPr>
        <p:spPr>
          <a:xfrm>
            <a:off x="790049" y="1634364"/>
            <a:ext cx="7168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464775" y="1704623"/>
            <a:ext cx="8229601" cy="22382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)3.If there is any change to the plan, I ________ you as soon as possible.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told  B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have told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tell  D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will tell</a:t>
            </a:r>
          </a:p>
        </p:txBody>
      </p:sp>
      <p:sp>
        <p:nvSpPr>
          <p:cNvPr id="4" name="矩形 3"/>
          <p:cNvSpPr/>
          <p:nvPr/>
        </p:nvSpPr>
        <p:spPr>
          <a:xfrm>
            <a:off x="813297" y="1665359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59966" y="4132148"/>
            <a:ext cx="8220010" cy="14051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0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0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0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en-US" altLang="zh-CN" sz="2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if</a:t>
            </a:r>
            <a:r>
              <a:rPr lang="zh-CN" altLang="en-US" sz="2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作连词，引导条件状语从句，意为“假如，如果”。在复合句中，如果主句用将来时，则</a:t>
            </a:r>
            <a:r>
              <a:rPr lang="en-US" altLang="zh-CN" sz="2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if</a:t>
            </a:r>
            <a:r>
              <a:rPr lang="zh-CN" altLang="en-US" sz="2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引导的条件状语从句用一般现在时。故选</a:t>
            </a:r>
            <a:r>
              <a:rPr lang="en-US" altLang="zh-CN" sz="2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D</a:t>
            </a:r>
            <a:r>
              <a:rPr lang="zh-CN" altLang="en-US" sz="2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。</a:t>
            </a:r>
            <a:endParaRPr lang="zh-CN" altLang="zh-CN" sz="2000" b="1" dirty="0" smtClean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8" name="Rectangle 5"/>
          <p:cNvSpPr/>
          <p:nvPr/>
        </p:nvSpPr>
        <p:spPr>
          <a:xfrm>
            <a:off x="871954" y="159523"/>
            <a:ext cx="473050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单元语法聚焦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/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464775" y="1704623"/>
            <a:ext cx="8229601" cy="22382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)4.—When ________ you ________ reading Jane Eyre?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—It's hard to say. I'm busy recently.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did; finish  B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have; finished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will; finish  D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do; finish</a:t>
            </a:r>
          </a:p>
        </p:txBody>
      </p:sp>
      <p:sp>
        <p:nvSpPr>
          <p:cNvPr id="4" name="矩形 3"/>
          <p:cNvSpPr/>
          <p:nvPr/>
        </p:nvSpPr>
        <p:spPr>
          <a:xfrm>
            <a:off x="824921" y="1634364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5"/>
          <p:cNvSpPr/>
          <p:nvPr/>
        </p:nvSpPr>
        <p:spPr>
          <a:xfrm>
            <a:off x="871954" y="159523"/>
            <a:ext cx="473050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单元语法聚焦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464775" y="1392583"/>
            <a:ext cx="8229601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)5.—Do you know ________ a wonderful football match and two basketball matches on July 15th?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—Yeah. I am going to watch them on that day.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there will be  B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there will have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there are  D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there have </a:t>
            </a:r>
            <a:endParaRPr kumimoji="0" lang="en-US" altLang="zh-CN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68212" y="1539732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94837" y="4534458"/>
            <a:ext cx="8220010" cy="14051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0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0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0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由答语“是的，我打算在那天观看它们”可知此句应用一般将来时，</a:t>
            </a:r>
            <a:r>
              <a:rPr lang="en-US" altLang="zh-CN" sz="2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there be</a:t>
            </a:r>
            <a:r>
              <a:rPr lang="zh-CN" altLang="en-US" sz="2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的将来时结构为</a:t>
            </a:r>
            <a:r>
              <a:rPr lang="en-US" altLang="zh-CN" sz="2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there will be</a:t>
            </a:r>
            <a:r>
              <a:rPr lang="zh-CN" altLang="en-US" sz="2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或</a:t>
            </a:r>
            <a:r>
              <a:rPr lang="en-US" altLang="zh-CN" sz="2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there is/are going to be</a:t>
            </a:r>
            <a:r>
              <a:rPr lang="zh-CN" altLang="en-US" sz="2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，故选</a:t>
            </a:r>
            <a:r>
              <a:rPr lang="en-US" altLang="zh-CN" sz="2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A</a:t>
            </a:r>
            <a:r>
              <a:rPr lang="zh-CN" altLang="en-US" sz="2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。</a:t>
            </a:r>
            <a:endParaRPr lang="zh-CN" altLang="zh-CN" sz="2000" b="1" dirty="0" smtClean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8" name="Rectangle 5"/>
          <p:cNvSpPr/>
          <p:nvPr/>
        </p:nvSpPr>
        <p:spPr>
          <a:xfrm>
            <a:off x="871954" y="159523"/>
            <a:ext cx="473050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单元语法聚焦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871954" y="159523"/>
            <a:ext cx="473050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单元语法聚焦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48009" y="2182063"/>
            <a:ext cx="7973704" cy="397031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1. What are you going to do for the summer?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这个夏天你们打算做什么？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2. I'm going to stay with his family for one month.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我将要和他的家人在一起待一个月。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3. We will play basketball.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我们将会打篮球。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4. What will you do in the summer?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这个夏天你将要做什么？</a:t>
            </a:r>
            <a:endParaRPr kumimoji="0" lang="zh-CN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grpSp>
        <p:nvGrpSpPr>
          <p:cNvPr id="9" name="组合 2"/>
          <p:cNvGrpSpPr/>
          <p:nvPr/>
        </p:nvGrpSpPr>
        <p:grpSpPr>
          <a:xfrm>
            <a:off x="448414" y="1004829"/>
            <a:ext cx="2013977" cy="675005"/>
            <a:chOff x="183" y="1646"/>
            <a:chExt cx="4372" cy="1063"/>
          </a:xfrm>
        </p:grpSpPr>
        <p:pic>
          <p:nvPicPr>
            <p:cNvPr id="10" name="图片 9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372" cy="1063"/>
            </a:xfrm>
            <a:prstGeom prst="rect">
              <a:avLst/>
            </a:prstGeom>
          </p:spPr>
        </p:pic>
        <p:sp>
          <p:nvSpPr>
            <p:cNvPr id="11" name="文本框 3"/>
            <p:cNvSpPr txBox="1"/>
            <p:nvPr/>
          </p:nvSpPr>
          <p:spPr>
            <a:xfrm>
              <a:off x="462" y="1767"/>
              <a:ext cx="3519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教材典句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454784" y="2357982"/>
            <a:ext cx="8250074" cy="34163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一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一般将来时的用法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一般将来时表示将来某一时刻要发生的动作或存在的状态，或将来某一段时间内经常性的动作或状态；还表示打算、计划或准备做某事，常与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tomorrow, next week, soon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等表示将来的时间状语连用。一般将来时有两种表达结构：“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be going to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＋动词原形”和“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will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＋动词原形”。如：</a:t>
            </a:r>
            <a:endParaRPr kumimoji="0" lang="zh-CN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grpSp>
        <p:nvGrpSpPr>
          <p:cNvPr id="6" name="组合 2"/>
          <p:cNvGrpSpPr/>
          <p:nvPr/>
        </p:nvGrpSpPr>
        <p:grpSpPr>
          <a:xfrm>
            <a:off x="342905" y="1068445"/>
            <a:ext cx="2013977" cy="675005"/>
            <a:chOff x="183" y="1646"/>
            <a:chExt cx="4372" cy="1063"/>
          </a:xfrm>
        </p:grpSpPr>
        <p:pic>
          <p:nvPicPr>
            <p:cNvPr id="7" name="图片 6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372" cy="1063"/>
            </a:xfrm>
            <a:prstGeom prst="rect">
              <a:avLst/>
            </a:prstGeom>
          </p:spPr>
        </p:pic>
        <p:sp>
          <p:nvSpPr>
            <p:cNvPr id="8" name="文本框 3"/>
            <p:cNvSpPr txBox="1"/>
            <p:nvPr/>
          </p:nvSpPr>
          <p:spPr>
            <a:xfrm>
              <a:off x="462" y="1767"/>
              <a:ext cx="3519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语法探究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sp>
        <p:nvSpPr>
          <p:cNvPr id="9" name="Rectangle 5"/>
          <p:cNvSpPr/>
          <p:nvPr/>
        </p:nvSpPr>
        <p:spPr>
          <a:xfrm>
            <a:off x="871954" y="159523"/>
            <a:ext cx="473050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单元语法聚焦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486436" y="1447154"/>
            <a:ext cx="8250074" cy="267765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Li Ming is going to learn English next year.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李明打算明年学习英语。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They will go to Shanghai for their holiday.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他们将要去上海度假。</a:t>
            </a:r>
            <a:endParaRPr kumimoji="0" 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871954" y="159523"/>
            <a:ext cx="473050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单元语法聚焦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370378" y="1275887"/>
            <a:ext cx="8513369" cy="50082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二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句型结构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1.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肯定形式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(1)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主语＋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be(am/is/are)going to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do(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动词原形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＋其他．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(be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动词随主语的变化而变化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如：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I'm going to play basketball tomorrow.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我打算明天打篮球。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(2)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主语＋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will/shall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do(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动词原形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＋其他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 shall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仅用于第一人称。如：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They will go shopping this afternoon.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今天下午他们将去购物。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 shall go there tomorrow.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明天我会去那里。</a:t>
            </a:r>
          </a:p>
        </p:txBody>
      </p:sp>
      <p:sp>
        <p:nvSpPr>
          <p:cNvPr id="9" name="Rectangle 5"/>
          <p:cNvSpPr/>
          <p:nvPr/>
        </p:nvSpPr>
        <p:spPr>
          <a:xfrm>
            <a:off x="871954" y="159523"/>
            <a:ext cx="473050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单元语法聚焦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454784" y="1259700"/>
            <a:ext cx="8250074" cy="50783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2.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否定形式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(1)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主语＋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be(am/is/are)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not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going to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do(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动词原形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＋其他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如：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We aren't going to play basketball after class.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下课后我们不打算去打篮球。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(2)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主语＋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will/shall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not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do(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动词原形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＋其他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 (will not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常缩写为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won't)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如：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 will not(won't) go shopping next Sunday.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下周日我不会去购物。</a:t>
            </a:r>
            <a:endParaRPr kumimoji="0" lang="zh-CN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871954" y="159523"/>
            <a:ext cx="473050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单元语法聚焦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465335" y="1473265"/>
            <a:ext cx="8250074" cy="445423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．一般疑问句形式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(1)Be(Am/Is/Are)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＋主语＋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going to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do(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动词原形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＋其他？ 如：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Are you going to buy a new coat this winter?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今年冬天你打算买一件新大衣吗？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(2)Shall/Will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＋主语＋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do(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动词原形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＋其他？ 如：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Will you play football after school?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放学后你们将要踢足球吗？</a:t>
            </a:r>
          </a:p>
        </p:txBody>
      </p:sp>
      <p:sp>
        <p:nvSpPr>
          <p:cNvPr id="9" name="Rectangle 5"/>
          <p:cNvSpPr/>
          <p:nvPr/>
        </p:nvSpPr>
        <p:spPr>
          <a:xfrm>
            <a:off x="871954" y="159523"/>
            <a:ext cx="473050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单元语法聚焦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454784" y="1536700"/>
            <a:ext cx="8250074" cy="452431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4.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特殊疑问句形式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(1)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特殊疑问词＋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be(am/is/are)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＋主语＋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going to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do(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动词原形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＋其他？如：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What are you going to do today?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今天你打算做什么？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(2)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特殊疑问词＋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shall/will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＋主语＋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do(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动词原形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＋其他？如：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Where will you go next week?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下周你将去哪儿？</a:t>
            </a:r>
            <a:endParaRPr kumimoji="0" lang="zh-CN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871954" y="159523"/>
            <a:ext cx="473050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单元语法聚焦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486436" y="1238469"/>
            <a:ext cx="8154644" cy="50082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三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)“be going to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＋动词原形”与“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will/shall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＋动词原形”的区别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be going to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表示主语的意图，即主语将要做某事，或用于表示预先打算好或计划要做某事，这种打算往往是事先考虑好的；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be going to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有时还可以表示有迹象表明将要发生什么事。如：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What are you going to do tomorrow?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明天你打算做什么？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Look at the sky. It's going to rain.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看看天，要下雨了。</a:t>
            </a:r>
          </a:p>
        </p:txBody>
      </p:sp>
      <p:sp>
        <p:nvSpPr>
          <p:cNvPr id="9" name="Rectangle 5"/>
          <p:cNvSpPr/>
          <p:nvPr/>
        </p:nvSpPr>
        <p:spPr>
          <a:xfrm>
            <a:off x="871954" y="159523"/>
            <a:ext cx="473050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单元语法聚焦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5" grpId="0"/>
    </p:bldLst>
  </p:timing>
</p:sld>
</file>

<file path=ppt/theme/theme1.xml><?xml version="1.0" encoding="utf-8"?>
<a:theme xmlns:a="http://schemas.openxmlformats.org/drawingml/2006/main" name="WWW.2PPT.COM">
  <a:themeElements>
    <a:clrScheme name="时尚健身模板 3">
      <a:dk1>
        <a:srgbClr val="000000"/>
      </a:dk1>
      <a:lt1>
        <a:srgbClr val="FFFFFF"/>
      </a:lt1>
      <a:dk2>
        <a:srgbClr val="C889CD"/>
      </a:dk2>
      <a:lt2>
        <a:srgbClr val="DED9CC"/>
      </a:lt2>
      <a:accent1>
        <a:srgbClr val="72AFD8"/>
      </a:accent1>
      <a:accent2>
        <a:srgbClr val="80CAB1"/>
      </a:accent2>
      <a:accent3>
        <a:srgbClr val="FFFFFF"/>
      </a:accent3>
      <a:accent4>
        <a:srgbClr val="000000"/>
      </a:accent4>
      <a:accent5>
        <a:srgbClr val="BCD4E9"/>
      </a:accent5>
      <a:accent6>
        <a:srgbClr val="73B7A0"/>
      </a:accent6>
      <a:hlink>
        <a:srgbClr val="E1995D"/>
      </a:hlink>
      <a:folHlink>
        <a:srgbClr val="E58790"/>
      </a:folHlink>
    </a:clrScheme>
    <a:fontScheme name="时尚健身模板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时尚健身模板 1">
        <a:dk1>
          <a:srgbClr val="000000"/>
        </a:dk1>
        <a:lt1>
          <a:srgbClr val="FFFFFF"/>
        </a:lt1>
        <a:dk2>
          <a:srgbClr val="5EB2B6"/>
        </a:dk2>
        <a:lt2>
          <a:srgbClr val="DED9CC"/>
        </a:lt2>
        <a:accent1>
          <a:srgbClr val="9FD56D"/>
        </a:accent1>
        <a:accent2>
          <a:srgbClr val="F4BC72"/>
        </a:accent2>
        <a:accent3>
          <a:srgbClr val="FFFFFF"/>
        </a:accent3>
        <a:accent4>
          <a:srgbClr val="000000"/>
        </a:accent4>
        <a:accent5>
          <a:srgbClr val="CDE7BA"/>
        </a:accent5>
        <a:accent6>
          <a:srgbClr val="DDAA67"/>
        </a:accent6>
        <a:hlink>
          <a:srgbClr val="F18FAB"/>
        </a:hlink>
        <a:folHlink>
          <a:srgbClr val="84A3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时尚健身模板 2">
        <a:dk1>
          <a:srgbClr val="000000"/>
        </a:dk1>
        <a:lt1>
          <a:srgbClr val="FFFFFF"/>
        </a:lt1>
        <a:dk2>
          <a:srgbClr val="EA9148"/>
        </a:dk2>
        <a:lt2>
          <a:srgbClr val="DED9CC"/>
        </a:lt2>
        <a:accent1>
          <a:srgbClr val="E878C8"/>
        </a:accent1>
        <a:accent2>
          <a:srgbClr val="7DD7E9"/>
        </a:accent2>
        <a:accent3>
          <a:srgbClr val="FFFFFF"/>
        </a:accent3>
        <a:accent4>
          <a:srgbClr val="000000"/>
        </a:accent4>
        <a:accent5>
          <a:srgbClr val="F2BEE0"/>
        </a:accent5>
        <a:accent6>
          <a:srgbClr val="71C3D3"/>
        </a:accent6>
        <a:hlink>
          <a:srgbClr val="98E8B3"/>
        </a:hlink>
        <a:folHlink>
          <a:srgbClr val="E6C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时尚健身模板 3">
        <a:dk1>
          <a:srgbClr val="000000"/>
        </a:dk1>
        <a:lt1>
          <a:srgbClr val="FFFFFF"/>
        </a:lt1>
        <a:dk2>
          <a:srgbClr val="C889CD"/>
        </a:dk2>
        <a:lt2>
          <a:srgbClr val="DED9CC"/>
        </a:lt2>
        <a:accent1>
          <a:srgbClr val="72AFD8"/>
        </a:accent1>
        <a:accent2>
          <a:srgbClr val="80CAB1"/>
        </a:accent2>
        <a:accent3>
          <a:srgbClr val="FFFFFF"/>
        </a:accent3>
        <a:accent4>
          <a:srgbClr val="000000"/>
        </a:accent4>
        <a:accent5>
          <a:srgbClr val="BCD4E9"/>
        </a:accent5>
        <a:accent6>
          <a:srgbClr val="73B7A0"/>
        </a:accent6>
        <a:hlink>
          <a:srgbClr val="E1995D"/>
        </a:hlink>
        <a:folHlink>
          <a:srgbClr val="E587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主题48</Template>
  <TotalTime>0</TotalTime>
  <Words>1041</Words>
  <Application>Microsoft Office PowerPoint</Application>
  <PresentationFormat>全屏显示(4:3)</PresentationFormat>
  <Paragraphs>110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7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Times New Roman</vt:lpstr>
      <vt:lpstr>Wingdings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2023-01-16T20:48:26Z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0E6EFE4BF07C4915B29F72B9AD492FB5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