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8" r:id="rId2"/>
    <p:sldId id="269" r:id="rId3"/>
    <p:sldId id="291" r:id="rId4"/>
    <p:sldId id="292" r:id="rId5"/>
    <p:sldId id="337" r:id="rId6"/>
    <p:sldId id="293" r:id="rId7"/>
    <p:sldId id="295" r:id="rId8"/>
    <p:sldId id="338" r:id="rId9"/>
    <p:sldId id="296" r:id="rId10"/>
    <p:sldId id="366" r:id="rId11"/>
    <p:sldId id="299" r:id="rId12"/>
    <p:sldId id="339" r:id="rId13"/>
    <p:sldId id="271" r:id="rId14"/>
    <p:sldId id="340" r:id="rId15"/>
    <p:sldId id="303" r:id="rId16"/>
    <p:sldId id="304" r:id="rId17"/>
    <p:sldId id="341" r:id="rId18"/>
    <p:sldId id="307" r:id="rId19"/>
    <p:sldId id="373" r:id="rId20"/>
    <p:sldId id="367" r:id="rId21"/>
    <p:sldId id="309" r:id="rId22"/>
    <p:sldId id="310" r:id="rId23"/>
    <p:sldId id="311" r:id="rId24"/>
    <p:sldId id="313" r:id="rId25"/>
    <p:sldId id="368" r:id="rId26"/>
    <p:sldId id="369" r:id="rId27"/>
    <p:sldId id="370" r:id="rId28"/>
    <p:sldId id="315" r:id="rId29"/>
    <p:sldId id="371" r:id="rId30"/>
    <p:sldId id="365" r:id="rId31"/>
    <p:sldId id="317" r:id="rId32"/>
    <p:sldId id="372" r:id="rId33"/>
    <p:sldId id="346" r:id="rId34"/>
    <p:sldId id="347" r:id="rId3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528407" y="1603940"/>
            <a:ext cx="9553265" cy="3483800"/>
            <a:chOff x="3963" y="1192"/>
            <a:chExt cx="11117" cy="5068"/>
          </a:xfrm>
        </p:grpSpPr>
        <p:sp>
          <p:nvSpPr>
            <p:cNvPr id="10" name="Rectangle 5"/>
            <p:cNvSpPr/>
            <p:nvPr/>
          </p:nvSpPr>
          <p:spPr>
            <a:xfrm>
              <a:off x="3963" y="4290"/>
              <a:ext cx="11117" cy="19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Section </a:t>
              </a: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  <a:p>
              <a:pPr marL="0" indent="0" algn="ctr">
                <a:spcBef>
                  <a:spcPct val="0"/>
                </a:spcBef>
                <a:buNone/>
              </a:pP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文本框 5"/>
            <p:cNvSpPr txBox="1"/>
            <p:nvPr/>
          </p:nvSpPr>
          <p:spPr>
            <a:xfrm>
              <a:off x="3963" y="1192"/>
              <a:ext cx="11101" cy="2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5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12</a:t>
              </a:r>
            </a:p>
            <a:p>
              <a:pPr algn="ctr"/>
              <a:r>
                <a:rPr lang="en-US" altLang="zh-CN" sz="55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Life is full of the unexpected.</a:t>
              </a:r>
            </a:p>
          </p:txBody>
        </p:sp>
      </p:grpSp>
      <p:pic>
        <p:nvPicPr>
          <p:cNvPr id="1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87109" y="1825104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矩形 12"/>
          <p:cNvSpPr/>
          <p:nvPr/>
        </p:nvSpPr>
        <p:spPr>
          <a:xfrm>
            <a:off x="0" y="5595769"/>
            <a:ext cx="12192000" cy="5638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404875" y="1396914"/>
          <a:ext cx="11365784" cy="4060709"/>
        </p:xfrm>
        <a:graphic>
          <a:graphicData uri="http://schemas.openxmlformats.org/drawingml/2006/table">
            <a:tbl>
              <a:tblPr/>
              <a:tblGrid>
                <a:gridCol w="1342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3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．到警官宣布这个故事是一个恶作剧时，数以千计的人已经离开了他们的家园。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________ ________ police officers announced that the story was a hoax, thousands of people _______ _______ their homes.</a:t>
                      </a:r>
                      <a:endParaRPr kumimoji="0" lang="en-US" altLang="zh-CN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133114" y="3273993"/>
            <a:ext cx="45418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By                 the                  time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8946568" y="3965242"/>
            <a:ext cx="2391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had             left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16751"/>
          <a:ext cx="10508249" cy="4389120"/>
        </p:xfrm>
        <a:graphic>
          <a:graphicData uri="http://schemas.openxmlformats.org/drawingml/2006/table">
            <a:tbl>
              <a:tblPr/>
              <a:tblGrid>
                <a:gridCol w="1241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6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阅读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2b，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根据文章内容补全句子。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April Fool's Day is a day when many people play all kinds of ________ and ________ on each other.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2．A reporter announced that there would be no more spaghetti because the farmers had ________ ________ spaghetti. </a:t>
                      </a:r>
                      <a:endParaRPr kumimoji="0" lang="en-US" altLang="zh-CN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250807" y="3226663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tricks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8277510" y="4675904"/>
            <a:ext cx="3130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stopped           growing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6643280" y="3254936"/>
            <a:ext cx="946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jokes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84172" y="1410274"/>
          <a:ext cx="10508249" cy="5074920"/>
        </p:xfrm>
        <a:graphic>
          <a:graphicData uri="http://schemas.openxmlformats.org/drawingml/2006/table">
            <a:tbl>
              <a:tblPr/>
              <a:tblGrid>
                <a:gridCol w="1241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6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40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3．By the end of the day, ________ 10，000 people had phoned the TV station to find out how to get this water.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4．In the end, the TV star lost his girlfriend and his show ________ ________.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5．According to the last trick, by the time police officers told the people the truth, many people ________ ________ their homes.</a:t>
                      </a:r>
                      <a:endParaRPr kumimoji="0" lang="en-US" altLang="zh-CN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510004" y="1553992"/>
            <a:ext cx="107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over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3358219" y="3719494"/>
            <a:ext cx="28857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was              canceled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617198" y="5911333"/>
            <a:ext cx="20986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had            left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901825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42506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sell out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卖光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03265" y="3066144"/>
            <a:ext cx="11498684" cy="15234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sorry. All the concert tickets have been sold out.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对不起，所有的演唱会入场券都已经卖光了。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313192" y="4466539"/>
            <a:ext cx="11214337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sell 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表示“卖光”，其中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是动词，意为“卖；销售”，其过去式和过去分词均为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949270" y="5297167"/>
            <a:ext cx="22386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92129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2674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765842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通往北京的火车票半小时前就卖光了。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 tickets to Beijing ________ ________ ________ half an hour ago.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4639781" y="2652440"/>
            <a:ext cx="45464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                sold              out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75912" y="898891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discovery 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发现；发觉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93752" y="1582286"/>
            <a:ext cx="11295129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another famous trick a TV show in England reported the discovery of special water.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在另一个著名的恶作剧中，英格兰的一个电视节目报道发现了一种特别的水。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Scientists have made many important discoveries.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科学家们作出了许多重大发现。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drug is not a new discovery—it's been known about for years.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这种药并不是什么新发现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它已为人所知许多年。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95351" y="963661"/>
            <a:ext cx="11129930" cy="27793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discovery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作名词，意为“发现；发觉”，此时是表示抽象意义的名词，是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不可数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名词。它还可以作可数名词，意为“发现；被发现的事物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或真相、人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”。</a:t>
            </a:r>
          </a:p>
          <a:p>
            <a:pPr eaLnBrk="0" hangingPunct="0">
              <a:lnSpc>
                <a:spcPct val="150000"/>
              </a:lnSpc>
            </a:pP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1224568" y="111048"/>
            <a:ext cx="211147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426994" y="1748610"/>
            <a:ext cx="22386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不可数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574024" y="3311581"/>
            <a:ext cx="11129930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同根词：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discover 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发现；发觉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82302" y="87836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2722" y="95919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559654"/>
            <a:ext cx="11103408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用括号中所给单词的适当形式填空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man is a famous scientist and he has made many different ________(discover). 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505284" y="3088021"/>
            <a:ext cx="22386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discoveries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769235" y="1550629"/>
            <a:ext cx="10870645" cy="461517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—The Chinese scientist 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Youyou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won the 2015 Nobel Prize.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—Her ________ has saved millions of lives across the world.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A．victory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B．Story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C．discovery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D．industry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800" dirty="0" smtClean="0"/>
              <a:t> 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victory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胜利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story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故事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discovery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发现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industry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工业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。根据本题语境可知，屠呦呦的发明挽救了数百万人的生命，故所缺的词是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discovery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122083" y="2981723"/>
            <a:ext cx="9548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cancel 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取消；终止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7934" y="2120439"/>
            <a:ext cx="10918915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TV star lost his girlfriend and his show was canceled.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这位电视明星失去了他的女朋友，他的节目被取消了。</a:t>
            </a:r>
          </a:p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had to cancel his orders.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他不得不取消了订单。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930655"/>
          <a:ext cx="9962339" cy="4389120"/>
        </p:xfrm>
        <a:graphic>
          <a:graphicData uri="http://schemas.openxmlformats.org/drawingml/2006/table">
            <a:tbl>
              <a:tblPr/>
              <a:tblGrid>
                <a:gridCol w="137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0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蠢人；傻瓜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n. 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愚弄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v. ________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→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派生词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愚蠢的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adj. 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窘迫的；害羞的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adj. _________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→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同根词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令人窘迫的；使人害羞的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adj. __________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发现；发觉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n. ________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→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同根词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发现；发觉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v. ________</a:t>
                      </a:r>
                      <a:endParaRPr kumimoji="0" lang="zh-CN" altLang="en-US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983555" y="2086510"/>
            <a:ext cx="679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fool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514746" y="2729391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foolish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6289247" y="3596344"/>
            <a:ext cx="1877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embarrassed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6575181" y="4237658"/>
            <a:ext cx="1980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embarrassing</a:t>
            </a: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5417165" y="5025639"/>
            <a:ext cx="14318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discovery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2818642" y="5677441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discover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8" grpId="0"/>
      <p:bldP spid="19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87669" y="1351859"/>
            <a:ext cx="10847947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作动词，意为“取消；终止”，它是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及物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不及物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动词，其后可以直接跟宾语。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9214338" y="1463214"/>
            <a:ext cx="12517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及物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617638" y="3050462"/>
            <a:ext cx="10847947" cy="1015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的过去式和过去分词均为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canceled，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也可以写作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cancelled。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09597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4421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699490"/>
            <a:ext cx="10839283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3.—Why did he get up so early to work?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—In order to ________ the heavy traffic in the city.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A．avoid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B．stop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C．cancel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D．solve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24568" y="111048"/>
            <a:ext cx="211147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3170172" y="2517546"/>
            <a:ext cx="10782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8473" y="4699685"/>
            <a:ext cx="10795591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 avoid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避免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stop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停止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cancel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取消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solve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解决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。结合本题语境可知，他起得很早去上班，是为了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避免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城市里拥堵的交通，故答案为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11014918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believable  adj.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可相信的；可信任的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61118" y="2037045"/>
            <a:ext cx="9417450" cy="152349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believe him. His words are not believable.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我不相信他。他的话是不可信的。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47932" y="2251215"/>
            <a:ext cx="11079961" cy="1015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believable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是由“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________(v.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相信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＋形容词后缀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­able”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构成的形容词。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738980" y="2290678"/>
            <a:ext cx="14259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577501" y="3413549"/>
            <a:ext cx="11079961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反义词：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unbelievable adj.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不可信的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92129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2674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1401" y="1997858"/>
            <a:ext cx="10755507" cy="290848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用括号中所给单词的适当形式填空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not an honest man. What he said is __________ (believe).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根据句意及汉语提示写出所缺的单词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never tells lies. His words is always _________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可相信的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230794" y="2811663"/>
            <a:ext cx="1899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unbelievable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033847" y="4246016"/>
            <a:ext cx="1589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believable 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11014918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disappear 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消失；不见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61118" y="2037045"/>
            <a:ext cx="11075070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passport has disappeared. It was in my pocket a moment ago.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我的护照不见了。刚才它还在我的口袋里。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58285" y="3532766"/>
            <a:ext cx="11079961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disappear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是由“否定前缀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­＋________(v.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”构成的派生词。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132320" y="3641381"/>
            <a:ext cx="13504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appear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469925" y="984113"/>
            <a:ext cx="11079961" cy="143584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200" dirty="0" smtClean="0"/>
              <a:t>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是否定前缀，可以位于动词、形容词或名词之前，构成否定意义的词。如：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878542" y="2692997"/>
          <a:ext cx="9592234" cy="3108960"/>
        </p:xfrm>
        <a:graphic>
          <a:graphicData uri="http://schemas.openxmlformats.org/drawingml/2006/table">
            <a:tbl>
              <a:tblPr/>
              <a:tblGrid>
                <a:gridCol w="4259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2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like v. 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喜欢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dislike v. 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不喜欢；厌恶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agree v. 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赞成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disagree v. 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反对；不赞成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honest adj. 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诚实的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dishonest adj. 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不诚实的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advantage n. 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优势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disadvantage n. 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劣势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92129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2674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997858"/>
            <a:ext cx="10755507" cy="29706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5．(1)Some wild animals may ________(appear) forever if we don't stop hurting them.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(2)He is such a ________(honest) person that nobody believes him.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585838" y="2166204"/>
            <a:ext cx="15052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disappear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66756" y="3537804"/>
            <a:ext cx="15052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dishonest 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19147" y="885970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45779" y="98554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67715" y="1615274"/>
            <a:ext cx="11110452" cy="20821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Many people ran to their local supermarkets to buy as much spaghetti as they could.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许多人跑到当地的超市里尽可能多地抢购意大利面条。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35826" y="987750"/>
            <a:ext cx="11122172" cy="503214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as…as sb. can/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could＝as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…as possible，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意为“尽可能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as…as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的基本意思是“和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一样”，两个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之间要用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或副词的原级。如：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never went through a final exam that was as difficult as that one.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我从来没有碰到过像那次那么难的期末考试。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car must be repaired as soon as possible.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必须尽快把那辆汽车修理好。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9889213" y="1863921"/>
            <a:ext cx="12287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42473" y="1591555"/>
          <a:ext cx="9962339" cy="4197186"/>
        </p:xfrm>
        <a:graphic>
          <a:graphicData uri="http://schemas.openxmlformats.org/drawingml/2006/table">
            <a:tbl>
              <a:tblPr/>
              <a:tblGrid>
                <a:gridCol w="137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0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7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可相信的；可信任的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adj. ________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→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反义词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不可信的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adj. 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消失；不见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v. ________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→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反义词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出现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v. ________</a:t>
                      </a:r>
                      <a:endParaRPr kumimoji="0" lang="zh-CN" altLang="en-US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7184883" y="2410590"/>
            <a:ext cx="1499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believable</a:t>
            </a:r>
          </a:p>
        </p:txBody>
      </p:sp>
      <p:sp>
        <p:nvSpPr>
          <p:cNvPr id="16" name="矩形 38"/>
          <p:cNvSpPr>
            <a:spLocks noChangeArrowheads="1"/>
          </p:cNvSpPr>
          <p:nvPr/>
        </p:nvSpPr>
        <p:spPr bwMode="auto">
          <a:xfrm>
            <a:off x="4556539" y="3134183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unbelievable</a:t>
            </a:r>
          </a:p>
        </p:txBody>
      </p:sp>
      <p:sp>
        <p:nvSpPr>
          <p:cNvPr id="18" name="矩形 38"/>
          <p:cNvSpPr>
            <a:spLocks noChangeArrowheads="1"/>
          </p:cNvSpPr>
          <p:nvPr/>
        </p:nvSpPr>
        <p:spPr bwMode="auto">
          <a:xfrm>
            <a:off x="5370942" y="3805839"/>
            <a:ext cx="1484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disappear</a:t>
            </a:r>
          </a:p>
        </p:txBody>
      </p:sp>
      <p:sp>
        <p:nvSpPr>
          <p:cNvPr id="19" name="矩形 38"/>
          <p:cNvSpPr>
            <a:spLocks noChangeArrowheads="1"/>
          </p:cNvSpPr>
          <p:nvPr/>
        </p:nvSpPr>
        <p:spPr bwMode="auto">
          <a:xfrm>
            <a:off x="2973435" y="4535758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appear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867668" y="939118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4629" y="103787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714318" y="1701819"/>
            <a:ext cx="10255949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1．2018·南充 —I think that Eric writes as ________ as Betty.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—So he does.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A．more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careful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B．more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carefully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C．most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carefully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D．carefully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257735" y="1928122"/>
            <a:ext cx="1164172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bldLvl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3362" y="1621973"/>
            <a:ext cx="11001271" cy="20821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By the time people realized that the story was a hoax, all of the spaghetti across the country had been sold out.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到人们意识到这个故事是一个骗局的时候，全国的意大利面条都已经卖光了。 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33215" y="1171868"/>
            <a:ext cx="10840388" cy="36933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“had been sold out”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是过去完成时的被动结构。该时态的被动语态结构是“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＋动词的过去分词”。如：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time we got to the bookstore, all the books had been sold out.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当我们到达书店的时候，所有的书都卖完了。</a:t>
            </a:r>
          </a:p>
        </p:txBody>
      </p:sp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027098" y="2122713"/>
            <a:ext cx="25978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              been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773739" y="1082956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21757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20120" y="1629349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．当我到达电影院的时候，所有的票都已经卖完了。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time I got to the cinema, all the tickets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 ________ ________ ________. 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914400" y="3137737"/>
            <a:ext cx="593656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               been               sold            out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E:\全品课件\英语RJ九下学练考课件\18RJ5.E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48981" y="1428344"/>
            <a:ext cx="10156265" cy="510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9"/>
          <p:cNvSpPr/>
          <p:nvPr/>
        </p:nvSpPr>
        <p:spPr>
          <a:xfrm>
            <a:off x="746443" y="1090690"/>
            <a:ext cx="1499128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课文回顾 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19026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7020506" y="1555526"/>
            <a:ext cx="1281079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1st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065651" y="2681218"/>
            <a:ext cx="335731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more spaghetti</a:t>
            </a:r>
            <a:endParaRPr lang="zh-CN" altLang="zh-CN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797952" y="3310127"/>
            <a:ext cx="207756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water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9414083" y="3787739"/>
            <a:ext cx="195261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girlfriend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6778459" y="5114515"/>
            <a:ext cx="325180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landed on the earth</a:t>
            </a:r>
            <a:endParaRPr lang="zh-CN" altLang="zh-CN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6294365" y="6055809"/>
            <a:ext cx="277929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left their homes</a:t>
            </a:r>
            <a:endParaRPr lang="zh-CN" altLang="zh-CN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4027480"/>
        </p:xfrm>
        <a:graphic>
          <a:graphicData uri="http://schemas.openxmlformats.org/drawingml/2006/table">
            <a:tbl>
              <a:tblPr/>
              <a:tblGrid>
                <a:gridCol w="137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0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74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卖光 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 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熬夜 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 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成百上千的 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交上；递交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穿衣服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endParaRPr kumimoji="0" lang="zh-CN" altLang="en-US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008852" y="1808477"/>
            <a:ext cx="1116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sell out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167677" y="2550789"/>
            <a:ext cx="1443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stay up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313965" y="3362534"/>
            <a:ext cx="1762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hundreds of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454114" y="4075931"/>
            <a:ext cx="1186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hand in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450925" y="4908195"/>
            <a:ext cx="1625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dressed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4027480"/>
        </p:xfrm>
        <a:graphic>
          <a:graphicData uri="http://schemas.openxmlformats.org/drawingml/2006/table">
            <a:tbl>
              <a:tblPr/>
              <a:tblGrid>
                <a:gridCol w="137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0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74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各种各样的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彼此；互相 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8.more than____________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9.play a trick on  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10.take place 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317699" y="1810156"/>
            <a:ext cx="1638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all kinds of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337585" y="2558634"/>
            <a:ext cx="1560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each other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060746" y="3319073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超过；多于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795307" y="4114872"/>
            <a:ext cx="2032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开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的玩笑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5614629" y="492888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发生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89455"/>
          <a:ext cx="9962339" cy="3749675"/>
        </p:xfrm>
        <a:graphic>
          <a:graphicData uri="http://schemas.openxmlformats.org/drawingml/2006/table">
            <a:tbl>
              <a:tblPr/>
              <a:tblGrid>
                <a:gridCol w="1371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0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11.lose weight 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12.end up  _______________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13.get married  ____________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14.run out of ____________</a:t>
                      </a:r>
                      <a:endParaRPr kumimoji="0" lang="en-US" altLang="zh-CN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913810" y="212802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减肥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428618" y="2827012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最终成为；最后处于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913238" y="3622827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结婚　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386726" y="443451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用完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6413" y="1438675"/>
          <a:ext cx="10508249" cy="4060709"/>
        </p:xfrm>
        <a:graphic>
          <a:graphicData uri="http://schemas.openxmlformats.org/drawingml/2006/table">
            <a:tbl>
              <a:tblPr/>
              <a:tblGrid>
                <a:gridCol w="1241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6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许多人跑到当地的超市里尽可能多地抢购意大利面条。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Many people ran to their local supermarkets to buy _______ _______ spaghetti _______ _______  ______．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2640072" y="4346889"/>
            <a:ext cx="2194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             much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7199890" y="4365195"/>
            <a:ext cx="3510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             they          could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6413" y="1379682"/>
          <a:ext cx="10508249" cy="5035865"/>
        </p:xfrm>
        <a:graphic>
          <a:graphicData uri="http://schemas.openxmlformats.org/drawingml/2006/table">
            <a:tbl>
              <a:tblPr/>
              <a:tblGrid>
                <a:gridCol w="1241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6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58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．到人们意识到这个故事是一个骗局的时候，全国的意大利面条都已经卖光了。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By the time people realized that the story was a hoax, all of the spaghetti across the country had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  ________  ________．</a:t>
                      </a:r>
                      <a:endParaRPr kumimoji="0" lang="en-US" altLang="zh-CN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589314" y="5180442"/>
            <a:ext cx="43749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been                sold                  out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83417" y="1603103"/>
          <a:ext cx="10508249" cy="4060709"/>
        </p:xfrm>
        <a:graphic>
          <a:graphicData uri="http://schemas.openxmlformats.org/drawingml/2006/table">
            <a:tbl>
              <a:tblPr/>
              <a:tblGrid>
                <a:gridCol w="1241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6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</a:t>
                      </a:r>
                      <a:r>
                        <a:rPr kumimoji="0" lang="zh-CN" altLang="en-US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韦尔斯使他的话听起来如此逼真，以至于数以百计的人相信了这个故事</a:t>
                      </a: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endParaRPr kumimoji="0" lang="zh-CN" altLang="en-US" sz="3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Welles made it sound ________ ________ ________ hundreds of people believed the story…</a:t>
                      </a:r>
                      <a:endParaRPr kumimoji="0" lang="en-US" altLang="zh-CN" sz="3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547198" y="3797944"/>
            <a:ext cx="45418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                  real               that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214033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Section B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1815</Words>
  <Application>Microsoft Office PowerPoint</Application>
  <PresentationFormat>宽屏</PresentationFormat>
  <Paragraphs>266</Paragraphs>
  <Slides>34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4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6408B924E581448C97017992BB179606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