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354" r:id="rId2"/>
    <p:sldId id="259" r:id="rId3"/>
    <p:sldId id="261" r:id="rId4"/>
    <p:sldId id="266" r:id="rId5"/>
    <p:sldId id="269" r:id="rId6"/>
    <p:sldId id="299" r:id="rId7"/>
    <p:sldId id="300" r:id="rId8"/>
    <p:sldId id="302" r:id="rId9"/>
    <p:sldId id="303" r:id="rId10"/>
    <p:sldId id="305" r:id="rId11"/>
    <p:sldId id="306" r:id="rId12"/>
    <p:sldId id="308" r:id="rId13"/>
    <p:sldId id="309" r:id="rId14"/>
    <p:sldId id="340" r:id="rId15"/>
    <p:sldId id="275" r:id="rId16"/>
    <p:sldId id="276" r:id="rId17"/>
    <p:sldId id="277" r:id="rId18"/>
    <p:sldId id="279" r:id="rId19"/>
    <p:sldId id="280" r:id="rId20"/>
    <p:sldId id="310" r:id="rId21"/>
    <p:sldId id="311" r:id="rId22"/>
    <p:sldId id="282" r:id="rId23"/>
    <p:sldId id="355"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E3A6"/>
    <a:srgbClr val="F0A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 name="图片 2"/>
          <p:cNvPicPr>
            <a:picLocks noChangeAspect="1"/>
          </p:cNvPicPr>
          <p:nvPr userDrawn="1"/>
        </p:nvPicPr>
        <p:blipFill>
          <a:blip r:embed="rId15" cstate="email"/>
          <a:stretch>
            <a:fillRect/>
          </a:stretch>
        </p:blipFill>
        <p:spPr>
          <a:xfrm>
            <a:off x="1146048" y="0"/>
            <a:ext cx="7997952" cy="380390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transition>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4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185304"/>
            <a:ext cx="9144000" cy="2677656"/>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lstStyle/>
          <a:p>
            <a:pPr algn="ctr">
              <a:lnSpc>
                <a:spcPct val="150000"/>
              </a:lnSpc>
            </a:pPr>
            <a:r>
              <a:rPr lang="zh-CN" altLang="en-US" sz="4000" b="1" dirty="0">
                <a:latin typeface="Times New Roman" panose="02020603050405020304" pitchFamily="18" charset="0"/>
                <a:cs typeface="Times New Roman" panose="02020603050405020304" pitchFamily="18" charset="0"/>
              </a:rPr>
              <a:t>Unit 10</a:t>
            </a:r>
            <a:endParaRPr lang="en-US" altLang="zh-CN" sz="4000" b="1" dirty="0">
              <a:latin typeface="Times New Roman" panose="02020603050405020304" pitchFamily="18" charset="0"/>
              <a:cs typeface="Times New Roman" panose="02020603050405020304" pitchFamily="18" charset="0"/>
            </a:endParaRPr>
          </a:p>
          <a:p>
            <a:pPr algn="ctr">
              <a:lnSpc>
                <a:spcPct val="150000"/>
              </a:lnSpc>
            </a:pPr>
            <a:r>
              <a:rPr lang="zh-CN" altLang="en-US" sz="4000" b="1" dirty="0">
                <a:latin typeface="Times New Roman" panose="02020603050405020304" pitchFamily="18" charset="0"/>
                <a:cs typeface="Times New Roman" panose="02020603050405020304" pitchFamily="18" charset="0"/>
              </a:rPr>
              <a:t>You</a:t>
            </a:r>
            <a:r>
              <a:rPr lang="en-US" altLang="zh-CN" sz="4000" b="1" dirty="0">
                <a:latin typeface="Times New Roman" panose="02020603050405020304" pitchFamily="18" charset="0"/>
                <a:cs typeface="Times New Roman" panose="02020603050405020304" pitchFamily="18" charset="0"/>
              </a:rPr>
              <a:t>’</a:t>
            </a:r>
            <a:r>
              <a:rPr lang="zh-CN" altLang="en-US" sz="4000" b="1" dirty="0">
                <a:latin typeface="Times New Roman" panose="02020603050405020304" pitchFamily="18" charset="0"/>
                <a:cs typeface="Times New Roman" panose="02020603050405020304" pitchFamily="18" charset="0"/>
              </a:rPr>
              <a:t>re supposed to shake hands.</a:t>
            </a:r>
          </a:p>
          <a:p>
            <a:pPr algn="ctr">
              <a:lnSpc>
                <a:spcPct val="150000"/>
              </a:lnSpc>
            </a:pPr>
            <a:r>
              <a:rPr lang="zh-CN" altLang="en-US" sz="3200" b="1" dirty="0">
                <a:latin typeface="Times New Roman" panose="02020603050405020304" pitchFamily="18" charset="0"/>
                <a:cs typeface="Times New Roman" panose="02020603050405020304" pitchFamily="18" charset="0"/>
              </a:rPr>
              <a:t>Section </a:t>
            </a:r>
            <a:r>
              <a:rPr lang="zh-CN" altLang="en-US" sz="3200" b="1" dirty="0" smtClean="0">
                <a:latin typeface="Times New Roman" panose="02020603050405020304" pitchFamily="18" charset="0"/>
                <a:cs typeface="Times New Roman" panose="02020603050405020304" pitchFamily="18" charset="0"/>
              </a:rPr>
              <a:t>B   (第</a:t>
            </a:r>
            <a:r>
              <a:rPr lang="en-US" altLang="zh-CN" sz="3200" b="1" dirty="0" smtClean="0">
                <a:latin typeface="Times New Roman" panose="02020603050405020304" pitchFamily="18" charset="0"/>
                <a:cs typeface="Times New Roman" panose="02020603050405020304" pitchFamily="18" charset="0"/>
              </a:rPr>
              <a:t>1</a:t>
            </a:r>
            <a:r>
              <a:rPr lang="zh-CN" altLang="en-US" sz="3200" b="1" dirty="0" smtClean="0">
                <a:latin typeface="Times New Roman" panose="02020603050405020304" pitchFamily="18" charset="0"/>
                <a:cs typeface="Times New Roman" panose="02020603050405020304" pitchFamily="18" charset="0"/>
              </a:rPr>
              <a:t>课时)</a:t>
            </a:r>
            <a:endParaRPr lang="zh-CN" altLang="en-US" sz="3200" b="1" dirty="0">
              <a:latin typeface="Times New Roman" panose="02020603050405020304" pitchFamily="18" charset="0"/>
              <a:cs typeface="Times New Roman" panose="02020603050405020304" pitchFamily="18" charset="0"/>
            </a:endParaRPr>
          </a:p>
        </p:txBody>
      </p:sp>
      <p:sp>
        <p:nvSpPr>
          <p:cNvPr id="7" name="矩形 6"/>
          <p:cNvSpPr/>
          <p:nvPr/>
        </p:nvSpPr>
        <p:spPr>
          <a:xfrm>
            <a:off x="0" y="5579291"/>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925" y="1219835"/>
            <a:ext cx="7564120" cy="4554220"/>
          </a:xfrm>
          <a:prstGeom prst="rect">
            <a:avLst/>
          </a:prstGeom>
          <a:noFill/>
        </p:spPr>
        <p:txBody>
          <a:bodyPr wrap="square" rtlCol="0">
            <a:spAutoFit/>
          </a:bodyPr>
          <a:lstStyle/>
          <a:p>
            <a:pPr>
              <a:lnSpc>
                <a:spcPct val="110000"/>
              </a:lnSpc>
              <a:spcBef>
                <a:spcPts val="0"/>
              </a:spcBef>
              <a:spcAft>
                <a:spcPts val="0"/>
              </a:spcAft>
            </a:pPr>
            <a:r>
              <a:rPr lang="zh-CN" altLang="en-US" sz="2200">
                <a:solidFill>
                  <a:srgbClr val="7030A0"/>
                </a:solidFill>
                <a:uFillTx/>
                <a:latin typeface="Times New Roman" panose="02020603050405020304" pitchFamily="18" charset="0"/>
              </a:rPr>
              <a:t>Dear Laura,	</a:t>
            </a:r>
          </a:p>
          <a:p>
            <a:pPr>
              <a:lnSpc>
                <a:spcPct val="110000"/>
              </a:lnSpc>
              <a:spcBef>
                <a:spcPts val="0"/>
              </a:spcBef>
              <a:spcAft>
                <a:spcPts val="0"/>
              </a:spcAft>
            </a:pPr>
            <a:r>
              <a:rPr lang="zh-CN" altLang="en-US" sz="2200">
                <a:solidFill>
                  <a:srgbClr val="7030A0"/>
                </a:solidFill>
                <a:uFillTx/>
                <a:latin typeface="Times New Roman" panose="02020603050405020304" pitchFamily="18" charset="0"/>
              </a:rPr>
              <a:t>Thanks for your message.Yes,I</a:t>
            </a:r>
            <a:r>
              <a:rPr lang="en-US" altLang="zh-CN" sz="2200">
                <a:solidFill>
                  <a:srgbClr val="7030A0"/>
                </a:solidFill>
                <a:uFillTx/>
                <a:latin typeface="Times New Roman" panose="02020603050405020304" pitchFamily="18" charset="0"/>
              </a:rPr>
              <a:t>'</a:t>
            </a:r>
            <a:r>
              <a:rPr lang="zh-CN" altLang="en-US" sz="2200">
                <a:solidFill>
                  <a:srgbClr val="7030A0"/>
                </a:solidFill>
                <a:uFillTx/>
                <a:latin typeface="Times New Roman" panose="02020603050405020304" pitchFamily="18" charset="0"/>
              </a:rPr>
              <a:t>m having a great time on my student exchange program in France.I was a bit nervous before I arrived here</a:t>
            </a:r>
            <a:r>
              <a:rPr lang="en-US" altLang="zh-CN" sz="2200">
                <a:solidFill>
                  <a:srgbClr val="7030A0"/>
                </a:solidFill>
                <a:uFillTx/>
                <a:latin typeface="Times New Roman" panose="02020603050405020304" pitchFamily="18" charset="0"/>
              </a:rPr>
              <a:t>,</a:t>
            </a:r>
            <a:r>
              <a:rPr lang="zh-CN" altLang="en-US" sz="2200">
                <a:solidFill>
                  <a:srgbClr val="7030A0"/>
                </a:solidFill>
                <a:uFillTx/>
                <a:latin typeface="Times New Roman" panose="02020603050405020304" pitchFamily="18" charset="0"/>
              </a:rPr>
              <a:t>but there was </a:t>
            </a:r>
            <a:r>
              <a:rPr lang="en-US" altLang="zh-CN" sz="2200">
                <a:solidFill>
                  <a:srgbClr val="7030A0"/>
                </a:solidFill>
                <a:uFillTx/>
                <a:latin typeface="Times New Roman" panose="02020603050405020304" pitchFamily="18" charset="0"/>
              </a:rPr>
              <a:t>no reason to be.My host family is really nice.They go out of their way to make me feel at home.The grandmother knows that I miss Chinese food a lot. So she actually learned how to make Chinese food! She also has a teenage granddaughter about my age who is really kind.She always talks to me in French to help me practice.You wouldn’t believe how quickly my French has improved because of that. I’m very comfortable speaking French now.Although I still make lots of mistakes,it doesn’t worry me like it used to. </a:t>
            </a:r>
          </a:p>
        </p:txBody>
      </p:sp>
    </p:spTree>
    <p:custDataLst>
      <p:tags r:id="rId1"/>
    </p:custData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215" y="1064895"/>
            <a:ext cx="8058785" cy="5754370"/>
          </a:xfrm>
          <a:prstGeom prst="rect">
            <a:avLst/>
          </a:prstGeom>
          <a:noFill/>
        </p:spPr>
        <p:txBody>
          <a:bodyPr wrap="square" rtlCol="0">
            <a:spAutoFit/>
          </a:bodyPr>
          <a:lstStyle/>
          <a:p>
            <a:pPr>
              <a:lnSpc>
                <a:spcPct val="115000"/>
              </a:lnSpc>
              <a:spcBef>
                <a:spcPts val="0"/>
              </a:spcBef>
              <a:spcAft>
                <a:spcPts val="0"/>
              </a:spcAft>
            </a:pPr>
            <a:r>
              <a:rPr lang="en-US" altLang="zh-CN" sz="2000">
                <a:solidFill>
                  <a:srgbClr val="7030A0"/>
                </a:solidFill>
                <a:latin typeface="Times New Roman" panose="02020603050405020304" pitchFamily="18" charset="0"/>
              </a:rPr>
              <a:t>My biggest challenge is learning how to behave at the dinner table.As you can imagine,things are very different from the way they are at home.</a:t>
            </a:r>
          </a:p>
          <a:p>
            <a:pPr>
              <a:lnSpc>
                <a:spcPct val="115000"/>
              </a:lnSpc>
              <a:spcBef>
                <a:spcPts val="0"/>
              </a:spcBef>
              <a:spcAft>
                <a:spcPts val="0"/>
              </a:spcAft>
            </a:pPr>
            <a:r>
              <a:rPr lang="en-US" altLang="zh-CN" sz="2000">
                <a:solidFill>
                  <a:srgbClr val="7030A0"/>
                </a:solidFill>
                <a:latin typeface="Times New Roman" panose="02020603050405020304" pitchFamily="18" charset="0"/>
              </a:rPr>
              <a:t>For example,you’re not supposed to put your bread on your plate.You’re supposed to put it on the table! I thought that was pretty strange at first,but now I’m used to it.Another example is that you’re not supposed to eat anything with your hands except bread,not even fruit.You have to cut it up and eat it with a fork. Another thing is that it is impolite to say you’re full.If you don’t want any more food, you should just say,“That was delicious.” Also, you’re not supposed to put your elbows on the table. I have to say that I find it difficult to remember everything,but I’m gradually getting used to it.I don’t find French customs so strange anymore.</a:t>
            </a:r>
          </a:p>
          <a:p>
            <a:pPr>
              <a:lnSpc>
                <a:spcPct val="115000"/>
              </a:lnSpc>
              <a:spcBef>
                <a:spcPts val="0"/>
              </a:spcBef>
              <a:spcAft>
                <a:spcPts val="0"/>
              </a:spcAft>
            </a:pPr>
            <a:r>
              <a:rPr lang="en-US" altLang="zh-CN" sz="2000">
                <a:solidFill>
                  <a:srgbClr val="7030A0"/>
                </a:solidFill>
                <a:latin typeface="Times New Roman" panose="02020603050405020304" pitchFamily="18" charset="0"/>
              </a:rPr>
              <a:t>I’ll write again soon and tell you more about </a:t>
            </a:r>
          </a:p>
          <a:p>
            <a:pPr>
              <a:lnSpc>
                <a:spcPct val="115000"/>
              </a:lnSpc>
              <a:spcBef>
                <a:spcPts val="0"/>
              </a:spcBef>
              <a:spcAft>
                <a:spcPts val="0"/>
              </a:spcAft>
            </a:pPr>
            <a:r>
              <a:rPr lang="en-US" altLang="zh-CN" sz="2000">
                <a:solidFill>
                  <a:srgbClr val="7030A0"/>
                </a:solidFill>
                <a:latin typeface="Times New Roman" panose="02020603050405020304" pitchFamily="18" charset="0"/>
              </a:rPr>
              <a:t>my life in France. Hope you’re having a good</a:t>
            </a:r>
          </a:p>
          <a:p>
            <a:pPr>
              <a:lnSpc>
                <a:spcPct val="115000"/>
              </a:lnSpc>
              <a:spcBef>
                <a:spcPts val="0"/>
              </a:spcBef>
              <a:spcAft>
                <a:spcPts val="0"/>
              </a:spcAft>
            </a:pPr>
            <a:r>
              <a:rPr lang="en-US" altLang="zh-CN" sz="2000">
                <a:solidFill>
                  <a:srgbClr val="7030A0"/>
                </a:solidFill>
                <a:latin typeface="Times New Roman" panose="02020603050405020304" pitchFamily="18" charset="0"/>
              </a:rPr>
              <a:t>school year. </a:t>
            </a:r>
          </a:p>
          <a:p>
            <a:pPr>
              <a:lnSpc>
                <a:spcPct val="115000"/>
              </a:lnSpc>
              <a:spcBef>
                <a:spcPts val="0"/>
              </a:spcBef>
              <a:spcAft>
                <a:spcPts val="0"/>
              </a:spcAft>
            </a:pPr>
            <a:r>
              <a:rPr lang="en-US" altLang="zh-CN" sz="2000">
                <a:solidFill>
                  <a:srgbClr val="7030A0"/>
                </a:solidFill>
                <a:latin typeface="Times New Roman" panose="02020603050405020304" pitchFamily="18" charset="0"/>
              </a:rPr>
              <a:t>Yours, </a:t>
            </a:r>
          </a:p>
          <a:p>
            <a:pPr>
              <a:lnSpc>
                <a:spcPct val="115000"/>
              </a:lnSpc>
              <a:spcBef>
                <a:spcPts val="0"/>
              </a:spcBef>
              <a:spcAft>
                <a:spcPts val="0"/>
              </a:spcAft>
            </a:pPr>
            <a:r>
              <a:rPr lang="en-US" altLang="zh-CN" sz="2000">
                <a:solidFill>
                  <a:srgbClr val="7030A0"/>
                </a:solidFill>
                <a:latin typeface="Times New Roman" panose="02020603050405020304" pitchFamily="18" charset="0"/>
              </a:rPr>
              <a:t>Lin Yue </a:t>
            </a:r>
          </a:p>
        </p:txBody>
      </p:sp>
      <p:pic>
        <p:nvPicPr>
          <p:cNvPr id="8" name="图片 7"/>
          <p:cNvPicPr>
            <a:picLocks noChangeAspect="1"/>
          </p:cNvPicPr>
          <p:nvPr/>
        </p:nvPicPr>
        <p:blipFill>
          <a:blip r:embed="rId3" cstate="email"/>
          <a:stretch>
            <a:fillRect/>
          </a:stretch>
        </p:blipFill>
        <p:spPr>
          <a:xfrm>
            <a:off x="5181759" y="5038884"/>
            <a:ext cx="2971324" cy="1660684"/>
          </a:xfrm>
          <a:prstGeom prst="rect">
            <a:avLst/>
          </a:prstGeom>
        </p:spPr>
      </p:pic>
    </p:spTree>
    <p:custDataLst>
      <p:tags r:id="rId1"/>
    </p:custData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57701" y="2009299"/>
            <a:ext cx="5164931" cy="4338320"/>
          </a:xfrm>
          <a:prstGeom prst="rect">
            <a:avLst/>
          </a:prstGeom>
          <a:noFill/>
        </p:spPr>
        <p:txBody>
          <a:bodyPr wrap="square" rtlCol="0">
            <a:spAutoFit/>
          </a:bodyPr>
          <a:lstStyle/>
          <a:p>
            <a:pPr>
              <a:lnSpc>
                <a:spcPct val="115000"/>
              </a:lnSpc>
              <a:spcBef>
                <a:spcPts val="0"/>
              </a:spcBef>
              <a:spcAft>
                <a:spcPts val="0"/>
              </a:spcAft>
            </a:pPr>
            <a:r>
              <a:rPr lang="en-US" altLang="zh-CN" sz="2000">
                <a:latin typeface="Times New Roman" panose="02020603050405020304" pitchFamily="18" charset="0"/>
              </a:rPr>
              <a:t>1.Making mistakes in French used to </a:t>
            </a:r>
            <a:r>
              <a:rPr lang="en-US" altLang="zh-CN" sz="2000" u="sng">
                <a:latin typeface="Times New Roman" panose="02020603050405020304" pitchFamily="18" charset="0"/>
              </a:rPr>
              <a:t>make</a:t>
            </a:r>
            <a:r>
              <a:rPr lang="en-US" altLang="zh-CN" sz="2000">
                <a:latin typeface="Times New Roman" panose="02020603050405020304" pitchFamily="18" charset="0"/>
              </a:rPr>
              <a:t> Lin </a:t>
            </a:r>
          </a:p>
          <a:p>
            <a:pPr>
              <a:lnSpc>
                <a:spcPct val="115000"/>
              </a:lnSpc>
              <a:spcBef>
                <a:spcPts val="0"/>
              </a:spcBef>
              <a:spcAft>
                <a:spcPts val="0"/>
              </a:spcAft>
            </a:pPr>
            <a:r>
              <a:rPr lang="en-US" altLang="zh-CN" sz="2000">
                <a:latin typeface="Times New Roman" panose="02020603050405020304" pitchFamily="18" charset="0"/>
              </a:rPr>
              <a:t>   Yue </a:t>
            </a:r>
            <a:r>
              <a:rPr lang="en-US" altLang="zh-CN" sz="2000" u="sng">
                <a:latin typeface="Times New Roman" panose="02020603050405020304" pitchFamily="18" charset="0"/>
              </a:rPr>
              <a:t>nervous</a:t>
            </a:r>
            <a:r>
              <a:rPr lang="en-US" altLang="zh-CN" sz="2000">
                <a:latin typeface="Times New Roman" panose="02020603050405020304" pitchFamily="18" charset="0"/>
              </a:rPr>
              <a:t>.</a:t>
            </a:r>
          </a:p>
          <a:p>
            <a:pPr>
              <a:lnSpc>
                <a:spcPct val="115000"/>
              </a:lnSpc>
              <a:spcBef>
                <a:spcPts val="0"/>
              </a:spcBef>
              <a:spcAft>
                <a:spcPts val="0"/>
              </a:spcAft>
            </a:pPr>
            <a:r>
              <a:rPr lang="en-US" altLang="zh-CN" sz="2000">
                <a:latin typeface="Times New Roman" panose="02020603050405020304" pitchFamily="18" charset="0"/>
                <a:sym typeface="+mn-ea"/>
              </a:rPr>
              <a:t>   </a:t>
            </a:r>
            <a:r>
              <a:rPr lang="en-US" altLang="zh-CN" sz="2000">
                <a:solidFill>
                  <a:srgbClr val="FF0000"/>
                </a:solidFill>
                <a:latin typeface="Times New Roman" panose="02020603050405020304" pitchFamily="18" charset="0"/>
                <a:sym typeface="+mn-ea"/>
              </a:rPr>
              <a:t>(something) worry (someone) </a:t>
            </a:r>
          </a:p>
          <a:p>
            <a:pPr>
              <a:lnSpc>
                <a:spcPct val="115000"/>
              </a:lnSpc>
              <a:spcBef>
                <a:spcPts val="0"/>
              </a:spcBef>
              <a:spcAft>
                <a:spcPts val="0"/>
              </a:spcAft>
            </a:pPr>
            <a:r>
              <a:rPr lang="en-US" altLang="zh-CN" sz="2000">
                <a:latin typeface="Times New Roman" panose="02020603050405020304" pitchFamily="18" charset="0"/>
              </a:rPr>
              <a:t>2.It was quite hard for her to </a:t>
            </a:r>
            <a:r>
              <a:rPr lang="en-US" altLang="zh-CN" sz="2000" u="sng">
                <a:latin typeface="Times New Roman" panose="02020603050405020304" pitchFamily="18" charset="0"/>
              </a:rPr>
              <a:t>feel good about</a:t>
            </a:r>
            <a:r>
              <a:rPr lang="en-US" altLang="zh-CN" sz="2000">
                <a:latin typeface="Times New Roman" panose="02020603050405020304" pitchFamily="18" charset="0"/>
              </a:rPr>
              <a:t> </a:t>
            </a:r>
          </a:p>
          <a:p>
            <a:pPr>
              <a:lnSpc>
                <a:spcPct val="115000"/>
              </a:lnSpc>
              <a:spcBef>
                <a:spcPts val="0"/>
              </a:spcBef>
              <a:spcAft>
                <a:spcPts val="0"/>
              </a:spcAft>
            </a:pPr>
            <a:r>
              <a:rPr lang="en-US" altLang="zh-CN" sz="2000">
                <a:latin typeface="Times New Roman" panose="02020603050405020304" pitchFamily="18" charset="0"/>
              </a:rPr>
              <a:t>   speaking French.</a:t>
            </a:r>
          </a:p>
          <a:p>
            <a:pPr>
              <a:lnSpc>
                <a:spcPct val="115000"/>
              </a:lnSpc>
              <a:spcBef>
                <a:spcPts val="0"/>
              </a:spcBef>
              <a:spcAft>
                <a:spcPts val="0"/>
              </a:spcAft>
            </a:pPr>
            <a:r>
              <a:rPr lang="en-US" altLang="zh-CN" sz="2000">
                <a:latin typeface="Times New Roman" panose="02020603050405020304" pitchFamily="18" charset="0"/>
                <a:sym typeface="+mn-ea"/>
              </a:rPr>
              <a:t>   </a:t>
            </a:r>
            <a:r>
              <a:rPr lang="en-US" altLang="zh-CN" sz="2000">
                <a:solidFill>
                  <a:srgbClr val="FF0000"/>
                </a:solidFill>
                <a:latin typeface="Times New Roman" panose="02020603050405020304" pitchFamily="18" charset="0"/>
                <a:sym typeface="+mn-ea"/>
              </a:rPr>
              <a:t>be comfortable (doing) </a:t>
            </a:r>
          </a:p>
          <a:p>
            <a:pPr>
              <a:lnSpc>
                <a:spcPct val="115000"/>
              </a:lnSpc>
              <a:spcBef>
                <a:spcPts val="0"/>
              </a:spcBef>
              <a:spcAft>
                <a:spcPts val="0"/>
              </a:spcAft>
            </a:pPr>
            <a:r>
              <a:rPr lang="en-US" altLang="zh-CN" sz="2000">
                <a:latin typeface="Times New Roman" panose="02020603050405020304" pitchFamily="18" charset="0"/>
              </a:rPr>
              <a:t>3.The host family </a:t>
            </a:r>
            <a:r>
              <a:rPr lang="en-US" altLang="zh-CN" sz="2000" u="sng">
                <a:latin typeface="Times New Roman" panose="02020603050405020304" pitchFamily="18" charset="0"/>
              </a:rPr>
              <a:t>tried very hard</a:t>
            </a:r>
            <a:r>
              <a:rPr lang="en-US" altLang="zh-CN" sz="2000">
                <a:latin typeface="Times New Roman" panose="02020603050405020304" pitchFamily="18" charset="0"/>
              </a:rPr>
              <a:t> to help Lin  </a:t>
            </a:r>
          </a:p>
          <a:p>
            <a:pPr>
              <a:lnSpc>
                <a:spcPct val="115000"/>
              </a:lnSpc>
              <a:spcBef>
                <a:spcPts val="0"/>
              </a:spcBef>
              <a:spcAft>
                <a:spcPts val="0"/>
              </a:spcAft>
            </a:pPr>
            <a:r>
              <a:rPr lang="en-US" altLang="zh-CN" sz="2000">
                <a:latin typeface="Times New Roman" panose="02020603050405020304" pitchFamily="18" charset="0"/>
              </a:rPr>
              <a:t>   Yue.</a:t>
            </a:r>
          </a:p>
          <a:p>
            <a:pPr>
              <a:lnSpc>
                <a:spcPct val="115000"/>
              </a:lnSpc>
              <a:spcBef>
                <a:spcPts val="0"/>
              </a:spcBef>
              <a:spcAft>
                <a:spcPts val="0"/>
              </a:spcAft>
            </a:pPr>
            <a:r>
              <a:rPr lang="en-US" altLang="zh-CN" sz="2000">
                <a:solidFill>
                  <a:srgbClr val="FF0000"/>
                </a:solidFill>
                <a:latin typeface="Times New Roman" panose="02020603050405020304" pitchFamily="18" charset="0"/>
                <a:sym typeface="+mn-ea"/>
              </a:rPr>
              <a:t>   went out of their way</a:t>
            </a:r>
          </a:p>
          <a:p>
            <a:pPr>
              <a:lnSpc>
                <a:spcPct val="115000"/>
              </a:lnSpc>
              <a:spcBef>
                <a:spcPts val="0"/>
              </a:spcBef>
              <a:spcAft>
                <a:spcPts val="0"/>
              </a:spcAft>
            </a:pPr>
            <a:r>
              <a:rPr lang="en-US" altLang="zh-CN" sz="2000">
                <a:latin typeface="Times New Roman" panose="02020603050405020304" pitchFamily="18" charset="0"/>
              </a:rPr>
              <a:t>4.</a:t>
            </a:r>
            <a:r>
              <a:rPr lang="en-US" altLang="zh-CN" sz="2000">
                <a:latin typeface="Times New Roman" panose="02020603050405020304" pitchFamily="18" charset="0"/>
                <a:sym typeface="+mn-ea"/>
              </a:rPr>
              <a:t>Lin Yue</a:t>
            </a:r>
            <a:r>
              <a:rPr lang="en-US" altLang="zh-CN" sz="2000">
                <a:latin typeface="Times New Roman" panose="02020603050405020304" pitchFamily="18" charset="0"/>
              </a:rPr>
              <a:t> has </a:t>
            </a:r>
            <a:r>
              <a:rPr lang="en-US" altLang="zh-CN" sz="2000" u="sng">
                <a:latin typeface="Times New Roman" panose="02020603050405020304" pitchFamily="18" charset="0"/>
              </a:rPr>
              <a:t>slowly learned how to be</a:t>
            </a:r>
            <a:r>
              <a:rPr lang="en-US" altLang="zh-CN" sz="2000">
                <a:latin typeface="Times New Roman" panose="02020603050405020304" pitchFamily="18" charset="0"/>
              </a:rPr>
              <a:t> like her</a:t>
            </a:r>
          </a:p>
          <a:p>
            <a:pPr>
              <a:lnSpc>
                <a:spcPct val="115000"/>
              </a:lnSpc>
              <a:spcBef>
                <a:spcPts val="0"/>
              </a:spcBef>
              <a:spcAft>
                <a:spcPts val="0"/>
              </a:spcAft>
            </a:pPr>
            <a:r>
              <a:rPr lang="en-US" altLang="zh-CN" sz="2000">
                <a:latin typeface="Times New Roman" panose="02020603050405020304" pitchFamily="18" charset="0"/>
              </a:rPr>
              <a:t>   French friends.</a:t>
            </a:r>
          </a:p>
          <a:p>
            <a:pPr>
              <a:lnSpc>
                <a:spcPct val="115000"/>
              </a:lnSpc>
              <a:spcBef>
                <a:spcPts val="0"/>
              </a:spcBef>
              <a:spcAft>
                <a:spcPts val="0"/>
              </a:spcAft>
            </a:pPr>
            <a:r>
              <a:rPr lang="en-US" altLang="zh-CN" sz="2000">
                <a:latin typeface="Times New Roman" panose="02020603050405020304" pitchFamily="18" charset="0"/>
              </a:rPr>
              <a:t>   </a:t>
            </a:r>
            <a:r>
              <a:rPr lang="en-US" altLang="zh-CN" sz="2000">
                <a:solidFill>
                  <a:srgbClr val="FF0000"/>
                </a:solidFill>
                <a:latin typeface="Times New Roman" panose="02020603050405020304" pitchFamily="18" charset="0"/>
                <a:sym typeface="+mn-ea"/>
              </a:rPr>
              <a:t>gradually gotten used to being</a:t>
            </a:r>
            <a:r>
              <a:rPr lang="en-US" altLang="zh-CN" sz="2000">
                <a:latin typeface="Times New Roman" panose="02020603050405020304" pitchFamily="18" charset="0"/>
                <a:sym typeface="+mn-ea"/>
              </a:rPr>
              <a:t> </a:t>
            </a:r>
          </a:p>
        </p:txBody>
      </p:sp>
      <p:sp>
        <p:nvSpPr>
          <p:cNvPr id="5" name="文本框 4"/>
          <p:cNvSpPr txBox="1"/>
          <p:nvPr/>
        </p:nvSpPr>
        <p:spPr>
          <a:xfrm>
            <a:off x="5823109" y="2681288"/>
            <a:ext cx="2771299" cy="2214880"/>
          </a:xfrm>
          <a:prstGeom prst="rect">
            <a:avLst/>
          </a:prstGeom>
          <a:solidFill>
            <a:schemeClr val="accent1">
              <a:lumMod val="60000"/>
              <a:lumOff val="40000"/>
            </a:schemeClr>
          </a:solidFill>
        </p:spPr>
        <p:txBody>
          <a:bodyPr wrap="square" rtlCol="0">
            <a:spAutoFit/>
          </a:bodyPr>
          <a:lstStyle/>
          <a:p>
            <a:pPr>
              <a:lnSpc>
                <a:spcPct val="115000"/>
              </a:lnSpc>
              <a:spcBef>
                <a:spcPts val="0"/>
              </a:spcBef>
              <a:spcAft>
                <a:spcPts val="0"/>
              </a:spcAft>
            </a:pPr>
            <a:r>
              <a:rPr lang="en-US" altLang="zh-CN" sz="2000">
                <a:latin typeface="Times New Roman" panose="02020603050405020304" pitchFamily="18" charset="0"/>
                <a:sym typeface="+mn-ea"/>
              </a:rPr>
              <a:t>went out of their way</a:t>
            </a:r>
          </a:p>
          <a:p>
            <a:pPr>
              <a:lnSpc>
                <a:spcPct val="115000"/>
              </a:lnSpc>
              <a:spcBef>
                <a:spcPts val="0"/>
              </a:spcBef>
              <a:spcAft>
                <a:spcPts val="0"/>
              </a:spcAft>
            </a:pPr>
            <a:r>
              <a:rPr lang="en-US" altLang="zh-CN" sz="2000">
                <a:latin typeface="Times New Roman" panose="02020603050405020304" pitchFamily="18" charset="0"/>
                <a:sym typeface="+mn-ea"/>
              </a:rPr>
              <a:t>be comfortable (doing) </a:t>
            </a:r>
          </a:p>
          <a:p>
            <a:pPr>
              <a:lnSpc>
                <a:spcPct val="115000"/>
              </a:lnSpc>
              <a:spcBef>
                <a:spcPts val="0"/>
              </a:spcBef>
              <a:spcAft>
                <a:spcPts val="0"/>
              </a:spcAft>
            </a:pPr>
            <a:r>
              <a:rPr lang="en-US" altLang="zh-CN" sz="2000">
                <a:latin typeface="Times New Roman" panose="02020603050405020304" pitchFamily="18" charset="0"/>
                <a:sym typeface="+mn-ea"/>
              </a:rPr>
              <a:t>gradually gotten used to being </a:t>
            </a:r>
          </a:p>
          <a:p>
            <a:pPr>
              <a:lnSpc>
                <a:spcPct val="115000"/>
              </a:lnSpc>
              <a:spcBef>
                <a:spcPts val="0"/>
              </a:spcBef>
              <a:spcAft>
                <a:spcPts val="0"/>
              </a:spcAft>
            </a:pPr>
            <a:r>
              <a:rPr lang="en-US" altLang="zh-CN" sz="2000">
                <a:latin typeface="Times New Roman" panose="02020603050405020304" pitchFamily="18" charset="0"/>
                <a:sym typeface="+mn-ea"/>
              </a:rPr>
              <a:t>(something) worry (someone) </a:t>
            </a:r>
          </a:p>
        </p:txBody>
      </p:sp>
      <p:sp>
        <p:nvSpPr>
          <p:cNvPr id="7" name="标题 1"/>
          <p:cNvSpPr>
            <a:spLocks noGrp="1"/>
          </p:cNvSpPr>
          <p:nvPr/>
        </p:nvSpPr>
        <p:spPr>
          <a:xfrm>
            <a:off x="1263650" y="969010"/>
            <a:ext cx="6228715" cy="1136650"/>
          </a:xfrm>
        </p:spPr>
        <p:txBody>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r>
              <a:rPr lang="en-US" altLang="zh-CN" sz="2800" b="1">
                <a:solidFill>
                  <a:schemeClr val="tx1">
                    <a:lumMod val="95000"/>
                    <a:lumOff val="5000"/>
                  </a:schemeClr>
                </a:solidFill>
                <a:latin typeface="Times New Roman" panose="02020603050405020304" pitchFamily="18" charset="0"/>
              </a:rPr>
              <a:t>Read the sentences and replace the </a:t>
            </a:r>
          </a:p>
          <a:p>
            <a:r>
              <a:rPr lang="en-US" altLang="zh-CN" sz="2800" b="1">
                <a:solidFill>
                  <a:schemeClr val="tx1">
                    <a:lumMod val="95000"/>
                    <a:lumOff val="5000"/>
                  </a:schemeClr>
                </a:solidFill>
                <a:latin typeface="Times New Roman" panose="02020603050405020304" pitchFamily="18" charset="0"/>
              </a:rPr>
              <a:t>underlined words with the phrases in the box. </a:t>
            </a:r>
          </a:p>
        </p:txBody>
      </p:sp>
      <p:sp>
        <p:nvSpPr>
          <p:cNvPr id="8" name="椭圆 7"/>
          <p:cNvSpPr/>
          <p:nvPr/>
        </p:nvSpPr>
        <p:spPr>
          <a:xfrm>
            <a:off x="431165" y="1174750"/>
            <a:ext cx="832485" cy="7175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FF0000"/>
                </a:solidFill>
                <a:latin typeface="Times New Roman" panose="02020603050405020304" pitchFamily="18" charset="0"/>
              </a:rPr>
              <a:t>2c</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dissolv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dissolv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nvGraphicFramePr>
        <p:xfrm>
          <a:off x="890905" y="2164715"/>
          <a:ext cx="7025640" cy="4373880"/>
        </p:xfrm>
        <a:graphic>
          <a:graphicData uri="http://schemas.openxmlformats.org/drawingml/2006/table">
            <a:tbl>
              <a:tblPr firstRow="1" bandRow="1">
                <a:tableStyleId>{5C22544A-7EE6-4342-B048-85BDC9FD1C3A}</a:tableStyleId>
              </a:tblPr>
              <a:tblGrid>
                <a:gridCol w="3512820">
                  <a:extLst>
                    <a:ext uri="{9D8B030D-6E8A-4147-A177-3AD203B41FA5}">
                      <a16:colId xmlns:a16="http://schemas.microsoft.com/office/drawing/2014/main" val="20000"/>
                    </a:ext>
                  </a:extLst>
                </a:gridCol>
                <a:gridCol w="3512820">
                  <a:extLst>
                    <a:ext uri="{9D8B030D-6E8A-4147-A177-3AD203B41FA5}">
                      <a16:colId xmlns:a16="http://schemas.microsoft.com/office/drawing/2014/main" val="20001"/>
                    </a:ext>
                  </a:extLst>
                </a:gridCol>
              </a:tblGrid>
              <a:tr h="373380">
                <a:tc>
                  <a:txBody>
                    <a:bodyPr/>
                    <a:lstStyle/>
                    <a:p>
                      <a:pPr algn="ctr">
                        <a:buNone/>
                      </a:pPr>
                      <a:r>
                        <a:rPr lang="en-US" altLang="zh-CN" sz="2000">
                          <a:solidFill>
                            <a:srgbClr val="7030A0"/>
                          </a:solidFill>
                          <a:latin typeface="Times New Roman" panose="02020603050405020304" pitchFamily="18" charset="0"/>
                        </a:rPr>
                        <a:t>Dos</a:t>
                      </a:r>
                    </a:p>
                  </a:txBody>
                  <a:tcPr marL="68580" marR="68580" marT="34290" marB="34290">
                    <a:solidFill>
                      <a:schemeClr val="accent3">
                        <a:lumMod val="20000"/>
                        <a:lumOff val="80000"/>
                      </a:schemeClr>
                    </a:solidFill>
                  </a:tcPr>
                </a:tc>
                <a:tc>
                  <a:txBody>
                    <a:bodyPr/>
                    <a:lstStyle/>
                    <a:p>
                      <a:pPr algn="ctr">
                        <a:buNone/>
                      </a:pPr>
                      <a:r>
                        <a:rPr lang="en-US" altLang="zh-CN" sz="2000">
                          <a:solidFill>
                            <a:srgbClr val="7030A0"/>
                          </a:solidFill>
                          <a:latin typeface="Times New Roman" panose="02020603050405020304" pitchFamily="18" charset="0"/>
                        </a:rPr>
                        <a:t>Don'ts</a:t>
                      </a:r>
                    </a:p>
                  </a:txBody>
                  <a:tcPr marL="68580" marR="68580" marT="34290" marB="34290">
                    <a:solidFill>
                      <a:schemeClr val="accent3">
                        <a:lumMod val="20000"/>
                        <a:lumOff val="80000"/>
                      </a:schemeClr>
                    </a:solidFill>
                  </a:tcPr>
                </a:tc>
                <a:extLst>
                  <a:ext uri="{0D108BD9-81ED-4DB2-BD59-A6C34878D82A}">
                    <a16:rowId xmlns:a16="http://schemas.microsoft.com/office/drawing/2014/main" val="10000"/>
                  </a:ext>
                </a:extLst>
              </a:tr>
              <a:tr h="4000500">
                <a:tc>
                  <a:txBody>
                    <a:bodyPr/>
                    <a:lstStyle/>
                    <a:p>
                      <a:pPr>
                        <a:buNone/>
                      </a:pPr>
                      <a:r>
                        <a:rPr lang="zh-CN" altLang="en-US" sz="2000">
                          <a:latin typeface="Times New Roman" panose="02020603050405020304" pitchFamily="18" charset="0"/>
                        </a:rPr>
                        <a:t>You</a:t>
                      </a:r>
                      <a:r>
                        <a:rPr lang="en-US" altLang="zh-CN" sz="2000">
                          <a:latin typeface="Times New Roman" panose="02020603050405020304" pitchFamily="18" charset="0"/>
                        </a:rPr>
                        <a:t>'</a:t>
                      </a:r>
                      <a:r>
                        <a:rPr lang="zh-CN" altLang="en-US" sz="2000">
                          <a:latin typeface="Times New Roman" panose="02020603050405020304" pitchFamily="18" charset="0"/>
                        </a:rPr>
                        <a:t>re expected to put your bread on the table.</a:t>
                      </a:r>
                    </a:p>
                    <a:p>
                      <a:pPr>
                        <a:buNone/>
                      </a:pPr>
                      <a:endParaRPr lang="en-US" altLang="zh-CN" sz="1800">
                        <a:solidFill>
                          <a:srgbClr val="FF0000"/>
                        </a:solidFill>
                        <a:latin typeface="Times New Roman" panose="02020603050405020304" pitchFamily="18" charset="0"/>
                      </a:endParaRPr>
                    </a:p>
                  </a:txBody>
                  <a:tcPr marL="68580" marR="68580" marT="34290" marB="34290">
                    <a:solidFill>
                      <a:schemeClr val="accent3">
                        <a:lumMod val="20000"/>
                        <a:lumOff val="80000"/>
                      </a:schemeClr>
                    </a:solidFill>
                  </a:tcPr>
                </a:tc>
                <a:tc>
                  <a:txBody>
                    <a:bodyPr/>
                    <a:lstStyle/>
                    <a:p>
                      <a:pPr>
                        <a:buNone/>
                      </a:pPr>
                      <a:r>
                        <a:rPr lang="zh-CN" altLang="en-US" sz="2000">
                          <a:latin typeface="Times New Roman" panose="02020603050405020304" pitchFamily="18" charset="0"/>
                        </a:rPr>
                        <a:t>You</a:t>
                      </a:r>
                      <a:r>
                        <a:rPr lang="en-US" altLang="zh-CN" sz="2000">
                          <a:latin typeface="Times New Roman" panose="02020603050405020304" pitchFamily="18" charset="0"/>
                        </a:rPr>
                        <a:t>'</a:t>
                      </a:r>
                      <a:r>
                        <a:rPr lang="zh-CN" altLang="en-US" sz="2000">
                          <a:latin typeface="Times New Roman" panose="02020603050405020304" pitchFamily="18" charset="0"/>
                        </a:rPr>
                        <a:t>re not supposed to put your bread on your plate.</a:t>
                      </a:r>
                    </a:p>
                    <a:p>
                      <a:pPr>
                        <a:buNone/>
                      </a:pPr>
                      <a:endParaRPr lang="zh-CN" altLang="en-US" sz="2400">
                        <a:solidFill>
                          <a:srgbClr val="FF0000"/>
                        </a:solidFill>
                        <a:latin typeface="Times New Roman" panose="02020603050405020304" pitchFamily="18" charset="0"/>
                      </a:endParaRPr>
                    </a:p>
                    <a:p>
                      <a:pPr>
                        <a:buNone/>
                      </a:pPr>
                      <a:endParaRPr lang="zh-CN" altLang="en-US" sz="2800">
                        <a:solidFill>
                          <a:srgbClr val="FF0000"/>
                        </a:solidFill>
                        <a:latin typeface="Times New Roman" panose="02020603050405020304" pitchFamily="18" charset="0"/>
                      </a:endParaRPr>
                    </a:p>
                    <a:p>
                      <a:pPr>
                        <a:buNone/>
                      </a:pPr>
                      <a:endParaRPr lang="zh-CN" altLang="en-US" sz="3200">
                        <a:solidFill>
                          <a:srgbClr val="FF0000"/>
                        </a:solidFill>
                        <a:latin typeface="Times New Roman" panose="02020603050405020304" pitchFamily="18" charset="0"/>
                      </a:endParaRPr>
                    </a:p>
                    <a:p>
                      <a:pPr>
                        <a:buNone/>
                      </a:pPr>
                      <a:endParaRPr lang="zh-CN" altLang="en-US" sz="3600">
                        <a:solidFill>
                          <a:srgbClr val="FF0000"/>
                        </a:solidFill>
                        <a:latin typeface="Times New Roman" panose="02020603050405020304" pitchFamily="18" charset="0"/>
                      </a:endParaRPr>
                    </a:p>
                    <a:p>
                      <a:pPr>
                        <a:buNone/>
                      </a:pPr>
                      <a:endParaRPr lang="en-US" altLang="zh-CN" sz="1800">
                        <a:solidFill>
                          <a:srgbClr val="FF0000"/>
                        </a:solidFill>
                        <a:latin typeface="Times New Roman" panose="02020603050405020304" pitchFamily="18" charset="0"/>
                      </a:endParaRPr>
                    </a:p>
                  </a:txBody>
                  <a:tcPr marL="68580" marR="68580" marT="34290" marB="3429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7" name="文本框 6"/>
          <p:cNvSpPr txBox="1"/>
          <p:nvPr/>
        </p:nvSpPr>
        <p:spPr>
          <a:xfrm>
            <a:off x="924878" y="3479483"/>
            <a:ext cx="3455194" cy="1630045"/>
          </a:xfrm>
          <a:prstGeom prst="rect">
            <a:avLst/>
          </a:prstGeom>
          <a:noFill/>
        </p:spPr>
        <p:txBody>
          <a:bodyPr wrap="square" rtlCol="0">
            <a:spAutoFit/>
          </a:bodyPr>
          <a:lstStyle/>
          <a:p>
            <a:pPr>
              <a:buNone/>
            </a:pPr>
            <a:r>
              <a:rPr lang="en-US" altLang="zh-CN" sz="2000">
                <a:solidFill>
                  <a:srgbClr val="FF0000"/>
                </a:solidFill>
                <a:latin typeface="Times New Roman" panose="02020603050405020304" pitchFamily="18" charset="0"/>
                <a:sym typeface="+mn-ea"/>
              </a:rPr>
              <a:t>You're expected to cut up your fruit and eat it with a fork. You're expected to say“That was delicious”if you don't want any more food. </a:t>
            </a:r>
          </a:p>
        </p:txBody>
      </p:sp>
      <p:sp>
        <p:nvSpPr>
          <p:cNvPr id="10" name="文本框 9"/>
          <p:cNvSpPr txBox="1"/>
          <p:nvPr/>
        </p:nvSpPr>
        <p:spPr>
          <a:xfrm>
            <a:off x="4453414" y="3428524"/>
            <a:ext cx="3408045" cy="1938020"/>
          </a:xfrm>
          <a:prstGeom prst="rect">
            <a:avLst/>
          </a:prstGeom>
          <a:noFill/>
        </p:spPr>
        <p:txBody>
          <a:bodyPr wrap="square" rtlCol="0">
            <a:spAutoFit/>
          </a:bodyPr>
          <a:lstStyle/>
          <a:p>
            <a:pPr>
              <a:buNone/>
            </a:pPr>
            <a:r>
              <a:rPr lang="en-US" altLang="zh-CN" sz="2000">
                <a:solidFill>
                  <a:srgbClr val="FF0000"/>
                </a:solidFill>
                <a:latin typeface="Times New Roman" panose="02020603050405020304" pitchFamily="18" charset="0"/>
                <a:sym typeface="+mn-ea"/>
              </a:rPr>
              <a:t>You're not supposed to eat anything with your hands except bread.You're not supposed to say you're full. You're not supposed to put your elbows on the table.</a:t>
            </a:r>
          </a:p>
        </p:txBody>
      </p:sp>
      <p:sp>
        <p:nvSpPr>
          <p:cNvPr id="3" name="标题 1"/>
          <p:cNvSpPr>
            <a:spLocks noGrp="1"/>
          </p:cNvSpPr>
          <p:nvPr/>
        </p:nvSpPr>
        <p:spPr>
          <a:xfrm>
            <a:off x="1316990" y="1209040"/>
            <a:ext cx="7256145" cy="816610"/>
          </a:xfrm>
        </p:spPr>
        <p:txBody>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r>
              <a:rPr lang="en-US" altLang="zh-CN" sz="2800" b="1">
                <a:solidFill>
                  <a:schemeClr val="tx1">
                    <a:lumMod val="95000"/>
                    <a:lumOff val="5000"/>
                  </a:schemeClr>
                </a:solidFill>
                <a:latin typeface="Times New Roman" panose="02020603050405020304" pitchFamily="18" charset="0"/>
              </a:rPr>
              <a:t>Review the passage and make notes </a:t>
            </a:r>
          </a:p>
          <a:p>
            <a:r>
              <a:rPr lang="en-US" altLang="zh-CN" sz="2800" b="1">
                <a:solidFill>
                  <a:schemeClr val="tx1">
                    <a:lumMod val="95000"/>
                    <a:lumOff val="5000"/>
                  </a:schemeClr>
                </a:solidFill>
                <a:latin typeface="Times New Roman" panose="02020603050405020304" pitchFamily="18" charset="0"/>
              </a:rPr>
              <a:t>about French customs in the chart.</a:t>
            </a:r>
          </a:p>
        </p:txBody>
      </p:sp>
      <p:sp>
        <p:nvSpPr>
          <p:cNvPr id="8" name="椭圆 7"/>
          <p:cNvSpPr/>
          <p:nvPr/>
        </p:nvSpPr>
        <p:spPr>
          <a:xfrm>
            <a:off x="484505" y="1334770"/>
            <a:ext cx="832485" cy="7175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FF0000"/>
                </a:solidFill>
                <a:latin typeface="Times New Roman" panose="02020603050405020304" pitchFamily="18" charset="0"/>
              </a:rPr>
              <a:t>2d</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3451" y="4090035"/>
            <a:ext cx="7449026" cy="1198880"/>
          </a:xfrm>
          <a:prstGeom prst="rect">
            <a:avLst/>
          </a:prstGeom>
          <a:noFill/>
        </p:spPr>
        <p:txBody>
          <a:bodyPr wrap="square" rtlCol="0">
            <a:spAutoFit/>
          </a:bodyPr>
          <a:lstStyle/>
          <a:p>
            <a:r>
              <a:rPr lang="zh-CN" altLang="en-US" sz="2400" i="1">
                <a:solidFill>
                  <a:schemeClr val="tx1">
                    <a:lumMod val="95000"/>
                    <a:lumOff val="5000"/>
                  </a:schemeClr>
                </a:solidFill>
                <a:latin typeface="Times New Roman" panose="02020603050405020304" pitchFamily="18" charset="0"/>
              </a:rPr>
              <a:t>e.g. In France,people put their bread on the table.But in  </a:t>
            </a:r>
          </a:p>
          <a:p>
            <a:r>
              <a:rPr lang="zh-CN" altLang="en-US" sz="2400" i="1">
                <a:solidFill>
                  <a:schemeClr val="tx1">
                    <a:lumMod val="95000"/>
                    <a:lumOff val="5000"/>
                  </a:schemeClr>
                </a:solidFill>
                <a:latin typeface="Times New Roman" panose="02020603050405020304" pitchFamily="18" charset="0"/>
              </a:rPr>
              <a:t>      China,we always put our food on a plate or in a bowl</a:t>
            </a:r>
            <a:r>
              <a:rPr lang="en-US" altLang="zh-CN" sz="2400" i="1">
                <a:solidFill>
                  <a:schemeClr val="tx1">
                    <a:lumMod val="95000"/>
                    <a:lumOff val="5000"/>
                  </a:schemeClr>
                </a:solidFill>
                <a:latin typeface="Times New Roman" panose="02020603050405020304" pitchFamily="18" charset="0"/>
              </a:rPr>
              <a:t>.  </a:t>
            </a:r>
          </a:p>
          <a:p>
            <a:r>
              <a:rPr lang="en-US" altLang="zh-CN" sz="2400" i="1">
                <a:solidFill>
                  <a:schemeClr val="tx1">
                    <a:lumMod val="95000"/>
                    <a:lumOff val="5000"/>
                  </a:schemeClr>
                </a:solidFill>
                <a:latin typeface="Times New Roman" panose="02020603050405020304" pitchFamily="18" charset="0"/>
              </a:rPr>
              <a:t>     We never</a:t>
            </a:r>
            <a:r>
              <a:rPr lang="zh-CN" altLang="en-US" sz="2400" i="1">
                <a:solidFill>
                  <a:schemeClr val="tx1">
                    <a:lumMod val="95000"/>
                    <a:lumOff val="5000"/>
                  </a:schemeClr>
                </a:solidFill>
                <a:latin typeface="Times New Roman" panose="02020603050405020304" pitchFamily="18" charset="0"/>
              </a:rPr>
              <a:t> </a:t>
            </a:r>
            <a:r>
              <a:rPr lang="en-US" altLang="zh-CN" sz="2400" i="1">
                <a:solidFill>
                  <a:schemeClr val="tx1">
                    <a:lumMod val="95000"/>
                    <a:lumOff val="5000"/>
                  </a:schemeClr>
                </a:solidFill>
                <a:latin typeface="Times New Roman" panose="02020603050405020304" pitchFamily="18" charset="0"/>
              </a:rPr>
              <a:t>put food </a:t>
            </a:r>
            <a:r>
              <a:rPr lang="zh-CN" altLang="en-US" sz="2400" i="1">
                <a:solidFill>
                  <a:schemeClr val="tx1">
                    <a:lumMod val="95000"/>
                    <a:lumOff val="5000"/>
                  </a:schemeClr>
                </a:solidFill>
                <a:latin typeface="Times New Roman" panose="02020603050405020304" pitchFamily="18" charset="0"/>
              </a:rPr>
              <a:t>on the table. </a:t>
            </a:r>
          </a:p>
        </p:txBody>
      </p:sp>
      <p:sp>
        <p:nvSpPr>
          <p:cNvPr id="5" name="标题 1"/>
          <p:cNvSpPr>
            <a:spLocks noGrp="1"/>
          </p:cNvSpPr>
          <p:nvPr/>
        </p:nvSpPr>
        <p:spPr>
          <a:xfrm>
            <a:off x="1316990" y="1902460"/>
            <a:ext cx="7256145" cy="1296670"/>
          </a:xfrm>
        </p:spPr>
        <p:txBody>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r>
              <a:rPr lang="en-US" altLang="zh-CN" sz="2800" b="1">
                <a:solidFill>
                  <a:schemeClr val="tx1">
                    <a:lumMod val="95000"/>
                    <a:lumOff val="5000"/>
                  </a:schemeClr>
                </a:solidFill>
                <a:latin typeface="Times New Roman" panose="02020603050405020304" pitchFamily="18" charset="0"/>
              </a:rPr>
              <a:t>Compare the table manners in France and China in your group.How are they the same or different?Make a list. </a:t>
            </a:r>
          </a:p>
        </p:txBody>
      </p:sp>
      <p:sp>
        <p:nvSpPr>
          <p:cNvPr id="8" name="椭圆 7"/>
          <p:cNvSpPr/>
          <p:nvPr/>
        </p:nvSpPr>
        <p:spPr>
          <a:xfrm>
            <a:off x="484505" y="2028190"/>
            <a:ext cx="832485" cy="7175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FF0000"/>
                </a:solidFill>
                <a:latin typeface="Times New Roman" panose="02020603050405020304" pitchFamily="18" charset="0"/>
              </a:rPr>
              <a:t>2e</a:t>
            </a:r>
          </a:p>
        </p:txBody>
      </p:sp>
    </p:spTree>
    <p:custDataLst>
      <p:tags r:id="rId1"/>
    </p:custData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20604" y="2373630"/>
            <a:ext cx="7490460" cy="3322955"/>
          </a:xfrm>
          <a:prstGeom prst="rect">
            <a:avLst/>
          </a:prstGeom>
          <a:noFill/>
        </p:spPr>
        <p:txBody>
          <a:bodyPr wrap="square" rtlCol="0">
            <a:spAutoFit/>
          </a:bodyPr>
          <a:lstStyle/>
          <a:p>
            <a:pPr>
              <a:lnSpc>
                <a:spcPct val="125000"/>
              </a:lnSpc>
              <a:spcBef>
                <a:spcPts val="0"/>
              </a:spcBef>
              <a:spcAft>
                <a:spcPts val="0"/>
              </a:spcAft>
            </a:pPr>
            <a:r>
              <a:rPr lang="zh-CN" altLang="en-US" sz="2400" b="1" dirty="0">
                <a:latin typeface="Times New Roman" panose="02020603050405020304" pitchFamily="18" charset="0"/>
              </a:rPr>
              <a:t>1.In China,you</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re not supposed to stick your chopsticks into the food.在中国，你不应该把筷子插入食物中。（教材第77页）</a:t>
            </a:r>
          </a:p>
          <a:p>
            <a:pPr>
              <a:lnSpc>
                <a:spcPct val="125000"/>
              </a:lnSpc>
              <a:spcBef>
                <a:spcPts val="0"/>
              </a:spcBef>
              <a:spcAft>
                <a:spcPts val="0"/>
              </a:spcAft>
            </a:pPr>
            <a:r>
              <a:rPr lang="zh-CN" altLang="en-US" sz="2400" dirty="0">
                <a:latin typeface="Times New Roman" panose="02020603050405020304" pitchFamily="18" charset="0"/>
              </a:rPr>
              <a:t> （1）stick...into...意为“把……插入……”。</a:t>
            </a:r>
          </a:p>
          <a:p>
            <a:pPr>
              <a:lnSpc>
                <a:spcPct val="125000"/>
              </a:lnSpc>
              <a:spcBef>
                <a:spcPts val="0"/>
              </a:spcBef>
              <a:spcAft>
                <a:spcPts val="0"/>
              </a:spcAft>
            </a:pPr>
            <a:r>
              <a:rPr lang="zh-CN" altLang="en-US" sz="2400" dirty="0">
                <a:latin typeface="Times New Roman" panose="02020603050405020304" pitchFamily="18" charset="0"/>
              </a:rPr>
              <a:t>   </a:t>
            </a:r>
            <a:r>
              <a:rPr lang="en-US" altLang="zh-CN" sz="2400" dirty="0">
                <a:latin typeface="Times New Roman" panose="02020603050405020304" pitchFamily="18" charset="0"/>
              </a:rPr>
              <a:t>e.g.:</a:t>
            </a:r>
            <a:r>
              <a:rPr lang="zh-CN" altLang="en-US" sz="2400" dirty="0">
                <a:latin typeface="Times New Roman" panose="02020603050405020304" pitchFamily="18" charset="0"/>
              </a:rPr>
              <a:t>Don</a:t>
            </a:r>
            <a:r>
              <a:rPr lang="en-US" altLang="zh-CN" sz="2400" dirty="0">
                <a:latin typeface="Times New Roman" panose="02020603050405020304" pitchFamily="18" charset="0"/>
              </a:rPr>
              <a:t>'</a:t>
            </a:r>
            <a:r>
              <a:rPr lang="zh-CN" altLang="en-US" sz="2400" dirty="0">
                <a:latin typeface="Times New Roman" panose="02020603050405020304" pitchFamily="18" charset="0"/>
              </a:rPr>
              <a:t>t stick your fork into your food.</a:t>
            </a:r>
          </a:p>
          <a:p>
            <a:pPr>
              <a:lnSpc>
                <a:spcPct val="125000"/>
              </a:lnSpc>
              <a:spcBef>
                <a:spcPts val="0"/>
              </a:spcBef>
              <a:spcAft>
                <a:spcPts val="0"/>
              </a:spcAft>
            </a:pPr>
            <a:r>
              <a:rPr lang="zh-CN" altLang="en-US" sz="2400" dirty="0">
                <a:latin typeface="Times New Roman" panose="02020603050405020304" pitchFamily="18" charset="0"/>
              </a:rPr>
              <a:t> （2）chopstick名词，意为“筷子”，常用复数形式。</a:t>
            </a:r>
          </a:p>
          <a:p>
            <a:pPr>
              <a:lnSpc>
                <a:spcPct val="125000"/>
              </a:lnSpc>
              <a:spcBef>
                <a:spcPts val="0"/>
              </a:spcBef>
              <a:spcAft>
                <a:spcPts val="0"/>
              </a:spcAft>
            </a:pPr>
            <a:r>
              <a:rPr lang="zh-CN" altLang="en-US" sz="2400" dirty="0">
                <a:latin typeface="Times New Roman" panose="02020603050405020304" pitchFamily="18" charset="0"/>
              </a:rPr>
              <a:t>   </a:t>
            </a:r>
            <a:r>
              <a:rPr lang="en-US" altLang="zh-CN" sz="2400" dirty="0">
                <a:latin typeface="Times New Roman" panose="02020603050405020304" pitchFamily="18" charset="0"/>
                <a:sym typeface="+mn-ea"/>
              </a:rPr>
              <a:t>e.g.:</a:t>
            </a:r>
            <a:r>
              <a:rPr lang="zh-CN" altLang="en-US" sz="2400" dirty="0">
                <a:latin typeface="Times New Roman" panose="02020603050405020304" pitchFamily="18" charset="0"/>
              </a:rPr>
              <a:t>We usually eat noodles with chopsticks.</a:t>
            </a:r>
          </a:p>
        </p:txBody>
      </p:sp>
      <p:sp>
        <p:nvSpPr>
          <p:cNvPr id="3" name="流程图: 资料带 2"/>
          <p:cNvSpPr/>
          <p:nvPr/>
        </p:nvSpPr>
        <p:spPr>
          <a:xfrm>
            <a:off x="1840230" y="1013460"/>
            <a:ext cx="4883785" cy="960120"/>
          </a:xfrm>
          <a:prstGeom prst="flowChartPunchedTap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7030A0"/>
                </a:solidFill>
                <a:latin typeface="Times New Roman" panose="02020603050405020304" pitchFamily="18" charset="0"/>
              </a:rPr>
              <a:t>Language Points</a:t>
            </a:r>
          </a:p>
        </p:txBody>
      </p:sp>
    </p:spTree>
    <p:custDataLst>
      <p:tags r:id="rId1"/>
    </p:custData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2426" y="1353503"/>
            <a:ext cx="7490460" cy="4961890"/>
          </a:xfrm>
          <a:prstGeom prst="rect">
            <a:avLst/>
          </a:prstGeom>
          <a:noFill/>
        </p:spPr>
        <p:txBody>
          <a:bodyPr wrap="square" rtlCol="0">
            <a:spAutoFit/>
          </a:bodyPr>
          <a:lstStyle/>
          <a:p>
            <a:pPr>
              <a:lnSpc>
                <a:spcPct val="120000"/>
              </a:lnSpc>
              <a:spcBef>
                <a:spcPts val="0"/>
              </a:spcBef>
              <a:spcAft>
                <a:spcPts val="0"/>
              </a:spcAft>
            </a:pPr>
            <a:r>
              <a:rPr sz="2200" b="1" dirty="0">
                <a:solidFill>
                  <a:schemeClr val="tx1"/>
                </a:solidFill>
                <a:uFillTx/>
                <a:latin typeface="Times New Roman" panose="02020603050405020304" pitchFamily="18" charset="0"/>
              </a:rPr>
              <a:t>2.In </a:t>
            </a:r>
            <a:r>
              <a:rPr sz="2200" b="1" dirty="0" err="1">
                <a:solidFill>
                  <a:schemeClr val="tx1"/>
                </a:solidFill>
                <a:uFillTx/>
                <a:latin typeface="Times New Roman" panose="02020603050405020304" pitchFamily="18" charset="0"/>
              </a:rPr>
              <a:t>Korea,the</a:t>
            </a:r>
            <a:r>
              <a:rPr sz="2200" b="1" dirty="0">
                <a:solidFill>
                  <a:schemeClr val="tx1"/>
                </a:solidFill>
                <a:uFillTx/>
                <a:latin typeface="Times New Roman" panose="02020603050405020304" pitchFamily="18" charset="0"/>
              </a:rPr>
              <a:t> youngest person is expected to start eating </a:t>
            </a:r>
            <a:r>
              <a:rPr sz="2200" b="1" dirty="0" err="1">
                <a:solidFill>
                  <a:schemeClr val="tx1"/>
                </a:solidFill>
                <a:uFillTx/>
                <a:latin typeface="Times New Roman" panose="02020603050405020304" pitchFamily="18" charset="0"/>
              </a:rPr>
              <a:t>first.在韩国，年龄最小的人应该先开始吃</a:t>
            </a:r>
            <a:r>
              <a:rPr sz="2200" b="1" dirty="0">
                <a:solidFill>
                  <a:schemeClr val="tx1"/>
                </a:solidFill>
                <a:uFillTx/>
                <a:latin typeface="Times New Roman" panose="02020603050405020304" pitchFamily="18" charset="0"/>
              </a:rPr>
              <a:t>。（教材第77页）</a:t>
            </a:r>
          </a:p>
          <a:p>
            <a:pPr>
              <a:lnSpc>
                <a:spcPct val="120000"/>
              </a:lnSpc>
              <a:spcBef>
                <a:spcPts val="0"/>
              </a:spcBef>
              <a:spcAft>
                <a:spcPts val="0"/>
              </a:spcAft>
            </a:pPr>
            <a:r>
              <a:rPr sz="2200" dirty="0">
                <a:solidFill>
                  <a:schemeClr val="tx1"/>
                </a:solidFill>
                <a:uFillTx/>
                <a:latin typeface="Times New Roman" panose="02020603050405020304" pitchFamily="18" charset="0"/>
              </a:rPr>
              <a:t>   start doing </a:t>
            </a:r>
            <a:r>
              <a:rPr sz="2200" dirty="0" err="1">
                <a:solidFill>
                  <a:schemeClr val="tx1"/>
                </a:solidFill>
                <a:uFillTx/>
                <a:latin typeface="Times New Roman" panose="02020603050405020304" pitchFamily="18" charset="0"/>
              </a:rPr>
              <a:t>sth</a:t>
            </a:r>
            <a:r>
              <a:rPr sz="2200" dirty="0">
                <a:solidFill>
                  <a:schemeClr val="tx1"/>
                </a:solidFill>
                <a:uFillTx/>
                <a:latin typeface="Times New Roman" panose="02020603050405020304" pitchFamily="18" charset="0"/>
              </a:rPr>
              <a:t>.（=start to do </a:t>
            </a:r>
            <a:r>
              <a:rPr sz="2200" dirty="0" err="1">
                <a:solidFill>
                  <a:schemeClr val="tx1"/>
                </a:solidFill>
                <a:uFillTx/>
                <a:latin typeface="Times New Roman" panose="02020603050405020304" pitchFamily="18" charset="0"/>
              </a:rPr>
              <a:t>sth</a:t>
            </a:r>
            <a:r>
              <a:rPr sz="2200" dirty="0">
                <a:solidFill>
                  <a:schemeClr val="tx1"/>
                </a:solidFill>
                <a:uFillTx/>
                <a:latin typeface="Times New Roman" panose="02020603050405020304" pitchFamily="18" charset="0"/>
              </a:rPr>
              <a:t>.）</a:t>
            </a:r>
            <a:r>
              <a:rPr sz="2200" dirty="0" err="1">
                <a:solidFill>
                  <a:schemeClr val="tx1"/>
                </a:solidFill>
                <a:uFillTx/>
                <a:latin typeface="Times New Roman" panose="02020603050405020304" pitchFamily="18" charset="0"/>
              </a:rPr>
              <a:t>意为“开始做某事</a:t>
            </a:r>
            <a:r>
              <a:rPr sz="2200" dirty="0">
                <a:solidFill>
                  <a:schemeClr val="tx1"/>
                </a:solidFill>
                <a:uFillTx/>
                <a:latin typeface="Times New Roman" panose="02020603050405020304" pitchFamily="18" charset="0"/>
              </a:rPr>
              <a:t>”。</a:t>
            </a:r>
          </a:p>
          <a:p>
            <a:pPr>
              <a:lnSpc>
                <a:spcPct val="120000"/>
              </a:lnSpc>
              <a:spcBef>
                <a:spcPts val="0"/>
              </a:spcBef>
              <a:spcAft>
                <a:spcPts val="0"/>
              </a:spcAft>
            </a:pPr>
            <a:r>
              <a:rPr sz="2200" dirty="0">
                <a:solidFill>
                  <a:schemeClr val="tx1"/>
                </a:solidFill>
                <a:uFillTx/>
                <a:latin typeface="Times New Roman" panose="02020603050405020304" pitchFamily="18" charset="0"/>
              </a:rPr>
              <a:t>   </a:t>
            </a:r>
            <a:r>
              <a:rPr lang="en-US" altLang="zh-CN" sz="2200" dirty="0" err="1">
                <a:solidFill>
                  <a:schemeClr val="tx1"/>
                </a:solidFill>
                <a:uFillTx/>
                <a:latin typeface="Times New Roman" panose="02020603050405020304" pitchFamily="18" charset="0"/>
                <a:sym typeface="+mn-ea"/>
              </a:rPr>
              <a:t>e.g.:</a:t>
            </a:r>
            <a:r>
              <a:rPr sz="2200" dirty="0" err="1">
                <a:solidFill>
                  <a:schemeClr val="tx1"/>
                </a:solidFill>
                <a:uFillTx/>
                <a:latin typeface="Times New Roman" panose="02020603050405020304" pitchFamily="18" charset="0"/>
              </a:rPr>
              <a:t>He</a:t>
            </a:r>
            <a:r>
              <a:rPr sz="2200" dirty="0">
                <a:solidFill>
                  <a:schemeClr val="tx1"/>
                </a:solidFill>
                <a:uFillTx/>
                <a:latin typeface="Times New Roman" panose="02020603050405020304" pitchFamily="18" charset="0"/>
              </a:rPr>
              <a:t> started crying</a:t>
            </a:r>
            <a:r>
              <a:rPr lang="en-US" sz="2200" dirty="0">
                <a:solidFill>
                  <a:schemeClr val="tx1"/>
                </a:solidFill>
                <a:uFillTx/>
                <a:latin typeface="Times New Roman" panose="02020603050405020304" pitchFamily="18" charset="0"/>
              </a:rPr>
              <a:t>.</a:t>
            </a:r>
            <a:r>
              <a:rPr sz="2200" dirty="0">
                <a:solidFill>
                  <a:schemeClr val="tx1"/>
                </a:solidFill>
                <a:uFillTx/>
                <a:latin typeface="Times New Roman" panose="02020603050405020304" pitchFamily="18" charset="0"/>
              </a:rPr>
              <a:t>=He started to cry.</a:t>
            </a:r>
          </a:p>
          <a:p>
            <a:pPr>
              <a:lnSpc>
                <a:spcPct val="120000"/>
              </a:lnSpc>
              <a:spcBef>
                <a:spcPts val="0"/>
              </a:spcBef>
              <a:spcAft>
                <a:spcPts val="0"/>
              </a:spcAft>
            </a:pPr>
            <a:r>
              <a:rPr sz="2200" dirty="0">
                <a:solidFill>
                  <a:schemeClr val="tx1"/>
                </a:solidFill>
                <a:uFillTx/>
                <a:latin typeface="Times New Roman" panose="02020603050405020304" pitchFamily="18" charset="0"/>
              </a:rPr>
              <a:t> 【</a:t>
            </a:r>
            <a:r>
              <a:rPr sz="2200" dirty="0" err="1">
                <a:solidFill>
                  <a:schemeClr val="tx1"/>
                </a:solidFill>
                <a:uFillTx/>
                <a:latin typeface="Times New Roman" panose="02020603050405020304" pitchFamily="18" charset="0"/>
              </a:rPr>
              <a:t>拓展】作“开始”讲时，start与begin两者可互换，但以下几种情况只能用start,不能用begin</a:t>
            </a:r>
            <a:r>
              <a:rPr sz="2200" dirty="0">
                <a:solidFill>
                  <a:schemeClr val="tx1"/>
                </a:solidFill>
                <a:uFillTx/>
                <a:latin typeface="Times New Roman" panose="02020603050405020304" pitchFamily="18" charset="0"/>
              </a:rPr>
              <a:t>.</a:t>
            </a:r>
          </a:p>
          <a:p>
            <a:pPr>
              <a:lnSpc>
                <a:spcPct val="120000"/>
              </a:lnSpc>
              <a:spcBef>
                <a:spcPts val="0"/>
              </a:spcBef>
              <a:spcAft>
                <a:spcPts val="0"/>
              </a:spcAft>
            </a:pPr>
            <a:r>
              <a:rPr sz="2200" dirty="0">
                <a:solidFill>
                  <a:schemeClr val="tx1"/>
                </a:solidFill>
                <a:uFillTx/>
                <a:latin typeface="Times New Roman" panose="02020603050405020304" pitchFamily="18" charset="0"/>
              </a:rPr>
              <a:t>  ①</a:t>
            </a:r>
            <a:r>
              <a:rPr sz="2200" dirty="0" err="1">
                <a:solidFill>
                  <a:schemeClr val="tx1"/>
                </a:solidFill>
                <a:uFillTx/>
                <a:latin typeface="Times New Roman" panose="02020603050405020304" pitchFamily="18" charset="0"/>
              </a:rPr>
              <a:t>表示“创办，开设”时</a:t>
            </a:r>
            <a:r>
              <a:rPr sz="2200" dirty="0">
                <a:solidFill>
                  <a:schemeClr val="tx1"/>
                </a:solidFill>
                <a:uFillTx/>
                <a:latin typeface="Times New Roman" panose="02020603050405020304" pitchFamily="18" charset="0"/>
              </a:rPr>
              <a:t>。</a:t>
            </a:r>
          </a:p>
          <a:p>
            <a:pPr>
              <a:lnSpc>
                <a:spcPct val="120000"/>
              </a:lnSpc>
              <a:spcBef>
                <a:spcPts val="0"/>
              </a:spcBef>
              <a:spcAft>
                <a:spcPts val="0"/>
              </a:spcAft>
            </a:pPr>
            <a:r>
              <a:rPr sz="2200" dirty="0">
                <a:solidFill>
                  <a:schemeClr val="tx1"/>
                </a:solidFill>
                <a:uFillTx/>
                <a:latin typeface="Times New Roman" panose="02020603050405020304" pitchFamily="18" charset="0"/>
              </a:rPr>
              <a:t>  </a:t>
            </a:r>
            <a:r>
              <a:rPr lang="en-US" altLang="zh-CN" sz="2200" dirty="0" err="1">
                <a:solidFill>
                  <a:schemeClr val="tx1"/>
                </a:solidFill>
                <a:uFillTx/>
                <a:latin typeface="Times New Roman" panose="02020603050405020304" pitchFamily="18" charset="0"/>
                <a:sym typeface="+mn-ea"/>
              </a:rPr>
              <a:t>e.g.:</a:t>
            </a:r>
            <a:r>
              <a:rPr sz="2200" dirty="0" err="1">
                <a:solidFill>
                  <a:schemeClr val="tx1"/>
                </a:solidFill>
                <a:uFillTx/>
                <a:latin typeface="Times New Roman" panose="02020603050405020304" pitchFamily="18" charset="0"/>
              </a:rPr>
              <a:t>He</a:t>
            </a:r>
            <a:r>
              <a:rPr sz="2200" dirty="0">
                <a:solidFill>
                  <a:schemeClr val="tx1"/>
                </a:solidFill>
                <a:uFillTx/>
                <a:latin typeface="Times New Roman" panose="02020603050405020304" pitchFamily="18" charset="0"/>
              </a:rPr>
              <a:t> started a new shop last year.</a:t>
            </a:r>
          </a:p>
          <a:p>
            <a:pPr>
              <a:lnSpc>
                <a:spcPct val="120000"/>
              </a:lnSpc>
              <a:spcBef>
                <a:spcPts val="0"/>
              </a:spcBef>
              <a:spcAft>
                <a:spcPts val="0"/>
              </a:spcAft>
            </a:pPr>
            <a:r>
              <a:rPr sz="2200" dirty="0">
                <a:solidFill>
                  <a:schemeClr val="tx1"/>
                </a:solidFill>
                <a:uFillTx/>
                <a:latin typeface="Times New Roman" panose="02020603050405020304" pitchFamily="18" charset="0"/>
              </a:rPr>
              <a:t>  ②</a:t>
            </a:r>
            <a:r>
              <a:rPr sz="2200" dirty="0" err="1">
                <a:solidFill>
                  <a:schemeClr val="tx1"/>
                </a:solidFill>
                <a:uFillTx/>
                <a:latin typeface="Times New Roman" panose="02020603050405020304" pitchFamily="18" charset="0"/>
              </a:rPr>
              <a:t>表示“机器开动”时</a:t>
            </a:r>
            <a:r>
              <a:rPr sz="2200" dirty="0">
                <a:solidFill>
                  <a:schemeClr val="tx1"/>
                </a:solidFill>
                <a:uFillTx/>
                <a:latin typeface="Times New Roman" panose="02020603050405020304" pitchFamily="18" charset="0"/>
              </a:rPr>
              <a:t>。</a:t>
            </a:r>
          </a:p>
          <a:p>
            <a:pPr>
              <a:lnSpc>
                <a:spcPct val="120000"/>
              </a:lnSpc>
              <a:spcBef>
                <a:spcPts val="0"/>
              </a:spcBef>
              <a:spcAft>
                <a:spcPts val="0"/>
              </a:spcAft>
            </a:pPr>
            <a:r>
              <a:rPr sz="2200" dirty="0">
                <a:solidFill>
                  <a:schemeClr val="tx1"/>
                </a:solidFill>
                <a:uFillTx/>
                <a:latin typeface="Times New Roman" panose="02020603050405020304" pitchFamily="18" charset="0"/>
              </a:rPr>
              <a:t>  </a:t>
            </a:r>
            <a:r>
              <a:rPr lang="en-US" altLang="zh-CN" sz="2200" dirty="0" err="1">
                <a:solidFill>
                  <a:schemeClr val="tx1"/>
                </a:solidFill>
                <a:uFillTx/>
                <a:latin typeface="Times New Roman" panose="02020603050405020304" pitchFamily="18" charset="0"/>
                <a:sym typeface="+mn-ea"/>
              </a:rPr>
              <a:t>e.g.:</a:t>
            </a:r>
            <a:r>
              <a:rPr sz="2200" dirty="0" err="1">
                <a:solidFill>
                  <a:schemeClr val="tx1"/>
                </a:solidFill>
                <a:uFillTx/>
                <a:latin typeface="Times New Roman" panose="02020603050405020304" pitchFamily="18" charset="0"/>
              </a:rPr>
              <a:t>Can</a:t>
            </a:r>
            <a:r>
              <a:rPr sz="2200" dirty="0">
                <a:solidFill>
                  <a:schemeClr val="tx1"/>
                </a:solidFill>
                <a:uFillTx/>
                <a:latin typeface="Times New Roman" panose="02020603050405020304" pitchFamily="18" charset="0"/>
              </a:rPr>
              <a:t> you start the car?</a:t>
            </a:r>
          </a:p>
          <a:p>
            <a:pPr>
              <a:lnSpc>
                <a:spcPct val="120000"/>
              </a:lnSpc>
              <a:spcBef>
                <a:spcPts val="0"/>
              </a:spcBef>
              <a:spcAft>
                <a:spcPts val="0"/>
              </a:spcAft>
            </a:pPr>
            <a:r>
              <a:rPr sz="2200" dirty="0">
                <a:solidFill>
                  <a:schemeClr val="tx1"/>
                </a:solidFill>
                <a:uFillTx/>
                <a:latin typeface="Times New Roman" panose="02020603050405020304" pitchFamily="18" charset="0"/>
              </a:rPr>
              <a:t>  ③</a:t>
            </a:r>
            <a:r>
              <a:rPr sz="2200" dirty="0" err="1">
                <a:solidFill>
                  <a:schemeClr val="tx1"/>
                </a:solidFill>
                <a:uFillTx/>
                <a:latin typeface="Times New Roman" panose="02020603050405020304" pitchFamily="18" charset="0"/>
              </a:rPr>
              <a:t>表示“出发，动身”时</a:t>
            </a:r>
            <a:r>
              <a:rPr sz="2200" dirty="0">
                <a:solidFill>
                  <a:schemeClr val="tx1"/>
                </a:solidFill>
                <a:uFillTx/>
                <a:latin typeface="Times New Roman" panose="02020603050405020304" pitchFamily="18" charset="0"/>
              </a:rPr>
              <a:t>。</a:t>
            </a:r>
          </a:p>
          <a:p>
            <a:pPr>
              <a:lnSpc>
                <a:spcPct val="120000"/>
              </a:lnSpc>
              <a:spcBef>
                <a:spcPts val="0"/>
              </a:spcBef>
              <a:spcAft>
                <a:spcPts val="0"/>
              </a:spcAft>
            </a:pPr>
            <a:r>
              <a:rPr sz="2200" dirty="0">
                <a:solidFill>
                  <a:schemeClr val="tx1"/>
                </a:solidFill>
                <a:uFillTx/>
                <a:latin typeface="Times New Roman" panose="02020603050405020304" pitchFamily="18" charset="0"/>
              </a:rPr>
              <a:t>  </a:t>
            </a:r>
            <a:r>
              <a:rPr lang="en-US" altLang="zh-CN" sz="2200" dirty="0" err="1">
                <a:solidFill>
                  <a:schemeClr val="tx1"/>
                </a:solidFill>
                <a:uFillTx/>
                <a:latin typeface="Times New Roman" panose="02020603050405020304" pitchFamily="18" charset="0"/>
                <a:sym typeface="+mn-ea"/>
              </a:rPr>
              <a:t>e.g.:</a:t>
            </a:r>
            <a:r>
              <a:rPr sz="2200" dirty="0" err="1">
                <a:solidFill>
                  <a:schemeClr val="tx1"/>
                </a:solidFill>
                <a:uFillTx/>
                <a:latin typeface="Times New Roman" panose="02020603050405020304" pitchFamily="18" charset="0"/>
              </a:rPr>
              <a:t>We</a:t>
            </a:r>
            <a:r>
              <a:rPr sz="2200" dirty="0">
                <a:solidFill>
                  <a:schemeClr val="tx1"/>
                </a:solidFill>
                <a:uFillTx/>
                <a:latin typeface="Times New Roman" panose="02020603050405020304" pitchFamily="18" charset="0"/>
              </a:rPr>
              <a:t> must start early.</a:t>
            </a:r>
          </a:p>
        </p:txBody>
      </p:sp>
    </p:spTree>
    <p:custDataLst>
      <p:tags r:id="rId1"/>
    </p:custData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89686" y="1946434"/>
            <a:ext cx="7632332" cy="4050030"/>
          </a:xfrm>
          <a:prstGeom prst="rect">
            <a:avLst/>
          </a:prstGeom>
          <a:noFill/>
        </p:spPr>
        <p:txBody>
          <a:bodyPr wrap="square" rtlCol="0">
            <a:spAutoFit/>
          </a:bodyPr>
          <a:lstStyle/>
          <a:p>
            <a:pPr>
              <a:lnSpc>
                <a:spcPct val="130000"/>
              </a:lnSpc>
              <a:spcBef>
                <a:spcPts val="0"/>
              </a:spcBef>
              <a:spcAft>
                <a:spcPts val="0"/>
              </a:spcAft>
            </a:pPr>
            <a:r>
              <a:rPr sz="2200" b="1" dirty="0">
                <a:solidFill>
                  <a:schemeClr val="tx1"/>
                </a:solidFill>
                <a:uFillTx/>
                <a:latin typeface="Times New Roman" panose="02020603050405020304" pitchFamily="18" charset="0"/>
              </a:rPr>
              <a:t>3. ...point at anyone with your chopsticks.  ……</a:t>
            </a:r>
            <a:r>
              <a:rPr sz="2200" b="1" dirty="0" err="1">
                <a:solidFill>
                  <a:schemeClr val="tx1"/>
                </a:solidFill>
                <a:uFillTx/>
                <a:latin typeface="Times New Roman" panose="02020603050405020304" pitchFamily="18" charset="0"/>
              </a:rPr>
              <a:t>用筷子指着任何人</a:t>
            </a:r>
            <a:r>
              <a:rPr sz="2200" b="1" dirty="0">
                <a:solidFill>
                  <a:schemeClr val="tx1"/>
                </a:solidFill>
                <a:uFillTx/>
                <a:latin typeface="Times New Roman" panose="02020603050405020304" pitchFamily="18" charset="0"/>
              </a:rPr>
              <a:t>。（教材第77页）</a:t>
            </a:r>
          </a:p>
          <a:p>
            <a:pPr>
              <a:lnSpc>
                <a:spcPct val="130000"/>
              </a:lnSpc>
              <a:spcBef>
                <a:spcPts val="0"/>
              </a:spcBef>
              <a:spcAft>
                <a:spcPts val="0"/>
              </a:spcAft>
            </a:pPr>
            <a:r>
              <a:rPr sz="2200" dirty="0">
                <a:solidFill>
                  <a:schemeClr val="tx1"/>
                </a:solidFill>
                <a:uFillTx/>
                <a:latin typeface="Times New Roman" panose="02020603050405020304" pitchFamily="18" charset="0"/>
              </a:rPr>
              <a:t>  point at 意为“</a:t>
            </a:r>
            <a:r>
              <a:rPr sz="2200" dirty="0" err="1">
                <a:solidFill>
                  <a:schemeClr val="tx1"/>
                </a:solidFill>
                <a:uFillTx/>
                <a:latin typeface="Times New Roman" panose="02020603050405020304" pitchFamily="18" charset="0"/>
              </a:rPr>
              <a:t>指着</a:t>
            </a:r>
            <a:r>
              <a:rPr sz="2200" dirty="0">
                <a:solidFill>
                  <a:schemeClr val="tx1"/>
                </a:solidFill>
                <a:uFillTx/>
                <a:latin typeface="Times New Roman" panose="02020603050405020304" pitchFamily="18" charset="0"/>
              </a:rPr>
              <a:t>”，</a:t>
            </a:r>
            <a:r>
              <a:rPr sz="2200" dirty="0" err="1">
                <a:solidFill>
                  <a:schemeClr val="tx1"/>
                </a:solidFill>
                <a:uFillTx/>
                <a:latin typeface="Times New Roman" panose="02020603050405020304" pitchFamily="18" charset="0"/>
              </a:rPr>
              <a:t>侧重所指的对象；point</a:t>
            </a:r>
            <a:r>
              <a:rPr sz="2200" dirty="0">
                <a:solidFill>
                  <a:schemeClr val="tx1"/>
                </a:solidFill>
                <a:uFillTx/>
                <a:latin typeface="Times New Roman" panose="02020603050405020304" pitchFamily="18" charset="0"/>
              </a:rPr>
              <a:t> to 意为“</a:t>
            </a:r>
            <a:r>
              <a:rPr sz="2200" dirty="0" err="1">
                <a:solidFill>
                  <a:schemeClr val="tx1"/>
                </a:solidFill>
                <a:uFillTx/>
                <a:latin typeface="Times New Roman" panose="02020603050405020304" pitchFamily="18" charset="0"/>
              </a:rPr>
              <a:t>指向</a:t>
            </a:r>
            <a:r>
              <a:rPr sz="2200" dirty="0">
                <a:solidFill>
                  <a:schemeClr val="tx1"/>
                </a:solidFill>
                <a:uFillTx/>
                <a:latin typeface="Times New Roman" panose="02020603050405020304" pitchFamily="18" charset="0"/>
              </a:rPr>
              <a:t>”，</a:t>
            </a:r>
            <a:r>
              <a:rPr sz="2200" dirty="0" err="1">
                <a:solidFill>
                  <a:schemeClr val="tx1"/>
                </a:solidFill>
                <a:uFillTx/>
                <a:latin typeface="Times New Roman" panose="02020603050405020304" pitchFamily="18" charset="0"/>
              </a:rPr>
              <a:t>侧重所指的方向</a:t>
            </a:r>
            <a:r>
              <a:rPr sz="2200" dirty="0">
                <a:solidFill>
                  <a:schemeClr val="tx1"/>
                </a:solidFill>
                <a:uFillTx/>
                <a:latin typeface="Times New Roman" panose="02020603050405020304" pitchFamily="18" charset="0"/>
              </a:rPr>
              <a:t>。</a:t>
            </a:r>
          </a:p>
          <a:p>
            <a:pPr>
              <a:lnSpc>
                <a:spcPct val="130000"/>
              </a:lnSpc>
              <a:spcBef>
                <a:spcPts val="0"/>
              </a:spcBef>
              <a:spcAft>
                <a:spcPts val="0"/>
              </a:spcAft>
            </a:pPr>
            <a:r>
              <a:rPr sz="2200" dirty="0">
                <a:solidFill>
                  <a:schemeClr val="tx1"/>
                </a:solidFill>
                <a:uFillTx/>
                <a:latin typeface="Times New Roman" panose="02020603050405020304" pitchFamily="18" charset="0"/>
              </a:rPr>
              <a:t>  </a:t>
            </a:r>
            <a:r>
              <a:rPr lang="en-US" altLang="zh-CN" sz="2200" dirty="0" err="1">
                <a:solidFill>
                  <a:schemeClr val="tx1"/>
                </a:solidFill>
                <a:uFillTx/>
                <a:latin typeface="Times New Roman" panose="02020603050405020304" pitchFamily="18" charset="0"/>
                <a:sym typeface="+mn-ea"/>
              </a:rPr>
              <a:t>e.g.:</a:t>
            </a:r>
            <a:r>
              <a:rPr sz="2200" dirty="0" err="1">
                <a:solidFill>
                  <a:schemeClr val="tx1"/>
                </a:solidFill>
                <a:uFillTx/>
                <a:latin typeface="Times New Roman" panose="02020603050405020304" pitchFamily="18" charset="0"/>
              </a:rPr>
              <a:t>The</a:t>
            </a:r>
            <a:r>
              <a:rPr sz="2200" dirty="0">
                <a:solidFill>
                  <a:schemeClr val="tx1"/>
                </a:solidFill>
                <a:uFillTx/>
                <a:latin typeface="Times New Roman" panose="02020603050405020304" pitchFamily="18" charset="0"/>
              </a:rPr>
              <a:t> teacher is pointing at the blackboard.</a:t>
            </a:r>
          </a:p>
          <a:p>
            <a:pPr>
              <a:lnSpc>
                <a:spcPct val="130000"/>
              </a:lnSpc>
              <a:spcBef>
                <a:spcPts val="0"/>
              </a:spcBef>
              <a:spcAft>
                <a:spcPts val="0"/>
              </a:spcAft>
            </a:pPr>
            <a:r>
              <a:rPr sz="2200" dirty="0">
                <a:solidFill>
                  <a:schemeClr val="tx1"/>
                </a:solidFill>
                <a:uFillTx/>
                <a:latin typeface="Times New Roman" panose="02020603050405020304" pitchFamily="18" charset="0"/>
              </a:rPr>
              <a:t>  He pointed to the high mountain far away.</a:t>
            </a:r>
          </a:p>
          <a:p>
            <a:pPr>
              <a:lnSpc>
                <a:spcPct val="130000"/>
              </a:lnSpc>
              <a:spcBef>
                <a:spcPts val="0"/>
              </a:spcBef>
              <a:spcAft>
                <a:spcPts val="0"/>
              </a:spcAft>
            </a:pPr>
            <a:r>
              <a:rPr sz="2200" dirty="0">
                <a:solidFill>
                  <a:schemeClr val="tx1"/>
                </a:solidFill>
                <a:uFillTx/>
                <a:latin typeface="Times New Roman" panose="02020603050405020304" pitchFamily="18" charset="0"/>
              </a:rPr>
              <a:t> 【</a:t>
            </a:r>
            <a:r>
              <a:rPr sz="2200" dirty="0" err="1">
                <a:solidFill>
                  <a:schemeClr val="tx1"/>
                </a:solidFill>
                <a:uFillTx/>
                <a:latin typeface="Times New Roman" panose="02020603050405020304" pitchFamily="18" charset="0"/>
              </a:rPr>
              <a:t>拓展】point用作及物动词时，常用于point</a:t>
            </a:r>
            <a:r>
              <a:rPr sz="2200" dirty="0">
                <a:solidFill>
                  <a:schemeClr val="tx1"/>
                </a:solidFill>
                <a:uFillTx/>
                <a:latin typeface="Times New Roman" panose="02020603050405020304" pitchFamily="18" charset="0"/>
              </a:rPr>
              <a:t> </a:t>
            </a:r>
            <a:r>
              <a:rPr sz="2200" dirty="0" err="1">
                <a:solidFill>
                  <a:schemeClr val="tx1"/>
                </a:solidFill>
                <a:uFillTx/>
                <a:latin typeface="Times New Roman" panose="02020603050405020304" pitchFamily="18" charset="0"/>
              </a:rPr>
              <a:t>sth</a:t>
            </a:r>
            <a:r>
              <a:rPr sz="2200" dirty="0">
                <a:solidFill>
                  <a:schemeClr val="tx1"/>
                </a:solidFill>
                <a:uFillTx/>
                <a:latin typeface="Times New Roman" panose="02020603050405020304" pitchFamily="18" charset="0"/>
              </a:rPr>
              <a:t>. at </a:t>
            </a:r>
            <a:r>
              <a:rPr sz="2200" dirty="0" err="1">
                <a:solidFill>
                  <a:schemeClr val="tx1"/>
                </a:solidFill>
                <a:uFillTx/>
                <a:latin typeface="Times New Roman" panose="02020603050405020304" pitchFamily="18" charset="0"/>
              </a:rPr>
              <a:t>sth</a:t>
            </a:r>
            <a:r>
              <a:rPr sz="2200" dirty="0">
                <a:solidFill>
                  <a:schemeClr val="tx1"/>
                </a:solidFill>
                <a:uFillTx/>
                <a:latin typeface="Times New Roman" panose="02020603050405020304" pitchFamily="18" charset="0"/>
              </a:rPr>
              <a:t>.，</a:t>
            </a:r>
            <a:r>
              <a:rPr sz="2200" dirty="0" err="1">
                <a:solidFill>
                  <a:schemeClr val="tx1"/>
                </a:solidFill>
                <a:uFillTx/>
                <a:latin typeface="Times New Roman" panose="02020603050405020304" pitchFamily="18" charset="0"/>
              </a:rPr>
              <a:t>意为“用</a:t>
            </a:r>
            <a:r>
              <a:rPr sz="2200" dirty="0">
                <a:solidFill>
                  <a:schemeClr val="tx1"/>
                </a:solidFill>
                <a:uFillTx/>
                <a:latin typeface="Times New Roman" panose="02020603050405020304" pitchFamily="18" charset="0"/>
              </a:rPr>
              <a:t>……</a:t>
            </a:r>
            <a:r>
              <a:rPr sz="2200" dirty="0" err="1">
                <a:solidFill>
                  <a:schemeClr val="tx1"/>
                </a:solidFill>
                <a:uFillTx/>
                <a:latin typeface="Times New Roman" panose="02020603050405020304" pitchFamily="18" charset="0"/>
              </a:rPr>
              <a:t>指着</a:t>
            </a:r>
            <a:r>
              <a:rPr sz="2200" dirty="0">
                <a:solidFill>
                  <a:schemeClr val="tx1"/>
                </a:solidFill>
                <a:uFillTx/>
                <a:latin typeface="Times New Roman" panose="02020603050405020304" pitchFamily="18" charset="0"/>
              </a:rPr>
              <a:t>……”。</a:t>
            </a:r>
          </a:p>
          <a:p>
            <a:pPr>
              <a:lnSpc>
                <a:spcPct val="130000"/>
              </a:lnSpc>
              <a:spcBef>
                <a:spcPts val="0"/>
              </a:spcBef>
              <a:spcAft>
                <a:spcPts val="0"/>
              </a:spcAft>
            </a:pPr>
            <a:r>
              <a:rPr sz="2200" dirty="0">
                <a:solidFill>
                  <a:schemeClr val="tx1"/>
                </a:solidFill>
                <a:uFillTx/>
                <a:latin typeface="Times New Roman" panose="02020603050405020304" pitchFamily="18" charset="0"/>
              </a:rPr>
              <a:t>   </a:t>
            </a:r>
            <a:r>
              <a:rPr lang="en-US" altLang="zh-CN" sz="2200" dirty="0" err="1">
                <a:solidFill>
                  <a:schemeClr val="tx1"/>
                </a:solidFill>
                <a:uFillTx/>
                <a:latin typeface="Times New Roman" panose="02020603050405020304" pitchFamily="18" charset="0"/>
                <a:sym typeface="+mn-ea"/>
              </a:rPr>
              <a:t>e.g.:</a:t>
            </a:r>
            <a:r>
              <a:rPr sz="2200" dirty="0" err="1">
                <a:solidFill>
                  <a:schemeClr val="tx1"/>
                </a:solidFill>
                <a:uFillTx/>
                <a:latin typeface="Times New Roman" panose="02020603050405020304" pitchFamily="18" charset="0"/>
              </a:rPr>
              <a:t>You</a:t>
            </a:r>
            <a:r>
              <a:rPr sz="2200" dirty="0">
                <a:solidFill>
                  <a:schemeClr val="tx1"/>
                </a:solidFill>
                <a:uFillTx/>
                <a:latin typeface="Times New Roman" panose="02020603050405020304" pitchFamily="18" charset="0"/>
              </a:rPr>
              <a:t> shouldn’t point your finger at anyone.</a:t>
            </a:r>
          </a:p>
        </p:txBody>
      </p:sp>
    </p:spTree>
    <p:custDataLst>
      <p:tags r:id="rId1"/>
    </p:custData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07745" y="2286953"/>
            <a:ext cx="7490460" cy="2861310"/>
          </a:xfrm>
          <a:prstGeom prst="rect">
            <a:avLst/>
          </a:prstGeom>
          <a:noFill/>
        </p:spPr>
        <p:txBody>
          <a:bodyPr wrap="square" rtlCol="0">
            <a:spAutoFit/>
          </a:bodyPr>
          <a:lstStyle/>
          <a:p>
            <a:pPr>
              <a:lnSpc>
                <a:spcPct val="150000"/>
              </a:lnSpc>
              <a:spcBef>
                <a:spcPts val="0"/>
              </a:spcBef>
              <a:spcAft>
                <a:spcPts val="0"/>
              </a:spcAft>
            </a:pPr>
            <a:r>
              <a:rPr sz="2400" b="1">
                <a:latin typeface="Times New Roman" panose="02020603050405020304" pitchFamily="18" charset="0"/>
              </a:rPr>
              <a:t>4. ...start eating first if there are older people at the table.……如果有年长的人在餐桌旁时，先开始吃。（教材第77页）</a:t>
            </a:r>
          </a:p>
          <a:p>
            <a:pPr>
              <a:lnSpc>
                <a:spcPct val="150000"/>
              </a:lnSpc>
              <a:spcBef>
                <a:spcPts val="0"/>
              </a:spcBef>
              <a:spcAft>
                <a:spcPts val="0"/>
              </a:spcAft>
            </a:pPr>
            <a:r>
              <a:rPr sz="2400">
                <a:latin typeface="Times New Roman" panose="02020603050405020304" pitchFamily="18" charset="0"/>
              </a:rPr>
              <a:t>  at the table意为“在餐桌旁”，而at table则意为“在吃饭”。</a:t>
            </a:r>
          </a:p>
          <a:p>
            <a:pPr>
              <a:lnSpc>
                <a:spcPct val="150000"/>
              </a:lnSpc>
              <a:spcBef>
                <a:spcPts val="0"/>
              </a:spcBef>
              <a:spcAft>
                <a:spcPts val="0"/>
              </a:spcAft>
            </a:pPr>
            <a:r>
              <a:rPr sz="2400">
                <a:latin typeface="Times New Roman" panose="02020603050405020304" pitchFamily="18" charset="0"/>
              </a:rPr>
              <a:t>  </a:t>
            </a:r>
            <a:r>
              <a:rPr lang="en-US" altLang="zh-CN" sz="2400">
                <a:latin typeface="Times New Roman" panose="02020603050405020304" pitchFamily="18" charset="0"/>
                <a:sym typeface="+mn-ea"/>
              </a:rPr>
              <a:t>e.g.:</a:t>
            </a:r>
            <a:r>
              <a:rPr sz="2400">
                <a:latin typeface="Times New Roman" panose="02020603050405020304" pitchFamily="18" charset="0"/>
              </a:rPr>
              <a:t>The man sat at the table and asked for a cup of tea.</a:t>
            </a:r>
          </a:p>
        </p:txBody>
      </p:sp>
    </p:spTree>
    <p:custDataLst>
      <p:tags r:id="rId1"/>
    </p:custData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29456" y="1908175"/>
            <a:ext cx="7364254" cy="4492625"/>
          </a:xfrm>
          <a:prstGeom prst="rect">
            <a:avLst/>
          </a:prstGeom>
          <a:noFill/>
        </p:spPr>
        <p:txBody>
          <a:bodyPr wrap="square" rtlCol="0">
            <a:spAutoFit/>
          </a:bodyPr>
          <a:lstStyle/>
          <a:p>
            <a:pPr>
              <a:lnSpc>
                <a:spcPct val="130000"/>
              </a:lnSpc>
              <a:spcBef>
                <a:spcPts val="0"/>
              </a:spcBef>
              <a:spcAft>
                <a:spcPts val="0"/>
              </a:spcAft>
            </a:pPr>
            <a:r>
              <a:rPr lang="zh-CN" altLang="en-US" sz="2000" dirty="0">
                <a:latin typeface="Times New Roman" panose="02020603050405020304" pitchFamily="18" charset="0"/>
              </a:rPr>
              <a:t>一、根据汉语意思完成句子。</a:t>
            </a:r>
          </a:p>
          <a:p>
            <a:pPr>
              <a:lnSpc>
                <a:spcPct val="130000"/>
              </a:lnSpc>
              <a:spcBef>
                <a:spcPts val="0"/>
              </a:spcBef>
              <a:spcAft>
                <a:spcPts val="0"/>
              </a:spcAft>
            </a:pPr>
            <a:r>
              <a:rPr lang="zh-CN" altLang="en-US" sz="2000" dirty="0">
                <a:latin typeface="Times New Roman" panose="02020603050405020304" pitchFamily="18" charset="0"/>
              </a:rPr>
              <a:t>1.在美国，你不应该用手拿东西吃。</a:t>
            </a:r>
          </a:p>
          <a:p>
            <a:pPr>
              <a:lnSpc>
                <a:spcPct val="130000"/>
              </a:lnSpc>
              <a:spcBef>
                <a:spcPts val="0"/>
              </a:spcBef>
              <a:spcAft>
                <a:spcPts val="0"/>
              </a:spcAft>
            </a:pPr>
            <a:r>
              <a:rPr lang="zh-CN" altLang="en-US" sz="2000" dirty="0">
                <a:latin typeface="Times New Roman" panose="02020603050405020304" pitchFamily="18" charset="0"/>
              </a:rPr>
              <a:t>  In the United States, you</a:t>
            </a:r>
            <a:r>
              <a:rPr lang="en-US" altLang="zh-CN" sz="2000" dirty="0">
                <a:latin typeface="Times New Roman" panose="02020603050405020304" pitchFamily="18" charset="0"/>
              </a:rPr>
              <a:t>’</a:t>
            </a:r>
            <a:r>
              <a:rPr lang="zh-CN" altLang="en-US" sz="2000" dirty="0">
                <a:latin typeface="Times New Roman" panose="02020603050405020304" pitchFamily="18" charset="0"/>
              </a:rPr>
              <a:t>re_____</a:t>
            </a:r>
            <a:r>
              <a:rPr lang="en-US" altLang="zh-CN" sz="2000" dirty="0">
                <a:latin typeface="Times New Roman" panose="02020603050405020304" pitchFamily="18" charset="0"/>
              </a:rPr>
              <a:t>___</a:t>
            </a:r>
            <a:r>
              <a:rPr lang="zh-CN" altLang="en-US" sz="2000" dirty="0">
                <a:latin typeface="Times New Roman" panose="02020603050405020304" pitchFamily="18" charset="0"/>
              </a:rPr>
              <a:t> _____</a:t>
            </a:r>
            <a:r>
              <a:rPr lang="en-US" altLang="zh-CN" sz="2000" dirty="0">
                <a:latin typeface="Times New Roman" panose="02020603050405020304" pitchFamily="18" charset="0"/>
              </a:rPr>
              <a:t>___</a:t>
            </a:r>
            <a:r>
              <a:rPr lang="zh-CN" altLang="en-US" sz="2000" dirty="0">
                <a:latin typeface="Times New Roman" panose="02020603050405020304" pitchFamily="18" charset="0"/>
              </a:rPr>
              <a:t> ______</a:t>
            </a:r>
            <a:r>
              <a:rPr lang="en-US" altLang="zh-CN" sz="2000" dirty="0">
                <a:latin typeface="Times New Roman" panose="02020603050405020304" pitchFamily="18" charset="0"/>
              </a:rPr>
              <a:t>__</a:t>
            </a:r>
            <a:r>
              <a:rPr lang="zh-CN" altLang="en-US" sz="2000" dirty="0">
                <a:latin typeface="Times New Roman" panose="02020603050405020304" pitchFamily="18" charset="0"/>
              </a:rPr>
              <a:t> </a:t>
            </a:r>
          </a:p>
          <a:p>
            <a:pPr>
              <a:lnSpc>
                <a:spcPct val="130000"/>
              </a:lnSpc>
              <a:spcBef>
                <a:spcPts val="0"/>
              </a:spcBef>
              <a:spcAft>
                <a:spcPts val="0"/>
              </a:spcAft>
            </a:pPr>
            <a:r>
              <a:rPr lang="zh-CN" altLang="en-US" sz="2000" dirty="0">
                <a:latin typeface="Times New Roman" panose="02020603050405020304" pitchFamily="18" charset="0"/>
              </a:rPr>
              <a:t>  ______</a:t>
            </a:r>
            <a:r>
              <a:rPr lang="en-US" altLang="zh-CN" sz="2000" dirty="0">
                <a:latin typeface="Times New Roman" panose="02020603050405020304" pitchFamily="18" charset="0"/>
              </a:rPr>
              <a:t>__</a:t>
            </a:r>
            <a:r>
              <a:rPr lang="zh-CN" altLang="en-US" sz="2000" dirty="0">
                <a:latin typeface="Times New Roman" panose="02020603050405020304" pitchFamily="18" charset="0"/>
              </a:rPr>
              <a:t>with your hand</a:t>
            </a:r>
            <a:r>
              <a:rPr lang="en-US" altLang="zh-CN" sz="2000" dirty="0">
                <a:latin typeface="Times New Roman" panose="02020603050405020304" pitchFamily="18" charset="0"/>
              </a:rPr>
              <a:t>s</a:t>
            </a:r>
            <a:r>
              <a:rPr lang="zh-CN" altLang="en-US" sz="2000" dirty="0">
                <a:latin typeface="Times New Roman" panose="02020603050405020304" pitchFamily="18" charset="0"/>
              </a:rPr>
              <a:t>.</a:t>
            </a:r>
          </a:p>
          <a:p>
            <a:pPr>
              <a:lnSpc>
                <a:spcPct val="130000"/>
              </a:lnSpc>
              <a:spcBef>
                <a:spcPts val="0"/>
              </a:spcBef>
              <a:spcAft>
                <a:spcPts val="0"/>
              </a:spcAft>
            </a:pPr>
            <a:r>
              <a:rPr lang="zh-CN" altLang="en-US" sz="2000" dirty="0">
                <a:latin typeface="Times New Roman" panose="02020603050405020304" pitchFamily="18" charset="0"/>
              </a:rPr>
              <a:t>2.把筷子插到食物里是不礼貌的。</a:t>
            </a:r>
          </a:p>
          <a:p>
            <a:pPr>
              <a:lnSpc>
                <a:spcPct val="130000"/>
              </a:lnSpc>
              <a:spcBef>
                <a:spcPts val="0"/>
              </a:spcBef>
              <a:spcAft>
                <a:spcPts val="0"/>
              </a:spcAft>
            </a:pPr>
            <a:r>
              <a:rPr lang="zh-CN" altLang="en-US" sz="2000" dirty="0">
                <a:latin typeface="Times New Roman" panose="02020603050405020304" pitchFamily="18" charset="0"/>
              </a:rPr>
              <a:t>  ______</a:t>
            </a:r>
            <a:r>
              <a:rPr lang="en-US" altLang="zh-CN" sz="2000" dirty="0">
                <a:latin typeface="Times New Roman" panose="02020603050405020304" pitchFamily="18" charset="0"/>
              </a:rPr>
              <a:t>__</a:t>
            </a:r>
            <a:r>
              <a:rPr lang="zh-CN" altLang="en-US" sz="2000" dirty="0">
                <a:latin typeface="Times New Roman" panose="02020603050405020304" pitchFamily="18" charset="0"/>
              </a:rPr>
              <a:t> </a:t>
            </a:r>
            <a:r>
              <a:rPr lang="zh-CN" altLang="en-US" sz="2000" dirty="0">
                <a:latin typeface="Times New Roman" panose="02020603050405020304" pitchFamily="18" charset="0"/>
                <a:sym typeface="+mn-ea"/>
              </a:rPr>
              <a:t>______</a:t>
            </a:r>
            <a:r>
              <a:rPr lang="en-US" altLang="zh-CN" sz="2000" dirty="0">
                <a:latin typeface="Times New Roman" panose="02020603050405020304" pitchFamily="18" charset="0"/>
                <a:sym typeface="+mn-ea"/>
              </a:rPr>
              <a:t>__</a:t>
            </a:r>
            <a:r>
              <a:rPr lang="zh-CN" altLang="en-US" sz="2000" dirty="0">
                <a:latin typeface="Times New Roman" panose="02020603050405020304" pitchFamily="18" charset="0"/>
              </a:rPr>
              <a:t> </a:t>
            </a:r>
            <a:r>
              <a:rPr lang="zh-CN" altLang="en-US" sz="2000" dirty="0">
                <a:latin typeface="Times New Roman" panose="02020603050405020304" pitchFamily="18" charset="0"/>
                <a:sym typeface="+mn-ea"/>
              </a:rPr>
              <a:t>______</a:t>
            </a:r>
            <a:r>
              <a:rPr lang="en-US" altLang="zh-CN" sz="2000" dirty="0">
                <a:latin typeface="Times New Roman" panose="02020603050405020304" pitchFamily="18" charset="0"/>
                <a:sym typeface="+mn-ea"/>
              </a:rPr>
              <a:t>__</a:t>
            </a:r>
            <a:r>
              <a:rPr lang="zh-CN" altLang="en-US" sz="2000" dirty="0">
                <a:latin typeface="Times New Roman" panose="02020603050405020304" pitchFamily="18" charset="0"/>
              </a:rPr>
              <a:t>stick your chopsticks into your food.</a:t>
            </a:r>
          </a:p>
          <a:p>
            <a:pPr>
              <a:lnSpc>
                <a:spcPct val="130000"/>
              </a:lnSpc>
              <a:spcBef>
                <a:spcPts val="0"/>
              </a:spcBef>
              <a:spcAft>
                <a:spcPts val="0"/>
              </a:spcAft>
            </a:pPr>
            <a:r>
              <a:rPr lang="zh-CN" altLang="en-US" sz="2000" dirty="0">
                <a:latin typeface="Times New Roman" panose="02020603050405020304" pitchFamily="18" charset="0"/>
              </a:rPr>
              <a:t>3.你的父亲不会为你的错误而生气的。</a:t>
            </a:r>
          </a:p>
          <a:p>
            <a:pPr>
              <a:lnSpc>
                <a:spcPct val="130000"/>
              </a:lnSpc>
              <a:spcBef>
                <a:spcPts val="0"/>
              </a:spcBef>
              <a:spcAft>
                <a:spcPts val="0"/>
              </a:spcAft>
            </a:pPr>
            <a:r>
              <a:rPr lang="zh-CN" altLang="en-US" sz="2000" dirty="0">
                <a:latin typeface="Times New Roman" panose="02020603050405020304" pitchFamily="18" charset="0"/>
              </a:rPr>
              <a:t>  Your father won</a:t>
            </a:r>
            <a:r>
              <a:rPr lang="en-US" altLang="zh-CN" sz="2000" dirty="0">
                <a:latin typeface="Times New Roman" panose="02020603050405020304" pitchFamily="18" charset="0"/>
              </a:rPr>
              <a:t>'</a:t>
            </a:r>
            <a:r>
              <a:rPr lang="zh-CN" altLang="en-US" sz="2000" dirty="0">
                <a:latin typeface="Times New Roman" panose="02020603050405020304" pitchFamily="18" charset="0"/>
              </a:rPr>
              <a:t>t______</a:t>
            </a:r>
            <a:r>
              <a:rPr lang="en-US" altLang="zh-CN" sz="2000" dirty="0">
                <a:latin typeface="Times New Roman" panose="02020603050405020304" pitchFamily="18" charset="0"/>
              </a:rPr>
              <a:t>__</a:t>
            </a:r>
            <a:r>
              <a:rPr lang="zh-CN" altLang="en-US" sz="2000" dirty="0">
                <a:latin typeface="Times New Roman" panose="02020603050405020304" pitchFamily="18" charset="0"/>
              </a:rPr>
              <a:t> ______</a:t>
            </a:r>
            <a:r>
              <a:rPr lang="en-US" altLang="zh-CN" sz="2000" dirty="0">
                <a:latin typeface="Times New Roman" panose="02020603050405020304" pitchFamily="18" charset="0"/>
              </a:rPr>
              <a:t>__</a:t>
            </a:r>
            <a:r>
              <a:rPr lang="zh-CN" altLang="en-US" sz="2000" dirty="0">
                <a:latin typeface="Times New Roman" panose="02020603050405020304" pitchFamily="18" charset="0"/>
              </a:rPr>
              <a:t> about your mistake.</a:t>
            </a:r>
          </a:p>
          <a:p>
            <a:pPr>
              <a:lnSpc>
                <a:spcPct val="130000"/>
              </a:lnSpc>
              <a:spcBef>
                <a:spcPts val="0"/>
              </a:spcBef>
              <a:spcAft>
                <a:spcPts val="0"/>
              </a:spcAft>
            </a:pPr>
            <a:r>
              <a:rPr lang="zh-CN" altLang="en-US" sz="2000" dirty="0">
                <a:latin typeface="Times New Roman" panose="02020603050405020304" pitchFamily="18" charset="0"/>
              </a:rPr>
              <a:t>4.你不应该用筷子指着人。</a:t>
            </a:r>
          </a:p>
          <a:p>
            <a:pPr>
              <a:lnSpc>
                <a:spcPct val="130000"/>
              </a:lnSpc>
              <a:spcBef>
                <a:spcPts val="0"/>
              </a:spcBef>
              <a:spcAft>
                <a:spcPts val="0"/>
              </a:spcAft>
            </a:pPr>
            <a:r>
              <a:rPr lang="zh-CN" altLang="en-US" sz="2000" dirty="0">
                <a:latin typeface="Times New Roman" panose="02020603050405020304" pitchFamily="18" charset="0"/>
              </a:rPr>
              <a:t>  You_____</a:t>
            </a:r>
            <a:r>
              <a:rPr lang="en-US" altLang="zh-CN" sz="2000" dirty="0">
                <a:latin typeface="Times New Roman" panose="02020603050405020304" pitchFamily="18" charset="0"/>
              </a:rPr>
              <a:t>___</a:t>
            </a:r>
            <a:r>
              <a:rPr lang="zh-CN" altLang="en-US" sz="2000" dirty="0">
                <a:latin typeface="Times New Roman" panose="02020603050405020304" pitchFamily="18" charset="0"/>
              </a:rPr>
              <a:t> point_______</a:t>
            </a:r>
            <a:r>
              <a:rPr lang="en-US" altLang="zh-CN" sz="2000" dirty="0">
                <a:latin typeface="Times New Roman" panose="02020603050405020304" pitchFamily="18" charset="0"/>
              </a:rPr>
              <a:t>_</a:t>
            </a:r>
            <a:r>
              <a:rPr lang="zh-CN" altLang="en-US" sz="2000" dirty="0">
                <a:latin typeface="Times New Roman" panose="02020603050405020304" pitchFamily="18" charset="0"/>
              </a:rPr>
              <a:t> anyone_______</a:t>
            </a:r>
            <a:r>
              <a:rPr lang="en-US" altLang="zh-CN" sz="2000" dirty="0">
                <a:latin typeface="Times New Roman" panose="02020603050405020304" pitchFamily="18" charset="0"/>
              </a:rPr>
              <a:t>_</a:t>
            </a:r>
            <a:r>
              <a:rPr lang="zh-CN" altLang="en-US" sz="2000" dirty="0">
                <a:latin typeface="Times New Roman" panose="02020603050405020304" pitchFamily="18" charset="0"/>
              </a:rPr>
              <a:t> your chopsticks.</a:t>
            </a:r>
          </a:p>
          <a:p>
            <a:pPr>
              <a:lnSpc>
                <a:spcPct val="130000"/>
              </a:lnSpc>
              <a:spcBef>
                <a:spcPts val="0"/>
              </a:spcBef>
              <a:spcAft>
                <a:spcPts val="0"/>
              </a:spcAft>
            </a:pPr>
            <a:endParaRPr lang="zh-CN" altLang="en-US" sz="2000" dirty="0">
              <a:latin typeface="Times New Roman" panose="02020603050405020304" pitchFamily="18" charset="0"/>
            </a:endParaRPr>
          </a:p>
        </p:txBody>
      </p:sp>
      <p:sp>
        <p:nvSpPr>
          <p:cNvPr id="5" name="文本框 4"/>
          <p:cNvSpPr txBox="1"/>
          <p:nvPr/>
        </p:nvSpPr>
        <p:spPr>
          <a:xfrm>
            <a:off x="3958431" y="2775426"/>
            <a:ext cx="672941"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not</a:t>
            </a:r>
          </a:p>
        </p:txBody>
      </p:sp>
      <p:sp>
        <p:nvSpPr>
          <p:cNvPr id="6" name="文本框 5"/>
          <p:cNvSpPr txBox="1"/>
          <p:nvPr/>
        </p:nvSpPr>
        <p:spPr>
          <a:xfrm>
            <a:off x="4742815" y="2745740"/>
            <a:ext cx="1159510"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supposed</a:t>
            </a:r>
          </a:p>
        </p:txBody>
      </p:sp>
      <p:sp>
        <p:nvSpPr>
          <p:cNvPr id="7" name="文本框 6"/>
          <p:cNvSpPr txBox="1"/>
          <p:nvPr/>
        </p:nvSpPr>
        <p:spPr>
          <a:xfrm>
            <a:off x="6254909" y="2792571"/>
            <a:ext cx="672941"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to</a:t>
            </a:r>
          </a:p>
        </p:txBody>
      </p:sp>
      <p:sp>
        <p:nvSpPr>
          <p:cNvPr id="8" name="文本框 7"/>
          <p:cNvSpPr txBox="1"/>
          <p:nvPr/>
        </p:nvSpPr>
        <p:spPr>
          <a:xfrm>
            <a:off x="1188085" y="3157379"/>
            <a:ext cx="672941"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eat</a:t>
            </a:r>
          </a:p>
        </p:txBody>
      </p:sp>
      <p:sp>
        <p:nvSpPr>
          <p:cNvPr id="23" name="文本框 22"/>
          <p:cNvSpPr txBox="1"/>
          <p:nvPr/>
        </p:nvSpPr>
        <p:spPr>
          <a:xfrm>
            <a:off x="1187926" y="3954939"/>
            <a:ext cx="501968"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It's</a:t>
            </a:r>
          </a:p>
        </p:txBody>
      </p:sp>
      <p:sp>
        <p:nvSpPr>
          <p:cNvPr id="24" name="文本框 23"/>
          <p:cNvSpPr txBox="1"/>
          <p:nvPr/>
        </p:nvSpPr>
        <p:spPr>
          <a:xfrm>
            <a:off x="2035810" y="3928110"/>
            <a:ext cx="1092835"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impolite</a:t>
            </a:r>
          </a:p>
        </p:txBody>
      </p:sp>
      <p:sp>
        <p:nvSpPr>
          <p:cNvPr id="25" name="文本框 24"/>
          <p:cNvSpPr txBox="1"/>
          <p:nvPr/>
        </p:nvSpPr>
        <p:spPr>
          <a:xfrm>
            <a:off x="3414554" y="3954621"/>
            <a:ext cx="501968"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to</a:t>
            </a:r>
          </a:p>
        </p:txBody>
      </p:sp>
      <p:sp>
        <p:nvSpPr>
          <p:cNvPr id="28" name="文本框 27"/>
          <p:cNvSpPr txBox="1"/>
          <p:nvPr/>
        </p:nvSpPr>
        <p:spPr>
          <a:xfrm>
            <a:off x="3016250" y="4768215"/>
            <a:ext cx="558641"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be</a:t>
            </a:r>
          </a:p>
        </p:txBody>
      </p:sp>
      <p:sp>
        <p:nvSpPr>
          <p:cNvPr id="29" name="文本框 28"/>
          <p:cNvSpPr txBox="1"/>
          <p:nvPr/>
        </p:nvSpPr>
        <p:spPr>
          <a:xfrm>
            <a:off x="3916363" y="4741386"/>
            <a:ext cx="785813"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angry</a:t>
            </a:r>
          </a:p>
        </p:txBody>
      </p:sp>
      <p:sp>
        <p:nvSpPr>
          <p:cNvPr id="30" name="文本框 29"/>
          <p:cNvSpPr txBox="1"/>
          <p:nvPr/>
        </p:nvSpPr>
        <p:spPr>
          <a:xfrm>
            <a:off x="1341120" y="5536565"/>
            <a:ext cx="1254125"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shouldn't</a:t>
            </a:r>
          </a:p>
        </p:txBody>
      </p:sp>
      <p:sp>
        <p:nvSpPr>
          <p:cNvPr id="31" name="文本框 30"/>
          <p:cNvSpPr txBox="1"/>
          <p:nvPr/>
        </p:nvSpPr>
        <p:spPr>
          <a:xfrm>
            <a:off x="3321368" y="5551011"/>
            <a:ext cx="581978"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at</a:t>
            </a:r>
          </a:p>
        </p:txBody>
      </p:sp>
      <p:sp>
        <p:nvSpPr>
          <p:cNvPr id="32" name="文本框 31"/>
          <p:cNvSpPr txBox="1"/>
          <p:nvPr/>
        </p:nvSpPr>
        <p:spPr>
          <a:xfrm>
            <a:off x="4999990" y="5542280"/>
            <a:ext cx="822325"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with</a:t>
            </a:r>
          </a:p>
        </p:txBody>
      </p:sp>
      <p:sp>
        <p:nvSpPr>
          <p:cNvPr id="3" name="矩形 2"/>
          <p:cNvSpPr/>
          <p:nvPr/>
        </p:nvSpPr>
        <p:spPr>
          <a:xfrm>
            <a:off x="2332673" y="709295"/>
            <a:ext cx="3945255" cy="1198880"/>
          </a:xfrm>
          <a:prstGeom prst="rect">
            <a:avLst/>
          </a:prstGeom>
          <a:noFill/>
          <a:ln>
            <a:noFill/>
          </a:ln>
        </p:spPr>
        <p:txBody>
          <a:bodyPr wrap="none" rtlCol="0" anchor="t">
            <a:spAutoFit/>
          </a:bodyPr>
          <a:lstStyle/>
          <a:p>
            <a:pPr algn="ctr"/>
            <a:r>
              <a:rPr lang="en-US" altLang="zh-CN" sz="72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rPr>
              <a:t>Exercise</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dissolv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dissolv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3" grpId="0"/>
      <p:bldP spid="24" grpId="0"/>
      <p:bldP spid="25" grpId="0"/>
      <p:bldP spid="28"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rcRect/>
          <a:stretch>
            <a:fillRect/>
          </a:stretch>
        </p:blipFill>
        <p:spPr>
          <a:xfrm>
            <a:off x="1874520" y="2387918"/>
            <a:ext cx="5387340" cy="3519488"/>
          </a:xfrm>
          <a:prstGeom prst="rect">
            <a:avLst/>
          </a:prstGeom>
        </p:spPr>
      </p:pic>
      <p:sp>
        <p:nvSpPr>
          <p:cNvPr id="4" name="文本框 3"/>
          <p:cNvSpPr txBox="1"/>
          <p:nvPr/>
        </p:nvSpPr>
        <p:spPr>
          <a:xfrm>
            <a:off x="1815941" y="1701641"/>
            <a:ext cx="5591175" cy="460375"/>
          </a:xfrm>
          <a:prstGeom prst="rect">
            <a:avLst/>
          </a:prstGeom>
          <a:noFill/>
        </p:spPr>
        <p:txBody>
          <a:bodyPr wrap="none" rtlCol="0">
            <a:spAutoFit/>
          </a:bodyPr>
          <a:lstStyle/>
          <a:p>
            <a:r>
              <a:rPr lang="en-US" altLang="zh-CN" sz="2400" dirty="0">
                <a:latin typeface="Times New Roman" panose="02020603050405020304" pitchFamily="18" charset="0"/>
              </a:rPr>
              <a:t>Do you know some table manners in China?</a:t>
            </a:r>
          </a:p>
        </p:txBody>
      </p:sp>
      <p:sp>
        <p:nvSpPr>
          <p:cNvPr id="5" name="标题 4"/>
          <p:cNvSpPr>
            <a:spLocks noGrp="1"/>
          </p:cNvSpPr>
          <p:nvPr/>
        </p:nvSpPr>
        <p:spPr>
          <a:xfrm>
            <a:off x="2896870" y="1057275"/>
            <a:ext cx="2830195" cy="747395"/>
          </a:xfrm>
          <a:prstGeom prst="rect">
            <a:avLst/>
          </a:prstGeom>
          <a:noFill/>
          <a:ln>
            <a:noFill/>
          </a:ln>
        </p:spPr>
        <p:txBody>
          <a:bodyPr vert="horz" wrap="square" lIns="91440" tIns="45720" rIns="91440" bIns="45720" numCol="1" anchor="ctr" anchorCtr="0" compatLnSpc="1">
            <a:normAutofit/>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r>
              <a:rPr lang="en-US" altLang="zh-CN" sz="4000" dirty="0">
                <a:ln w="22225">
                  <a:solidFill>
                    <a:schemeClr val="accent2"/>
                  </a:solidFill>
                  <a:prstDash val="solid"/>
                </a:ln>
                <a:solidFill>
                  <a:schemeClr val="accent2">
                    <a:lumMod val="40000"/>
                    <a:lumOff val="60000"/>
                  </a:schemeClr>
                </a:solidFill>
                <a:effectLst/>
                <a:latin typeface="Times New Roman" panose="02020603050405020304" pitchFamily="18" charset="0"/>
              </a:rPr>
              <a:t>Warming up</a:t>
            </a:r>
          </a:p>
        </p:txBody>
      </p:sp>
    </p:spTree>
    <p:custDataLst>
      <p:tags r:id="rId1"/>
    </p:custData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44893" y="1605598"/>
            <a:ext cx="7490460" cy="3646170"/>
          </a:xfrm>
          <a:prstGeom prst="rect">
            <a:avLst/>
          </a:prstGeom>
          <a:noFill/>
        </p:spPr>
        <p:txBody>
          <a:bodyPr wrap="square" rtlCol="0">
            <a:spAutoFit/>
          </a:bodyPr>
          <a:lstStyle/>
          <a:p>
            <a:pPr>
              <a:lnSpc>
                <a:spcPct val="150000"/>
              </a:lnSpc>
              <a:spcBef>
                <a:spcPts val="0"/>
              </a:spcBef>
              <a:spcAft>
                <a:spcPts val="0"/>
              </a:spcAft>
            </a:pPr>
            <a:r>
              <a:rPr sz="2200" dirty="0" err="1">
                <a:solidFill>
                  <a:schemeClr val="tx1"/>
                </a:solidFill>
                <a:uFillTx/>
                <a:latin typeface="Times New Roman" panose="02020603050405020304" pitchFamily="18" charset="0"/>
              </a:rPr>
              <a:t>二、单项填空</a:t>
            </a:r>
            <a:r>
              <a:rPr sz="2200" dirty="0">
                <a:solidFill>
                  <a:schemeClr val="tx1"/>
                </a:solidFill>
                <a:uFillTx/>
                <a:latin typeface="Times New Roman" panose="02020603050405020304" pitchFamily="18" charset="0"/>
              </a:rPr>
              <a:t>。</a:t>
            </a:r>
          </a:p>
          <a:p>
            <a:pPr>
              <a:lnSpc>
                <a:spcPct val="150000"/>
              </a:lnSpc>
              <a:spcBef>
                <a:spcPts val="0"/>
              </a:spcBef>
              <a:spcAft>
                <a:spcPts val="0"/>
              </a:spcAft>
            </a:pPr>
            <a:r>
              <a:rPr lang="en-US" sz="2200" dirty="0">
                <a:solidFill>
                  <a:schemeClr val="tx1"/>
                </a:solidFill>
                <a:uFillTx/>
                <a:latin typeface="Times New Roman" panose="02020603050405020304" pitchFamily="18" charset="0"/>
              </a:rPr>
              <a:t>(    )</a:t>
            </a:r>
            <a:r>
              <a:rPr sz="2200" dirty="0">
                <a:solidFill>
                  <a:schemeClr val="tx1"/>
                </a:solidFill>
                <a:uFillTx/>
                <a:latin typeface="Times New Roman" panose="02020603050405020304" pitchFamily="18" charset="0"/>
              </a:rPr>
              <a:t>1.Don’t make______,</a:t>
            </a:r>
            <a:r>
              <a:rPr sz="2200" dirty="0" err="1">
                <a:solidFill>
                  <a:schemeClr val="tx1"/>
                </a:solidFill>
                <a:uFillTx/>
                <a:latin typeface="Times New Roman" panose="02020603050405020304" pitchFamily="18" charset="0"/>
              </a:rPr>
              <a:t>children.I’m</a:t>
            </a:r>
            <a:r>
              <a:rPr sz="2200" dirty="0">
                <a:solidFill>
                  <a:schemeClr val="tx1"/>
                </a:solidFill>
                <a:uFillTx/>
                <a:latin typeface="Times New Roman" panose="02020603050405020304" pitchFamily="18" charset="0"/>
              </a:rPr>
              <a:t> working on my home project.</a:t>
            </a:r>
          </a:p>
          <a:p>
            <a:pPr>
              <a:lnSpc>
                <a:spcPct val="150000"/>
              </a:lnSpc>
              <a:spcBef>
                <a:spcPts val="0"/>
              </a:spcBef>
              <a:spcAft>
                <a:spcPts val="0"/>
              </a:spcAft>
            </a:pPr>
            <a:r>
              <a:rPr sz="2200" dirty="0">
                <a:solidFill>
                  <a:schemeClr val="tx1"/>
                </a:solidFill>
                <a:uFillTx/>
                <a:latin typeface="Times New Roman" panose="02020603050405020304" pitchFamily="18" charset="0"/>
              </a:rPr>
              <a:t>   </a:t>
            </a:r>
            <a:r>
              <a:rPr sz="2200" dirty="0" err="1">
                <a:solidFill>
                  <a:schemeClr val="tx1"/>
                </a:solidFill>
                <a:uFillTx/>
                <a:latin typeface="Times New Roman" panose="02020603050405020304" pitchFamily="18" charset="0"/>
              </a:rPr>
              <a:t>A.voice</a:t>
            </a:r>
            <a:r>
              <a:rPr sz="2200" dirty="0">
                <a:solidFill>
                  <a:schemeClr val="tx1"/>
                </a:solidFill>
                <a:uFillTx/>
                <a:latin typeface="Times New Roman" panose="02020603050405020304" pitchFamily="18" charset="0"/>
              </a:rPr>
              <a:t>             </a:t>
            </a:r>
            <a:r>
              <a:rPr sz="2200" dirty="0" err="1">
                <a:solidFill>
                  <a:schemeClr val="tx1"/>
                </a:solidFill>
                <a:uFillTx/>
                <a:latin typeface="Times New Roman" panose="02020603050405020304" pitchFamily="18" charset="0"/>
              </a:rPr>
              <a:t>B.sound</a:t>
            </a:r>
            <a:r>
              <a:rPr sz="2200" dirty="0">
                <a:solidFill>
                  <a:schemeClr val="tx1"/>
                </a:solidFill>
                <a:uFillTx/>
                <a:latin typeface="Times New Roman" panose="02020603050405020304" pitchFamily="18" charset="0"/>
              </a:rPr>
              <a:t>             </a:t>
            </a:r>
            <a:r>
              <a:rPr sz="2200" dirty="0" err="1">
                <a:solidFill>
                  <a:schemeClr val="tx1"/>
                </a:solidFill>
                <a:uFillTx/>
                <a:latin typeface="Times New Roman" panose="02020603050405020304" pitchFamily="18" charset="0"/>
              </a:rPr>
              <a:t>C.noisy</a:t>
            </a:r>
            <a:r>
              <a:rPr sz="2200" dirty="0">
                <a:solidFill>
                  <a:schemeClr val="tx1"/>
                </a:solidFill>
                <a:uFillTx/>
                <a:latin typeface="Times New Roman" panose="02020603050405020304" pitchFamily="18" charset="0"/>
              </a:rPr>
              <a:t>             </a:t>
            </a:r>
            <a:r>
              <a:rPr sz="2200" dirty="0" err="1">
                <a:solidFill>
                  <a:schemeClr val="tx1"/>
                </a:solidFill>
                <a:uFillTx/>
                <a:latin typeface="Times New Roman" panose="02020603050405020304" pitchFamily="18" charset="0"/>
              </a:rPr>
              <a:t>D.noise</a:t>
            </a:r>
            <a:endParaRPr sz="2200" dirty="0">
              <a:solidFill>
                <a:schemeClr val="tx1"/>
              </a:solidFill>
              <a:uFillTx/>
              <a:latin typeface="Times New Roman" panose="02020603050405020304" pitchFamily="18" charset="0"/>
            </a:endParaRPr>
          </a:p>
          <a:p>
            <a:pPr>
              <a:lnSpc>
                <a:spcPct val="150000"/>
              </a:lnSpc>
              <a:spcBef>
                <a:spcPts val="0"/>
              </a:spcBef>
              <a:spcAft>
                <a:spcPts val="0"/>
              </a:spcAft>
            </a:pPr>
            <a:r>
              <a:rPr lang="en-US" sz="2200" dirty="0">
                <a:uFillTx/>
                <a:latin typeface="Times New Roman" panose="02020603050405020304" pitchFamily="18" charset="0"/>
                <a:sym typeface="+mn-ea"/>
              </a:rPr>
              <a:t>(    )</a:t>
            </a:r>
            <a:r>
              <a:rPr sz="2200" dirty="0">
                <a:solidFill>
                  <a:schemeClr val="tx1"/>
                </a:solidFill>
                <a:uFillTx/>
                <a:latin typeface="Times New Roman" panose="02020603050405020304" pitchFamily="18" charset="0"/>
              </a:rPr>
              <a:t>2.The little boy pointed______ the lovely dog and told his </a:t>
            </a:r>
          </a:p>
          <a:p>
            <a:pPr>
              <a:lnSpc>
                <a:spcPct val="150000"/>
              </a:lnSpc>
              <a:spcBef>
                <a:spcPts val="0"/>
              </a:spcBef>
              <a:spcAft>
                <a:spcPts val="0"/>
              </a:spcAft>
            </a:pPr>
            <a:r>
              <a:rPr sz="2200" dirty="0">
                <a:solidFill>
                  <a:schemeClr val="tx1"/>
                </a:solidFill>
                <a:uFillTx/>
                <a:latin typeface="Times New Roman" panose="02020603050405020304" pitchFamily="18" charset="0"/>
              </a:rPr>
              <a:t>   mom that he wanted to have one like it as a pet.</a:t>
            </a:r>
          </a:p>
          <a:p>
            <a:pPr>
              <a:lnSpc>
                <a:spcPct val="150000"/>
              </a:lnSpc>
              <a:spcBef>
                <a:spcPts val="0"/>
              </a:spcBef>
              <a:spcAft>
                <a:spcPts val="0"/>
              </a:spcAft>
            </a:pPr>
            <a:r>
              <a:rPr sz="2200" dirty="0">
                <a:solidFill>
                  <a:schemeClr val="tx1"/>
                </a:solidFill>
                <a:uFillTx/>
                <a:latin typeface="Times New Roman" panose="02020603050405020304" pitchFamily="18" charset="0"/>
              </a:rPr>
              <a:t>   A.at                   B.in                    </a:t>
            </a:r>
            <a:r>
              <a:rPr sz="2200" dirty="0" err="1">
                <a:solidFill>
                  <a:schemeClr val="tx1"/>
                </a:solidFill>
                <a:uFillTx/>
                <a:latin typeface="Times New Roman" panose="02020603050405020304" pitchFamily="18" charset="0"/>
              </a:rPr>
              <a:t>C.out</a:t>
            </a:r>
            <a:r>
              <a:rPr sz="2200" dirty="0">
                <a:solidFill>
                  <a:schemeClr val="tx1"/>
                </a:solidFill>
                <a:uFillTx/>
                <a:latin typeface="Times New Roman" panose="02020603050405020304" pitchFamily="18" charset="0"/>
              </a:rPr>
              <a:t>                </a:t>
            </a:r>
            <a:r>
              <a:rPr sz="2200" dirty="0" err="1">
                <a:solidFill>
                  <a:schemeClr val="tx1"/>
                </a:solidFill>
                <a:uFillTx/>
                <a:latin typeface="Times New Roman" panose="02020603050405020304" pitchFamily="18" charset="0"/>
              </a:rPr>
              <a:t>D.with</a:t>
            </a:r>
            <a:endParaRPr sz="2200" dirty="0">
              <a:solidFill>
                <a:schemeClr val="tx1"/>
              </a:solidFill>
              <a:uFillTx/>
              <a:latin typeface="Times New Roman" panose="02020603050405020304" pitchFamily="18" charset="0"/>
            </a:endParaRPr>
          </a:p>
        </p:txBody>
      </p:sp>
      <p:sp>
        <p:nvSpPr>
          <p:cNvPr id="3" name="文本框 2"/>
          <p:cNvSpPr txBox="1"/>
          <p:nvPr/>
        </p:nvSpPr>
        <p:spPr>
          <a:xfrm>
            <a:off x="1184910" y="2307590"/>
            <a:ext cx="386715" cy="429895"/>
          </a:xfrm>
          <a:prstGeom prst="rect">
            <a:avLst/>
          </a:prstGeom>
          <a:noFill/>
        </p:spPr>
        <p:txBody>
          <a:bodyPr wrap="square" rtlCol="0">
            <a:spAutoFit/>
          </a:bodyPr>
          <a:lstStyle/>
          <a:p>
            <a:r>
              <a:rPr lang="en-US" altLang="zh-CN" sz="2200">
                <a:solidFill>
                  <a:srgbClr val="FF0000"/>
                </a:solidFill>
                <a:uFillTx/>
                <a:latin typeface="Times New Roman" panose="02020603050405020304" pitchFamily="18" charset="0"/>
              </a:rPr>
              <a:t>D</a:t>
            </a:r>
          </a:p>
        </p:txBody>
      </p:sp>
      <p:sp>
        <p:nvSpPr>
          <p:cNvPr id="4" name="文本框 3"/>
          <p:cNvSpPr txBox="1"/>
          <p:nvPr/>
        </p:nvSpPr>
        <p:spPr>
          <a:xfrm>
            <a:off x="1184910" y="3768725"/>
            <a:ext cx="386715" cy="429895"/>
          </a:xfrm>
          <a:prstGeom prst="rect">
            <a:avLst/>
          </a:prstGeom>
          <a:noFill/>
        </p:spPr>
        <p:txBody>
          <a:bodyPr wrap="square" rtlCol="0">
            <a:spAutoFit/>
          </a:bodyPr>
          <a:lstStyle/>
          <a:p>
            <a:r>
              <a:rPr lang="en-US" altLang="zh-CN" sz="2200">
                <a:solidFill>
                  <a:srgbClr val="FF0000"/>
                </a:solidFill>
                <a:uFillTx/>
                <a:latin typeface="Times New Roman" panose="02020603050405020304" pitchFamily="18" charset="0"/>
              </a:rPr>
              <a:t>A</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31558" y="1839754"/>
            <a:ext cx="7490460" cy="3609975"/>
          </a:xfrm>
          <a:prstGeom prst="rect">
            <a:avLst/>
          </a:prstGeom>
          <a:noFill/>
        </p:spPr>
        <p:txBody>
          <a:bodyPr wrap="square" rtlCol="0">
            <a:spAutoFit/>
          </a:bodyPr>
          <a:lstStyle/>
          <a:p>
            <a:pPr>
              <a:lnSpc>
                <a:spcPct val="130000"/>
              </a:lnSpc>
              <a:spcBef>
                <a:spcPts val="0"/>
              </a:spcBef>
              <a:spcAft>
                <a:spcPts val="0"/>
              </a:spcAft>
            </a:pPr>
            <a:r>
              <a:rPr lang="en-US" sz="2200" dirty="0">
                <a:solidFill>
                  <a:schemeClr val="tx1">
                    <a:lumMod val="95000"/>
                    <a:lumOff val="5000"/>
                  </a:schemeClr>
                </a:solidFill>
                <a:uFillTx/>
                <a:latin typeface="Times New Roman" panose="02020603050405020304" pitchFamily="18" charset="0"/>
                <a:sym typeface="+mn-ea"/>
              </a:rPr>
              <a:t>(    )</a:t>
            </a:r>
            <a:r>
              <a:rPr sz="2200" dirty="0">
                <a:solidFill>
                  <a:schemeClr val="tx1">
                    <a:lumMod val="95000"/>
                    <a:lumOff val="5000"/>
                  </a:schemeClr>
                </a:solidFill>
                <a:uFillTx/>
                <a:latin typeface="Times New Roman" panose="02020603050405020304" pitchFamily="18" charset="0"/>
              </a:rPr>
              <a:t>3.Li Ming is leaving for the US as an exchange </a:t>
            </a:r>
            <a:r>
              <a:rPr sz="2200" dirty="0" err="1">
                <a:solidFill>
                  <a:schemeClr val="tx1">
                    <a:lumMod val="95000"/>
                    <a:lumOff val="5000"/>
                  </a:schemeClr>
                </a:solidFill>
                <a:uFillTx/>
                <a:latin typeface="Times New Roman" panose="02020603050405020304" pitchFamily="18" charset="0"/>
              </a:rPr>
              <a:t>student.How</a:t>
            </a:r>
            <a:r>
              <a:rPr sz="2200" dirty="0">
                <a:solidFill>
                  <a:schemeClr val="tx1">
                    <a:lumMod val="95000"/>
                    <a:lumOff val="5000"/>
                  </a:schemeClr>
                </a:solidFill>
                <a:uFillTx/>
                <a:latin typeface="Times New Roman" panose="02020603050405020304" pitchFamily="18" charset="0"/>
              </a:rPr>
              <a:t> ______ he is!</a:t>
            </a:r>
          </a:p>
          <a:p>
            <a:pPr>
              <a:lnSpc>
                <a:spcPct val="130000"/>
              </a:lnSpc>
              <a:spcBef>
                <a:spcPts val="0"/>
              </a:spcBef>
              <a:spcAft>
                <a:spcPts val="0"/>
              </a:spcAft>
            </a:pPr>
            <a:r>
              <a:rPr sz="2200" dirty="0">
                <a:solidFill>
                  <a:schemeClr val="tx1">
                    <a:lumMod val="95000"/>
                    <a:lumOff val="5000"/>
                  </a:schemeClr>
                </a:solidFill>
                <a:uFillTx/>
                <a:latin typeface="Times New Roman" panose="02020603050405020304" pitchFamily="18" charset="0"/>
              </a:rPr>
              <a:t>   </a:t>
            </a:r>
            <a:r>
              <a:rPr sz="2200" dirty="0" err="1">
                <a:solidFill>
                  <a:schemeClr val="tx1">
                    <a:lumMod val="95000"/>
                    <a:lumOff val="5000"/>
                  </a:schemeClr>
                </a:solidFill>
                <a:uFillTx/>
                <a:latin typeface="Times New Roman" panose="02020603050405020304" pitchFamily="18" charset="0"/>
              </a:rPr>
              <a:t>A.exciting</a:t>
            </a:r>
            <a:r>
              <a:rPr sz="2200" dirty="0">
                <a:solidFill>
                  <a:schemeClr val="tx1">
                    <a:lumMod val="95000"/>
                    <a:lumOff val="5000"/>
                  </a:schemeClr>
                </a:solidFill>
                <a:uFillTx/>
                <a:latin typeface="Times New Roman" panose="02020603050405020304" pitchFamily="18" charset="0"/>
              </a:rPr>
              <a:t>                    </a:t>
            </a:r>
            <a:r>
              <a:rPr sz="2200" dirty="0" err="1">
                <a:solidFill>
                  <a:schemeClr val="tx1">
                    <a:lumMod val="95000"/>
                    <a:lumOff val="5000"/>
                  </a:schemeClr>
                </a:solidFill>
                <a:uFillTx/>
                <a:latin typeface="Times New Roman" panose="02020603050405020304" pitchFamily="18" charset="0"/>
              </a:rPr>
              <a:t>B.excited</a:t>
            </a:r>
            <a:r>
              <a:rPr sz="2200" dirty="0">
                <a:solidFill>
                  <a:schemeClr val="tx1">
                    <a:lumMod val="95000"/>
                    <a:lumOff val="5000"/>
                  </a:schemeClr>
                </a:solidFill>
                <a:uFillTx/>
                <a:latin typeface="Times New Roman" panose="02020603050405020304" pitchFamily="18" charset="0"/>
              </a:rPr>
              <a:t>         </a:t>
            </a:r>
          </a:p>
          <a:p>
            <a:pPr>
              <a:lnSpc>
                <a:spcPct val="130000"/>
              </a:lnSpc>
              <a:spcBef>
                <a:spcPts val="0"/>
              </a:spcBef>
              <a:spcAft>
                <a:spcPts val="0"/>
              </a:spcAft>
            </a:pPr>
            <a:r>
              <a:rPr sz="2200" dirty="0">
                <a:solidFill>
                  <a:schemeClr val="tx1">
                    <a:lumMod val="95000"/>
                    <a:lumOff val="5000"/>
                  </a:schemeClr>
                </a:solidFill>
                <a:uFillTx/>
                <a:latin typeface="Times New Roman" panose="02020603050405020304" pitchFamily="18" charset="0"/>
              </a:rPr>
              <a:t>  </a:t>
            </a:r>
            <a:r>
              <a:rPr sz="2200" dirty="0" err="1">
                <a:solidFill>
                  <a:schemeClr val="tx1">
                    <a:lumMod val="95000"/>
                    <a:lumOff val="5000"/>
                  </a:schemeClr>
                </a:solidFill>
                <a:uFillTx/>
                <a:latin typeface="Times New Roman" panose="02020603050405020304" pitchFamily="18" charset="0"/>
              </a:rPr>
              <a:t>C.interesting</a:t>
            </a:r>
            <a:r>
              <a:rPr sz="2200" dirty="0">
                <a:solidFill>
                  <a:schemeClr val="tx1">
                    <a:lumMod val="95000"/>
                    <a:lumOff val="5000"/>
                  </a:schemeClr>
                </a:solidFill>
                <a:uFillTx/>
                <a:latin typeface="Times New Roman" panose="02020603050405020304" pitchFamily="18" charset="0"/>
              </a:rPr>
              <a:t>                </a:t>
            </a:r>
            <a:r>
              <a:rPr sz="2200" dirty="0" err="1">
                <a:solidFill>
                  <a:schemeClr val="tx1">
                    <a:lumMod val="95000"/>
                    <a:lumOff val="5000"/>
                  </a:schemeClr>
                </a:solidFill>
                <a:uFillTx/>
                <a:latin typeface="Times New Roman" panose="02020603050405020304" pitchFamily="18" charset="0"/>
              </a:rPr>
              <a:t>D.surprising</a:t>
            </a:r>
            <a:endParaRPr sz="2200" dirty="0">
              <a:solidFill>
                <a:schemeClr val="tx1">
                  <a:lumMod val="95000"/>
                  <a:lumOff val="5000"/>
                </a:schemeClr>
              </a:solidFill>
              <a:uFillTx/>
              <a:latin typeface="Times New Roman" panose="02020603050405020304" pitchFamily="18" charset="0"/>
            </a:endParaRPr>
          </a:p>
          <a:p>
            <a:pPr>
              <a:lnSpc>
                <a:spcPct val="130000"/>
              </a:lnSpc>
              <a:spcBef>
                <a:spcPts val="0"/>
              </a:spcBef>
              <a:spcAft>
                <a:spcPts val="0"/>
              </a:spcAft>
            </a:pPr>
            <a:r>
              <a:rPr lang="en-US" sz="2200" dirty="0">
                <a:solidFill>
                  <a:schemeClr val="tx1">
                    <a:lumMod val="95000"/>
                    <a:lumOff val="5000"/>
                  </a:schemeClr>
                </a:solidFill>
                <a:uFillTx/>
                <a:latin typeface="Times New Roman" panose="02020603050405020304" pitchFamily="18" charset="0"/>
                <a:sym typeface="+mn-ea"/>
              </a:rPr>
              <a:t>(    )</a:t>
            </a:r>
            <a:r>
              <a:rPr sz="2200" dirty="0">
                <a:solidFill>
                  <a:schemeClr val="tx1">
                    <a:lumMod val="95000"/>
                    <a:lumOff val="5000"/>
                  </a:schemeClr>
                </a:solidFill>
                <a:uFillTx/>
                <a:latin typeface="Times New Roman" panose="02020603050405020304" pitchFamily="18" charset="0"/>
              </a:rPr>
              <a:t>4.It’s impolite for you to start ______ if there are older people at the table.</a:t>
            </a:r>
          </a:p>
          <a:p>
            <a:pPr>
              <a:lnSpc>
                <a:spcPct val="130000"/>
              </a:lnSpc>
              <a:spcBef>
                <a:spcPts val="0"/>
              </a:spcBef>
              <a:spcAft>
                <a:spcPts val="0"/>
              </a:spcAft>
            </a:pPr>
            <a:r>
              <a:rPr sz="2200" dirty="0">
                <a:solidFill>
                  <a:schemeClr val="tx1">
                    <a:lumMod val="95000"/>
                    <a:lumOff val="5000"/>
                  </a:schemeClr>
                </a:solidFill>
                <a:uFillTx/>
                <a:latin typeface="Times New Roman" panose="02020603050405020304" pitchFamily="18" charset="0"/>
              </a:rPr>
              <a:t>    A.to eat first                B.to eat late </a:t>
            </a:r>
          </a:p>
          <a:p>
            <a:pPr>
              <a:lnSpc>
                <a:spcPct val="130000"/>
              </a:lnSpc>
              <a:spcBef>
                <a:spcPts val="0"/>
              </a:spcBef>
              <a:spcAft>
                <a:spcPts val="0"/>
              </a:spcAft>
            </a:pPr>
            <a:r>
              <a:rPr sz="2200" dirty="0">
                <a:solidFill>
                  <a:schemeClr val="tx1">
                    <a:lumMod val="95000"/>
                    <a:lumOff val="5000"/>
                  </a:schemeClr>
                </a:solidFill>
                <a:uFillTx/>
                <a:latin typeface="Times New Roman" panose="02020603050405020304" pitchFamily="18" charset="0"/>
              </a:rPr>
              <a:t>   C.to eating first            </a:t>
            </a:r>
            <a:r>
              <a:rPr sz="2200" dirty="0" err="1">
                <a:solidFill>
                  <a:schemeClr val="tx1">
                    <a:lumMod val="95000"/>
                    <a:lumOff val="5000"/>
                  </a:schemeClr>
                </a:solidFill>
                <a:uFillTx/>
                <a:latin typeface="Times New Roman" panose="02020603050405020304" pitchFamily="18" charset="0"/>
              </a:rPr>
              <a:t>D.eating</a:t>
            </a:r>
            <a:r>
              <a:rPr sz="2200" dirty="0">
                <a:solidFill>
                  <a:schemeClr val="tx1">
                    <a:lumMod val="95000"/>
                    <a:lumOff val="5000"/>
                  </a:schemeClr>
                </a:solidFill>
                <a:uFillTx/>
                <a:latin typeface="Times New Roman" panose="02020603050405020304" pitchFamily="18" charset="0"/>
              </a:rPr>
              <a:t> late </a:t>
            </a:r>
          </a:p>
        </p:txBody>
      </p:sp>
      <p:sp>
        <p:nvSpPr>
          <p:cNvPr id="4" name="文本框 3"/>
          <p:cNvSpPr txBox="1"/>
          <p:nvPr/>
        </p:nvSpPr>
        <p:spPr>
          <a:xfrm>
            <a:off x="1184910" y="1933575"/>
            <a:ext cx="386715" cy="429895"/>
          </a:xfrm>
          <a:prstGeom prst="rect">
            <a:avLst/>
          </a:prstGeom>
          <a:noFill/>
        </p:spPr>
        <p:txBody>
          <a:bodyPr wrap="square" rtlCol="0">
            <a:spAutoFit/>
          </a:bodyPr>
          <a:lstStyle/>
          <a:p>
            <a:r>
              <a:rPr lang="en-US" altLang="zh-CN" sz="2200">
                <a:solidFill>
                  <a:srgbClr val="FF0000"/>
                </a:solidFill>
                <a:uFillTx/>
                <a:latin typeface="Times New Roman" panose="02020603050405020304" pitchFamily="18" charset="0"/>
              </a:rPr>
              <a:t>B</a:t>
            </a:r>
          </a:p>
        </p:txBody>
      </p:sp>
      <p:sp>
        <p:nvSpPr>
          <p:cNvPr id="6" name="文本框 5"/>
          <p:cNvSpPr txBox="1"/>
          <p:nvPr/>
        </p:nvSpPr>
        <p:spPr>
          <a:xfrm>
            <a:off x="1184910" y="3675380"/>
            <a:ext cx="386715" cy="429895"/>
          </a:xfrm>
          <a:prstGeom prst="rect">
            <a:avLst/>
          </a:prstGeom>
          <a:noFill/>
        </p:spPr>
        <p:txBody>
          <a:bodyPr wrap="square" rtlCol="0">
            <a:spAutoFit/>
          </a:bodyPr>
          <a:lstStyle/>
          <a:p>
            <a:r>
              <a:rPr lang="en-US" altLang="zh-CN" sz="2200">
                <a:solidFill>
                  <a:srgbClr val="FF0000"/>
                </a:solidFill>
                <a:uFillTx/>
                <a:latin typeface="Times New Roman" panose="02020603050405020304" pitchFamily="18" charset="0"/>
              </a:rPr>
              <a:t>A</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14070" y="2854325"/>
            <a:ext cx="7688580" cy="1899285"/>
          </a:xfrm>
          <a:prstGeom prst="rect">
            <a:avLst/>
          </a:prstGeom>
          <a:noFill/>
        </p:spPr>
        <p:txBody>
          <a:bodyPr wrap="square" rtlCol="0">
            <a:spAutoFit/>
          </a:bodyPr>
          <a:lstStyle/>
          <a:p>
            <a:pPr algn="l">
              <a:lnSpc>
                <a:spcPct val="140000"/>
              </a:lnSpc>
              <a:spcBef>
                <a:spcPts val="0"/>
              </a:spcBef>
              <a:spcAft>
                <a:spcPts val="0"/>
              </a:spcAft>
              <a:buNone/>
            </a:pPr>
            <a:r>
              <a:rPr sz="2800" b="1">
                <a:solidFill>
                  <a:srgbClr val="FF0000"/>
                </a:solidFill>
                <a:uFillTx/>
                <a:latin typeface="Times New Roman" panose="02020603050405020304" pitchFamily="18" charset="0"/>
              </a:rPr>
              <a:t>1.Remember the new words and expressions.</a:t>
            </a:r>
          </a:p>
          <a:p>
            <a:pPr algn="l">
              <a:lnSpc>
                <a:spcPct val="140000"/>
              </a:lnSpc>
              <a:spcBef>
                <a:spcPts val="0"/>
              </a:spcBef>
              <a:spcAft>
                <a:spcPts val="0"/>
              </a:spcAft>
              <a:buNone/>
            </a:pPr>
            <a:r>
              <a:rPr sz="2800" b="1">
                <a:solidFill>
                  <a:srgbClr val="FF0000"/>
                </a:solidFill>
                <a:uFillTx/>
                <a:latin typeface="Times New Roman" panose="02020603050405020304" pitchFamily="18" charset="0"/>
              </a:rPr>
              <a:t>2.Read the text carefully and find out important phrases.</a:t>
            </a:r>
          </a:p>
        </p:txBody>
      </p:sp>
      <p:sp>
        <p:nvSpPr>
          <p:cNvPr id="6" name=" 2050"/>
          <p:cNvSpPr/>
          <p:nvPr/>
        </p:nvSpPr>
        <p:spPr bwMode="auto">
          <a:xfrm>
            <a:off x="2463800" y="1533525"/>
            <a:ext cx="4216400" cy="1320800"/>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4400">
                <a:solidFill>
                  <a:schemeClr val="tx1"/>
                </a:solidFill>
                <a:effectLst>
                  <a:outerShdw blurRad="38100" dist="19050" dir="2700000" algn="tl" rotWithShape="0">
                    <a:schemeClr val="dk1">
                      <a:alpha val="40000"/>
                    </a:schemeClr>
                  </a:outerShdw>
                </a:effectLst>
                <a:latin typeface="Times New Roman" panose="02020603050405020304" pitchFamily="18" charset="0"/>
              </a:rPr>
              <a:t>Homework</a:t>
            </a:r>
          </a:p>
        </p:txBody>
      </p:sp>
    </p:spTree>
    <p:custDataLst>
      <p:tags r:id="rId1"/>
    </p:custData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464310" y="2683510"/>
            <a:ext cx="6647815" cy="1442085"/>
          </a:xfrm>
          <a:prstGeom prst="rect">
            <a:avLst/>
          </a:prstGeom>
          <a:noFill/>
        </p:spPr>
        <p:txBody>
          <a:bodyPr wrap="square" rtlCol="0">
            <a:spAutoFit/>
          </a:bodyPr>
          <a:lstStyle/>
          <a:p>
            <a:r>
              <a:rPr lang="en-US" altLang="zh-CN" sz="8775" b="1">
                <a:solidFill>
                  <a:schemeClr val="accent1"/>
                </a:solidFill>
                <a:effectLst>
                  <a:outerShdw blurRad="38100" dist="25400" dir="5400000" algn="ctr" rotWithShape="0">
                    <a:srgbClr val="6E747A">
                      <a:alpha val="43000"/>
                    </a:srgbClr>
                  </a:outerShdw>
                </a:effectLst>
                <a:latin typeface="Times New Roman" panose="02020603050405020304" pitchFamily="18" charset="0"/>
              </a:rPr>
              <a:t>Thank you!</a:t>
            </a:r>
          </a:p>
        </p:txBody>
      </p:sp>
      <p:sp>
        <p:nvSpPr>
          <p:cNvPr id="11" name="十字星 10"/>
          <p:cNvSpPr/>
          <p:nvPr/>
        </p:nvSpPr>
        <p:spPr>
          <a:xfrm>
            <a:off x="4280059" y="2604611"/>
            <a:ext cx="228600" cy="353854"/>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心形 12"/>
          <p:cNvSpPr/>
          <p:nvPr/>
        </p:nvSpPr>
        <p:spPr>
          <a:xfrm>
            <a:off x="2174081" y="2123599"/>
            <a:ext cx="103346" cy="171926"/>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1"/>
    </p:custData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stretch>
            <a:fillRect/>
          </a:stretch>
        </p:blipFill>
        <p:spPr>
          <a:xfrm>
            <a:off x="1933575" y="2301240"/>
            <a:ext cx="5334000" cy="3535204"/>
          </a:xfrm>
          <a:prstGeom prst="rect">
            <a:avLst/>
          </a:prstGeom>
        </p:spPr>
      </p:pic>
      <p:sp>
        <p:nvSpPr>
          <p:cNvPr id="3" name="文本框 2"/>
          <p:cNvSpPr txBox="1"/>
          <p:nvPr/>
        </p:nvSpPr>
        <p:spPr>
          <a:xfrm>
            <a:off x="1556385" y="1695450"/>
            <a:ext cx="5895340" cy="460375"/>
          </a:xfrm>
          <a:prstGeom prst="rect">
            <a:avLst/>
          </a:prstGeom>
          <a:noFill/>
        </p:spPr>
        <p:txBody>
          <a:bodyPr wrap="none" rtlCol="0">
            <a:spAutoFit/>
          </a:bodyPr>
          <a:lstStyle/>
          <a:p>
            <a:r>
              <a:rPr lang="en-US" altLang="zh-CN" sz="2400" dirty="0">
                <a:latin typeface="Times New Roman" panose="02020603050405020304" pitchFamily="18" charset="0"/>
              </a:rPr>
              <a:t>Do you know some table manners in America?</a:t>
            </a:r>
          </a:p>
        </p:txBody>
      </p:sp>
    </p:spTree>
    <p:custDataLst>
      <p:tags r:id="rId1"/>
    </p:custData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17759" y="2555081"/>
            <a:ext cx="6933248" cy="3938270"/>
          </a:xfrm>
          <a:prstGeom prst="rect">
            <a:avLst/>
          </a:prstGeom>
          <a:solidFill>
            <a:schemeClr val="accent4">
              <a:lumMod val="20000"/>
              <a:lumOff val="80000"/>
            </a:schemeClr>
          </a:solidFill>
        </p:spPr>
        <p:txBody>
          <a:bodyPr wrap="square" rtlCol="0">
            <a:spAutoFit/>
          </a:bodyPr>
          <a:lstStyle/>
          <a:p>
            <a:pPr algn="ctr"/>
            <a:r>
              <a:rPr lang="zh-CN" altLang="en-US" sz="2000" dirty="0">
                <a:solidFill>
                  <a:srgbClr val="7030A0"/>
                </a:solidFill>
                <a:latin typeface="Times New Roman" panose="02020603050405020304" pitchFamily="18" charset="0"/>
              </a:rPr>
              <a:t>Mind your manners! </a:t>
            </a:r>
          </a:p>
          <a:p>
            <a:pPr>
              <a:lnSpc>
                <a:spcPct val="115000"/>
              </a:lnSpc>
              <a:spcBef>
                <a:spcPts val="0"/>
              </a:spcBef>
              <a:spcAft>
                <a:spcPts val="0"/>
              </a:spcAft>
            </a:pPr>
            <a:r>
              <a:rPr lang="zh-CN" altLang="en-US" sz="2000" dirty="0">
                <a:solidFill>
                  <a:schemeClr val="tx1">
                    <a:lumMod val="95000"/>
                    <a:lumOff val="5000"/>
                  </a:schemeClr>
                </a:solidFill>
                <a:latin typeface="Times New Roman" panose="02020603050405020304" pitchFamily="18" charset="0"/>
              </a:rPr>
              <a:t>1.In India,you</a:t>
            </a:r>
            <a:r>
              <a:rPr lang="en-US" altLang="zh-CN" sz="2000" dirty="0">
                <a:solidFill>
                  <a:schemeClr val="tx1">
                    <a:lumMod val="95000"/>
                    <a:lumOff val="5000"/>
                  </a:schemeClr>
                </a:solidFill>
                <a:latin typeface="Times New Roman" panose="02020603050405020304" pitchFamily="18" charset="0"/>
              </a:rPr>
              <a:t>'</a:t>
            </a:r>
            <a:r>
              <a:rPr lang="zh-CN" altLang="en-US" sz="2000" dirty="0">
                <a:solidFill>
                  <a:schemeClr val="tx1">
                    <a:lumMod val="95000"/>
                    <a:lumOff val="5000"/>
                  </a:schemeClr>
                </a:solidFill>
                <a:latin typeface="Times New Roman" panose="02020603050405020304" pitchFamily="18" charset="0"/>
              </a:rPr>
              <a:t>re supposed to eat with your hands.	       T    F</a:t>
            </a:r>
          </a:p>
          <a:p>
            <a:pPr>
              <a:lnSpc>
                <a:spcPct val="115000"/>
              </a:lnSpc>
              <a:spcBef>
                <a:spcPts val="0"/>
              </a:spcBef>
              <a:spcAft>
                <a:spcPts val="0"/>
              </a:spcAft>
            </a:pPr>
            <a:r>
              <a:rPr lang="zh-CN" altLang="en-US" sz="2000" dirty="0">
                <a:solidFill>
                  <a:schemeClr val="tx1">
                    <a:lumMod val="95000"/>
                    <a:lumOff val="5000"/>
                  </a:schemeClr>
                </a:solidFill>
                <a:latin typeface="Times New Roman" panose="02020603050405020304" pitchFamily="18" charset="0"/>
              </a:rPr>
              <a:t>2.In China,you</a:t>
            </a:r>
            <a:r>
              <a:rPr lang="en-US" altLang="zh-CN" sz="2000" dirty="0">
                <a:solidFill>
                  <a:schemeClr val="tx1">
                    <a:lumMod val="95000"/>
                    <a:lumOff val="5000"/>
                  </a:schemeClr>
                </a:solidFill>
                <a:latin typeface="Times New Roman" panose="02020603050405020304" pitchFamily="18" charset="0"/>
              </a:rPr>
              <a:t>'</a:t>
            </a:r>
            <a:r>
              <a:rPr lang="zh-CN" altLang="en-US" sz="2000" dirty="0">
                <a:solidFill>
                  <a:schemeClr val="tx1">
                    <a:lumMod val="95000"/>
                    <a:lumOff val="5000"/>
                  </a:schemeClr>
                </a:solidFill>
                <a:latin typeface="Times New Roman" panose="02020603050405020304" pitchFamily="18" charset="0"/>
              </a:rPr>
              <a:t>re not supposed to stick your chopsticks into the </a:t>
            </a:r>
          </a:p>
          <a:p>
            <a:pPr>
              <a:lnSpc>
                <a:spcPct val="115000"/>
              </a:lnSpc>
              <a:spcBef>
                <a:spcPts val="0"/>
              </a:spcBef>
              <a:spcAft>
                <a:spcPts val="0"/>
              </a:spcAft>
            </a:pPr>
            <a:r>
              <a:rPr lang="zh-CN" altLang="en-US" sz="2000" dirty="0">
                <a:solidFill>
                  <a:schemeClr val="tx1">
                    <a:lumMod val="95000"/>
                    <a:lumOff val="5000"/>
                  </a:schemeClr>
                </a:solidFill>
                <a:latin typeface="Times New Roman" panose="02020603050405020304" pitchFamily="18" charset="0"/>
              </a:rPr>
              <a:t>   food.	                                                                               T    F</a:t>
            </a:r>
          </a:p>
          <a:p>
            <a:pPr>
              <a:lnSpc>
                <a:spcPct val="115000"/>
              </a:lnSpc>
              <a:spcBef>
                <a:spcPts val="0"/>
              </a:spcBef>
              <a:spcAft>
                <a:spcPts val="0"/>
              </a:spcAft>
            </a:pPr>
            <a:r>
              <a:rPr lang="zh-CN" altLang="en-US" sz="2000" dirty="0">
                <a:solidFill>
                  <a:schemeClr val="tx1">
                    <a:lumMod val="95000"/>
                    <a:lumOff val="5000"/>
                  </a:schemeClr>
                </a:solidFill>
                <a:latin typeface="Times New Roman" panose="02020603050405020304" pitchFamily="18" charset="0"/>
              </a:rPr>
              <a:t>3.In Korea,the youngest person is expected to start eating first.	                                                                                    </a:t>
            </a:r>
          </a:p>
          <a:p>
            <a:pPr>
              <a:lnSpc>
                <a:spcPct val="115000"/>
              </a:lnSpc>
              <a:spcBef>
                <a:spcPts val="0"/>
              </a:spcBef>
              <a:spcAft>
                <a:spcPts val="0"/>
              </a:spcAft>
            </a:pPr>
            <a:r>
              <a:rPr lang="zh-CN" altLang="en-US" sz="2000" dirty="0">
                <a:solidFill>
                  <a:schemeClr val="tx1">
                    <a:lumMod val="95000"/>
                    <a:lumOff val="5000"/>
                  </a:schemeClr>
                </a:solidFill>
                <a:latin typeface="Times New Roman" panose="02020603050405020304" pitchFamily="18" charset="0"/>
              </a:rPr>
              <a:t>                                                                                             T    F</a:t>
            </a:r>
          </a:p>
          <a:p>
            <a:pPr>
              <a:lnSpc>
                <a:spcPct val="115000"/>
              </a:lnSpc>
              <a:spcBef>
                <a:spcPts val="0"/>
              </a:spcBef>
              <a:spcAft>
                <a:spcPts val="0"/>
              </a:spcAft>
            </a:pPr>
            <a:r>
              <a:rPr lang="zh-CN" altLang="en-US" sz="2000" dirty="0">
                <a:solidFill>
                  <a:schemeClr val="tx1">
                    <a:lumMod val="95000"/>
                    <a:lumOff val="5000"/>
                  </a:schemeClr>
                </a:solidFill>
                <a:latin typeface="Times New Roman" panose="02020603050405020304" pitchFamily="18" charset="0"/>
              </a:rPr>
              <a:t>4.In France,you</a:t>
            </a:r>
            <a:r>
              <a:rPr lang="en-US" altLang="zh-CN" sz="2000" dirty="0">
                <a:solidFill>
                  <a:schemeClr val="tx1">
                    <a:lumMod val="95000"/>
                    <a:lumOff val="5000"/>
                  </a:schemeClr>
                </a:solidFill>
                <a:latin typeface="Times New Roman" panose="02020603050405020304" pitchFamily="18" charset="0"/>
              </a:rPr>
              <a:t>'</a:t>
            </a:r>
            <a:r>
              <a:rPr lang="zh-CN" altLang="en-US" sz="2000" dirty="0">
                <a:solidFill>
                  <a:schemeClr val="tx1">
                    <a:lumMod val="95000"/>
                    <a:lumOff val="5000"/>
                  </a:schemeClr>
                </a:solidFill>
                <a:latin typeface="Times New Roman" panose="02020603050405020304" pitchFamily="18" charset="0"/>
              </a:rPr>
              <a:t>re supposed to put your bread on the table.	                                                                                                             </a:t>
            </a:r>
          </a:p>
          <a:p>
            <a:pPr>
              <a:lnSpc>
                <a:spcPct val="115000"/>
              </a:lnSpc>
              <a:spcBef>
                <a:spcPts val="0"/>
              </a:spcBef>
              <a:spcAft>
                <a:spcPts val="0"/>
              </a:spcAft>
            </a:pPr>
            <a:r>
              <a:rPr lang="zh-CN" altLang="en-US" sz="2000" dirty="0">
                <a:solidFill>
                  <a:schemeClr val="tx1">
                    <a:lumMod val="95000"/>
                    <a:lumOff val="5000"/>
                  </a:schemeClr>
                </a:solidFill>
                <a:latin typeface="Times New Roman" panose="02020603050405020304" pitchFamily="18" charset="0"/>
              </a:rPr>
              <a:t>                                                                                              T    F</a:t>
            </a:r>
          </a:p>
          <a:p>
            <a:pPr>
              <a:lnSpc>
                <a:spcPct val="115000"/>
              </a:lnSpc>
              <a:spcBef>
                <a:spcPts val="0"/>
              </a:spcBef>
              <a:spcAft>
                <a:spcPts val="0"/>
              </a:spcAft>
            </a:pPr>
            <a:r>
              <a:rPr lang="zh-CN" altLang="en-US" sz="2000" dirty="0">
                <a:solidFill>
                  <a:schemeClr val="tx1">
                    <a:lumMod val="95000"/>
                    <a:lumOff val="5000"/>
                  </a:schemeClr>
                </a:solidFill>
                <a:latin typeface="Times New Roman" panose="02020603050405020304" pitchFamily="18" charset="0"/>
              </a:rPr>
              <a:t>5.In China, it</a:t>
            </a:r>
            <a:r>
              <a:rPr lang="en-US" altLang="zh-CN" sz="2000" dirty="0">
                <a:solidFill>
                  <a:schemeClr val="tx1">
                    <a:lumMod val="95000"/>
                    <a:lumOff val="5000"/>
                  </a:schemeClr>
                </a:solidFill>
                <a:latin typeface="Times New Roman" panose="02020603050405020304" pitchFamily="18" charset="0"/>
              </a:rPr>
              <a:t>'</a:t>
            </a:r>
            <a:r>
              <a:rPr lang="zh-CN" altLang="en-US" sz="2000" dirty="0">
                <a:solidFill>
                  <a:schemeClr val="tx1">
                    <a:lumMod val="95000"/>
                    <a:lumOff val="5000"/>
                  </a:schemeClr>
                </a:solidFill>
                <a:latin typeface="Times New Roman" panose="02020603050405020304" pitchFamily="18" charset="0"/>
              </a:rPr>
              <a:t>s impolite to use your chopsticks to hit an empty </a:t>
            </a:r>
          </a:p>
          <a:p>
            <a:pPr>
              <a:lnSpc>
                <a:spcPct val="115000"/>
              </a:lnSpc>
              <a:spcBef>
                <a:spcPts val="0"/>
              </a:spcBef>
              <a:spcAft>
                <a:spcPts val="0"/>
              </a:spcAft>
            </a:pPr>
            <a:r>
              <a:rPr lang="zh-CN" altLang="en-US" sz="2000" dirty="0">
                <a:solidFill>
                  <a:schemeClr val="tx1">
                    <a:lumMod val="95000"/>
                    <a:lumOff val="5000"/>
                  </a:schemeClr>
                </a:solidFill>
                <a:latin typeface="Times New Roman" panose="02020603050405020304" pitchFamily="18" charset="0"/>
              </a:rPr>
              <a:t>   bowl.	    </a:t>
            </a:r>
            <a:r>
              <a:rPr lang="zh-CN" altLang="en-US" sz="2000" dirty="0">
                <a:latin typeface="Times New Roman" panose="02020603050405020304" pitchFamily="18" charset="0"/>
              </a:rPr>
              <a:t>                                                                          T    F</a:t>
            </a:r>
          </a:p>
          <a:p>
            <a:pPr>
              <a:lnSpc>
                <a:spcPct val="115000"/>
              </a:lnSpc>
              <a:spcBef>
                <a:spcPts val="0"/>
              </a:spcBef>
              <a:spcAft>
                <a:spcPts val="0"/>
              </a:spcAft>
            </a:pPr>
            <a:endParaRPr lang="zh-CN" altLang="en-US" sz="2000" dirty="0">
              <a:latin typeface="Times New Roman" panose="02020603050405020304" pitchFamily="18" charset="0"/>
            </a:endParaRPr>
          </a:p>
        </p:txBody>
      </p:sp>
      <p:sp>
        <p:nvSpPr>
          <p:cNvPr id="5" name="椭圆 4"/>
          <p:cNvSpPr/>
          <p:nvPr/>
        </p:nvSpPr>
        <p:spPr>
          <a:xfrm>
            <a:off x="3761105" y="1797685"/>
            <a:ext cx="1011555" cy="399415"/>
          </a:xfrm>
          <a:prstGeom prst="ellipse">
            <a:avLst/>
          </a:prstGeom>
          <a:noFill/>
          <a:ln w="1905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6937534" y="2896553"/>
            <a:ext cx="536258" cy="399098"/>
          </a:xfrm>
          <a:prstGeom prst="ellipse">
            <a:avLst/>
          </a:prstGeom>
          <a:noFill/>
          <a:ln w="1905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椭圆 7"/>
          <p:cNvSpPr/>
          <p:nvPr/>
        </p:nvSpPr>
        <p:spPr>
          <a:xfrm>
            <a:off x="6945154" y="3584258"/>
            <a:ext cx="536258" cy="399098"/>
          </a:xfrm>
          <a:prstGeom prst="ellipse">
            <a:avLst/>
          </a:prstGeom>
          <a:noFill/>
          <a:ln w="1905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7300913" y="4301490"/>
            <a:ext cx="536258" cy="399098"/>
          </a:xfrm>
          <a:prstGeom prst="ellipse">
            <a:avLst/>
          </a:prstGeom>
          <a:noFill/>
          <a:ln w="1905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6969919" y="4975860"/>
            <a:ext cx="536258" cy="399098"/>
          </a:xfrm>
          <a:prstGeom prst="ellipse">
            <a:avLst/>
          </a:prstGeom>
          <a:noFill/>
          <a:ln w="1905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椭圆 12"/>
          <p:cNvSpPr/>
          <p:nvPr/>
        </p:nvSpPr>
        <p:spPr>
          <a:xfrm>
            <a:off x="6897529" y="5706428"/>
            <a:ext cx="536258" cy="399098"/>
          </a:xfrm>
          <a:prstGeom prst="ellipse">
            <a:avLst/>
          </a:prstGeom>
          <a:noFill/>
          <a:ln w="1905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标题 1"/>
          <p:cNvSpPr>
            <a:spLocks noGrp="1"/>
          </p:cNvSpPr>
          <p:nvPr/>
        </p:nvSpPr>
        <p:spPr>
          <a:xfrm>
            <a:off x="1316990" y="991235"/>
            <a:ext cx="6002655" cy="1564005"/>
          </a:xfrm>
        </p:spPr>
        <p:txBody>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r>
              <a:rPr lang="en-US" altLang="zh-CN" sz="2800" b="1" dirty="0">
                <a:solidFill>
                  <a:schemeClr val="tx1">
                    <a:lumMod val="95000"/>
                    <a:lumOff val="5000"/>
                  </a:schemeClr>
                </a:solidFill>
                <a:latin typeface="Times New Roman" panose="02020603050405020304" pitchFamily="18" charset="0"/>
              </a:rPr>
              <a:t>How much do you know about table manners around the world? Take the following quiz.  Circle </a:t>
            </a:r>
            <a:r>
              <a:rPr lang="en-US" altLang="zh-CN" sz="2800" b="1" i="1" dirty="0">
                <a:solidFill>
                  <a:schemeClr val="tx1">
                    <a:lumMod val="95000"/>
                    <a:lumOff val="5000"/>
                  </a:schemeClr>
                </a:solidFill>
                <a:latin typeface="Times New Roman" panose="02020603050405020304" pitchFamily="18" charset="0"/>
              </a:rPr>
              <a:t>T</a:t>
            </a:r>
            <a:r>
              <a:rPr lang="en-US" altLang="zh-CN" sz="2800" b="1" dirty="0">
                <a:solidFill>
                  <a:schemeClr val="tx1">
                    <a:lumMod val="95000"/>
                    <a:lumOff val="5000"/>
                  </a:schemeClr>
                </a:solidFill>
                <a:latin typeface="Times New Roman" panose="02020603050405020304" pitchFamily="18" charset="0"/>
              </a:rPr>
              <a:t> for true or </a:t>
            </a:r>
            <a:r>
              <a:rPr lang="en-US" altLang="zh-CN" sz="2800" b="1" i="1" dirty="0">
                <a:solidFill>
                  <a:schemeClr val="tx1">
                    <a:lumMod val="95000"/>
                    <a:lumOff val="5000"/>
                  </a:schemeClr>
                </a:solidFill>
                <a:latin typeface="Times New Roman" panose="02020603050405020304" pitchFamily="18" charset="0"/>
              </a:rPr>
              <a:t>F </a:t>
            </a:r>
            <a:r>
              <a:rPr lang="en-US" altLang="zh-CN" sz="2800" b="1" dirty="0">
                <a:solidFill>
                  <a:schemeClr val="tx1">
                    <a:lumMod val="95000"/>
                    <a:lumOff val="5000"/>
                  </a:schemeClr>
                </a:solidFill>
                <a:latin typeface="Times New Roman" panose="02020603050405020304" pitchFamily="18" charset="0"/>
              </a:rPr>
              <a:t>for false after each sentence. </a:t>
            </a:r>
          </a:p>
        </p:txBody>
      </p:sp>
      <p:sp>
        <p:nvSpPr>
          <p:cNvPr id="14" name="椭圆 13"/>
          <p:cNvSpPr/>
          <p:nvPr/>
        </p:nvSpPr>
        <p:spPr>
          <a:xfrm>
            <a:off x="484505" y="1532890"/>
            <a:ext cx="832485" cy="7175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FF0000"/>
                </a:solidFill>
                <a:latin typeface="Times New Roman" panose="02020603050405020304" pitchFamily="18" charset="0"/>
              </a:rPr>
              <a:t>1a</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559118" y="3016091"/>
            <a:ext cx="2085499" cy="1522571"/>
          </a:xfrm>
          <a:prstGeom prst="roundRect">
            <a:avLst/>
          </a:prstGeom>
        </p:spPr>
      </p:pic>
      <p:pic>
        <p:nvPicPr>
          <p:cNvPr id="8" name="图片 7"/>
          <p:cNvPicPr>
            <a:picLocks noChangeAspect="1"/>
          </p:cNvPicPr>
          <p:nvPr/>
        </p:nvPicPr>
        <p:blipFill>
          <a:blip r:embed="rId4"/>
          <a:stretch>
            <a:fillRect/>
          </a:stretch>
        </p:blipFill>
        <p:spPr>
          <a:xfrm>
            <a:off x="3218498" y="3025140"/>
            <a:ext cx="1945958" cy="1494949"/>
          </a:xfrm>
          <a:prstGeom prst="roundRect">
            <a:avLst/>
          </a:prstGeom>
        </p:spPr>
      </p:pic>
      <p:pic>
        <p:nvPicPr>
          <p:cNvPr id="9" name="图片 8"/>
          <p:cNvPicPr>
            <a:picLocks noChangeAspect="1"/>
          </p:cNvPicPr>
          <p:nvPr/>
        </p:nvPicPr>
        <p:blipFill>
          <a:blip r:embed="rId5"/>
          <a:stretch>
            <a:fillRect/>
          </a:stretch>
        </p:blipFill>
        <p:spPr>
          <a:xfrm>
            <a:off x="5711666" y="3062288"/>
            <a:ext cx="1750219" cy="1431131"/>
          </a:xfrm>
          <a:prstGeom prst="roundRect">
            <a:avLst/>
          </a:prstGeom>
        </p:spPr>
      </p:pic>
      <p:sp>
        <p:nvSpPr>
          <p:cNvPr id="10" name="文本框 9"/>
          <p:cNvSpPr txBox="1"/>
          <p:nvPr/>
        </p:nvSpPr>
        <p:spPr>
          <a:xfrm>
            <a:off x="1339215" y="4832033"/>
            <a:ext cx="365284" cy="460375"/>
          </a:xfrm>
          <a:prstGeom prst="rect">
            <a:avLst/>
          </a:prstGeom>
          <a:noFill/>
          <a:ln w="19050">
            <a:solidFill>
              <a:schemeClr val="tx2">
                <a:lumMod val="50000"/>
              </a:schemeClr>
            </a:solidFill>
          </a:ln>
        </p:spPr>
        <p:txBody>
          <a:bodyPr wrap="square" rtlCol="0">
            <a:spAutoFit/>
          </a:bodyPr>
          <a:lstStyle/>
          <a:p>
            <a:pPr algn="ctr"/>
            <a:r>
              <a:rPr lang="en-US" altLang="zh-CN" sz="2400">
                <a:solidFill>
                  <a:srgbClr val="FF0000"/>
                </a:solidFill>
                <a:latin typeface="Times New Roman" panose="02020603050405020304" pitchFamily="18" charset="0"/>
              </a:rPr>
              <a:t>2</a:t>
            </a:r>
          </a:p>
        </p:txBody>
      </p:sp>
      <p:sp>
        <p:nvSpPr>
          <p:cNvPr id="11" name="文本框 10"/>
          <p:cNvSpPr txBox="1"/>
          <p:nvPr/>
        </p:nvSpPr>
        <p:spPr>
          <a:xfrm>
            <a:off x="4041458" y="4828699"/>
            <a:ext cx="365284" cy="460375"/>
          </a:xfrm>
          <a:prstGeom prst="rect">
            <a:avLst/>
          </a:prstGeom>
          <a:noFill/>
          <a:ln w="19050">
            <a:solidFill>
              <a:schemeClr val="tx2">
                <a:lumMod val="50000"/>
              </a:schemeClr>
            </a:solidFill>
          </a:ln>
        </p:spPr>
        <p:txBody>
          <a:bodyPr wrap="square" rtlCol="0">
            <a:spAutoFit/>
          </a:bodyPr>
          <a:lstStyle/>
          <a:p>
            <a:pPr algn="ctr"/>
            <a:r>
              <a:rPr lang="en-US" altLang="zh-CN" sz="2400">
                <a:solidFill>
                  <a:srgbClr val="FF0000"/>
                </a:solidFill>
                <a:latin typeface="Times New Roman" panose="02020603050405020304" pitchFamily="18" charset="0"/>
              </a:rPr>
              <a:t>1</a:t>
            </a:r>
          </a:p>
        </p:txBody>
      </p:sp>
      <p:sp>
        <p:nvSpPr>
          <p:cNvPr id="12" name="文本框 11"/>
          <p:cNvSpPr txBox="1"/>
          <p:nvPr/>
        </p:nvSpPr>
        <p:spPr>
          <a:xfrm>
            <a:off x="6407468" y="4795838"/>
            <a:ext cx="365284" cy="460375"/>
          </a:xfrm>
          <a:prstGeom prst="rect">
            <a:avLst/>
          </a:prstGeom>
          <a:noFill/>
          <a:ln w="19050">
            <a:solidFill>
              <a:schemeClr val="tx2">
                <a:lumMod val="50000"/>
              </a:schemeClr>
            </a:solidFill>
          </a:ln>
        </p:spPr>
        <p:txBody>
          <a:bodyPr wrap="square" rtlCol="0">
            <a:spAutoFit/>
          </a:bodyPr>
          <a:lstStyle/>
          <a:p>
            <a:pPr algn="ctr"/>
            <a:r>
              <a:rPr lang="en-US" altLang="zh-CN" sz="2400">
                <a:solidFill>
                  <a:srgbClr val="FF0000"/>
                </a:solidFill>
                <a:latin typeface="Times New Roman" panose="02020603050405020304" pitchFamily="18" charset="0"/>
              </a:rPr>
              <a:t>3</a:t>
            </a:r>
          </a:p>
        </p:txBody>
      </p:sp>
      <p:sp>
        <p:nvSpPr>
          <p:cNvPr id="5" name="标题 1"/>
          <p:cNvSpPr>
            <a:spLocks noGrp="1"/>
          </p:cNvSpPr>
          <p:nvPr/>
        </p:nvSpPr>
        <p:spPr>
          <a:xfrm>
            <a:off x="1339215" y="996315"/>
            <a:ext cx="7016750" cy="1576705"/>
          </a:xfrm>
        </p:spPr>
        <p:txBody>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r>
              <a:rPr lang="en-US" altLang="zh-CN" sz="2800" b="1">
                <a:solidFill>
                  <a:schemeClr val="tx1">
                    <a:lumMod val="95000"/>
                    <a:lumOff val="5000"/>
                  </a:schemeClr>
                </a:solidFill>
                <a:latin typeface="Times New Roman" panose="02020603050405020304" pitchFamily="18" charset="0"/>
              </a:rPr>
              <a:t>Steve is going to China to study.His friend Yang Ming is telling him about the table manners in China.Listen and number the pictures in the order you hear them.</a:t>
            </a:r>
          </a:p>
        </p:txBody>
      </p:sp>
      <p:sp>
        <p:nvSpPr>
          <p:cNvPr id="3" name="椭圆 2"/>
          <p:cNvSpPr/>
          <p:nvPr/>
        </p:nvSpPr>
        <p:spPr>
          <a:xfrm>
            <a:off x="506730" y="1268730"/>
            <a:ext cx="832485" cy="7175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FF0000"/>
                </a:solidFill>
                <a:latin typeface="Times New Roman" panose="02020603050405020304" pitchFamily="18" charset="0"/>
              </a:rPr>
              <a:t>1b</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4818" y="2735580"/>
            <a:ext cx="8151495" cy="1938020"/>
          </a:xfrm>
          <a:prstGeom prst="rect">
            <a:avLst/>
          </a:prstGeom>
          <a:solidFill>
            <a:schemeClr val="accent2">
              <a:lumMod val="20000"/>
              <a:lumOff val="80000"/>
            </a:schemeClr>
          </a:solidFill>
          <a:ln w="19050">
            <a:solidFill>
              <a:schemeClr val="accent2">
                <a:lumMod val="20000"/>
                <a:lumOff val="80000"/>
              </a:schemeClr>
            </a:solidFill>
            <a:prstDash val="sysDot"/>
          </a:ln>
        </p:spPr>
        <p:txBody>
          <a:bodyPr wrap="square" rtlCol="0">
            <a:spAutoFit/>
          </a:bodyPr>
          <a:lstStyle/>
          <a:p>
            <a:pPr>
              <a:lnSpc>
                <a:spcPct val="150000"/>
              </a:lnSpc>
            </a:pPr>
            <a:r>
              <a:rPr lang="en-US" altLang="zh-CN" sz="2000">
                <a:latin typeface="Times New Roman" panose="02020603050405020304" pitchFamily="18" charset="0"/>
              </a:rPr>
              <a:t>________1.You’re not supposed to...  a.stick your chopsticks into your food.</a:t>
            </a:r>
          </a:p>
          <a:p>
            <a:pPr>
              <a:lnSpc>
                <a:spcPct val="150000"/>
              </a:lnSpc>
            </a:pPr>
            <a:r>
              <a:rPr lang="en-US" altLang="zh-CN" sz="2000">
                <a:latin typeface="Times New Roman" panose="02020603050405020304" pitchFamily="18" charset="0"/>
                <a:sym typeface="+mn-ea"/>
              </a:rPr>
              <a:t>________</a:t>
            </a:r>
            <a:r>
              <a:rPr lang="en-US" altLang="zh-CN" sz="2000">
                <a:latin typeface="Times New Roman" panose="02020603050405020304" pitchFamily="18" charset="0"/>
              </a:rPr>
              <a:t>2.It’s impolite to...	    b. point at anyone with your chopsticks.</a:t>
            </a:r>
          </a:p>
          <a:p>
            <a:pPr>
              <a:lnSpc>
                <a:spcPct val="150000"/>
              </a:lnSpc>
            </a:pPr>
            <a:r>
              <a:rPr lang="en-US" altLang="zh-CN" sz="2000">
                <a:latin typeface="Times New Roman" panose="02020603050405020304" pitchFamily="18" charset="0"/>
                <a:sym typeface="+mn-ea"/>
              </a:rPr>
              <a:t>________</a:t>
            </a:r>
            <a:r>
              <a:rPr lang="en-US" altLang="zh-CN" sz="2000">
                <a:latin typeface="Times New Roman" panose="02020603050405020304" pitchFamily="18" charset="0"/>
              </a:rPr>
              <a:t>3.You shouldn’t...	    c.start eating first if there are older </a:t>
            </a:r>
          </a:p>
          <a:p>
            <a:pPr>
              <a:lnSpc>
                <a:spcPct val="150000"/>
              </a:lnSpc>
            </a:pPr>
            <a:r>
              <a:rPr lang="en-US" altLang="zh-CN" sz="2000">
                <a:latin typeface="Times New Roman" panose="02020603050405020304" pitchFamily="18" charset="0"/>
              </a:rPr>
              <a:t>                                                                 people at the table. </a:t>
            </a:r>
          </a:p>
        </p:txBody>
      </p:sp>
      <p:sp>
        <p:nvSpPr>
          <p:cNvPr id="5" name="文本框 4"/>
          <p:cNvSpPr txBox="1"/>
          <p:nvPr/>
        </p:nvSpPr>
        <p:spPr>
          <a:xfrm>
            <a:off x="877570" y="2835910"/>
            <a:ext cx="393065"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c</a:t>
            </a:r>
          </a:p>
        </p:txBody>
      </p:sp>
      <p:sp>
        <p:nvSpPr>
          <p:cNvPr id="13" name="文本框 12"/>
          <p:cNvSpPr txBox="1"/>
          <p:nvPr/>
        </p:nvSpPr>
        <p:spPr>
          <a:xfrm>
            <a:off x="888365" y="3281045"/>
            <a:ext cx="414020"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a</a:t>
            </a:r>
          </a:p>
        </p:txBody>
      </p:sp>
      <p:sp>
        <p:nvSpPr>
          <p:cNvPr id="14" name="文本框 13"/>
          <p:cNvSpPr txBox="1"/>
          <p:nvPr/>
        </p:nvSpPr>
        <p:spPr>
          <a:xfrm>
            <a:off x="872490" y="3750945"/>
            <a:ext cx="345440" cy="398780"/>
          </a:xfrm>
          <a:prstGeom prst="rect">
            <a:avLst/>
          </a:prstGeom>
          <a:noFill/>
        </p:spPr>
        <p:txBody>
          <a:bodyPr wrap="square" rtlCol="0">
            <a:spAutoFit/>
          </a:bodyPr>
          <a:lstStyle/>
          <a:p>
            <a:r>
              <a:rPr lang="en-US" altLang="zh-CN" sz="2000">
                <a:solidFill>
                  <a:srgbClr val="FF0000"/>
                </a:solidFill>
                <a:latin typeface="Times New Roman" panose="02020603050405020304" pitchFamily="18" charset="0"/>
              </a:rPr>
              <a:t>b</a:t>
            </a:r>
          </a:p>
        </p:txBody>
      </p:sp>
      <p:sp>
        <p:nvSpPr>
          <p:cNvPr id="7" name="标题 1"/>
          <p:cNvSpPr>
            <a:spLocks noGrp="1"/>
          </p:cNvSpPr>
          <p:nvPr/>
        </p:nvSpPr>
        <p:spPr>
          <a:xfrm>
            <a:off x="1823720" y="1226185"/>
            <a:ext cx="6002655" cy="816610"/>
          </a:xfrm>
        </p:spPr>
        <p:txBody>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r>
              <a:rPr lang="en-US" altLang="zh-CN" sz="2800" b="1">
                <a:solidFill>
                  <a:schemeClr val="tx1">
                    <a:lumMod val="95000"/>
                    <a:lumOff val="5000"/>
                  </a:schemeClr>
                </a:solidFill>
                <a:latin typeface="Times New Roman" panose="02020603050405020304" pitchFamily="18" charset="0"/>
              </a:rPr>
              <a:t>Listen again. Match these sentence parts. </a:t>
            </a:r>
          </a:p>
        </p:txBody>
      </p:sp>
      <p:sp>
        <p:nvSpPr>
          <p:cNvPr id="8" name="椭圆 7"/>
          <p:cNvSpPr/>
          <p:nvPr/>
        </p:nvSpPr>
        <p:spPr>
          <a:xfrm>
            <a:off x="991235" y="1275715"/>
            <a:ext cx="832485" cy="7175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FF0000"/>
                </a:solidFill>
                <a:latin typeface="Times New Roman" panose="02020603050405020304" pitchFamily="18" charset="0"/>
              </a:rPr>
              <a:t>1c</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53176" y="3560445"/>
            <a:ext cx="4230529" cy="714375"/>
          </a:xfrm>
          <a:prstGeom prst="rect">
            <a:avLst/>
          </a:prstGeom>
          <a:solidFill>
            <a:srgbClr val="7030A0"/>
          </a:solidFill>
        </p:spPr>
        <p:txBody>
          <a:bodyPr wrap="square" rtlCol="0">
            <a:spAutoFit/>
          </a:bodyPr>
          <a:lstStyle/>
          <a:p>
            <a:endParaRPr lang="zh-CN" altLang="en-US" sz="1350"/>
          </a:p>
          <a:p>
            <a:endParaRPr lang="zh-CN" altLang="en-US" sz="1350"/>
          </a:p>
          <a:p>
            <a:endParaRPr lang="zh-CN" altLang="en-US" sz="1350"/>
          </a:p>
        </p:txBody>
      </p:sp>
      <p:sp>
        <p:nvSpPr>
          <p:cNvPr id="5" name="文本框 4"/>
          <p:cNvSpPr txBox="1"/>
          <p:nvPr/>
        </p:nvSpPr>
        <p:spPr>
          <a:xfrm>
            <a:off x="2434114" y="3355023"/>
            <a:ext cx="4276249" cy="829945"/>
          </a:xfrm>
          <a:prstGeom prst="rect">
            <a:avLst/>
          </a:prstGeom>
          <a:solidFill>
            <a:schemeClr val="accent3">
              <a:lumMod val="20000"/>
              <a:lumOff val="80000"/>
            </a:schemeClr>
          </a:solidFill>
          <a:ln>
            <a:noFill/>
          </a:ln>
        </p:spPr>
        <p:txBody>
          <a:bodyPr wrap="square" rtlCol="0">
            <a:spAutoFit/>
          </a:bodyPr>
          <a:lstStyle/>
          <a:p>
            <a:r>
              <a:rPr lang="zh-CN" altLang="en-US" sz="2400">
                <a:latin typeface="Times New Roman" panose="02020603050405020304" pitchFamily="18" charset="0"/>
              </a:rPr>
              <a:t>A: We</a:t>
            </a:r>
            <a:r>
              <a:rPr lang="en-US" altLang="zh-CN" sz="2400">
                <a:latin typeface="Times New Roman" panose="02020603050405020304" pitchFamily="18" charset="0"/>
              </a:rPr>
              <a:t>'</a:t>
            </a:r>
            <a:r>
              <a:rPr lang="zh-CN" altLang="en-US" sz="2400">
                <a:latin typeface="Times New Roman" panose="02020603050405020304" pitchFamily="18" charset="0"/>
              </a:rPr>
              <a:t>re supposed to...</a:t>
            </a:r>
          </a:p>
          <a:p>
            <a:r>
              <a:rPr lang="zh-CN" altLang="en-US" sz="2400">
                <a:latin typeface="Times New Roman" panose="02020603050405020304" pitchFamily="18" charset="0"/>
              </a:rPr>
              <a:t>B: Yes,and it</a:t>
            </a:r>
            <a:r>
              <a:rPr lang="en-US" altLang="zh-CN" sz="2400">
                <a:latin typeface="Times New Roman" panose="02020603050405020304" pitchFamily="18" charset="0"/>
              </a:rPr>
              <a:t>'</a:t>
            </a:r>
            <a:r>
              <a:rPr lang="zh-CN" altLang="en-US" sz="2400">
                <a:latin typeface="Times New Roman" panose="02020603050405020304" pitchFamily="18" charset="0"/>
              </a:rPr>
              <a:t>s impolite to...</a:t>
            </a:r>
          </a:p>
        </p:txBody>
      </p:sp>
      <p:sp>
        <p:nvSpPr>
          <p:cNvPr id="7" name="标题 1"/>
          <p:cNvSpPr>
            <a:spLocks noGrp="1"/>
          </p:cNvSpPr>
          <p:nvPr/>
        </p:nvSpPr>
        <p:spPr>
          <a:xfrm>
            <a:off x="1823720" y="1332865"/>
            <a:ext cx="6002655" cy="816610"/>
          </a:xfrm>
        </p:spPr>
        <p:txBody>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r>
              <a:rPr lang="en-US" altLang="zh-CN" sz="2800" b="1">
                <a:solidFill>
                  <a:schemeClr val="tx1">
                    <a:lumMod val="95000"/>
                    <a:lumOff val="5000"/>
                  </a:schemeClr>
                </a:solidFill>
                <a:latin typeface="Times New Roman" panose="02020603050405020304" pitchFamily="18" charset="0"/>
              </a:rPr>
              <a:t>Talk about other table manners in your country.	</a:t>
            </a:r>
          </a:p>
        </p:txBody>
      </p:sp>
      <p:sp>
        <p:nvSpPr>
          <p:cNvPr id="8" name="椭圆 7"/>
          <p:cNvSpPr/>
          <p:nvPr/>
        </p:nvSpPr>
        <p:spPr>
          <a:xfrm>
            <a:off x="991235" y="1382395"/>
            <a:ext cx="832485" cy="7175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FF0000"/>
                </a:solidFill>
                <a:latin typeface="Times New Roman" panose="02020603050405020304" pitchFamily="18" charset="0"/>
              </a:rPr>
              <a:t>1d</a:t>
            </a:r>
          </a:p>
        </p:txBody>
      </p:sp>
    </p:spTree>
    <p:custDataLst>
      <p:tags r:id="rId1"/>
    </p:custData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61536" y="3440906"/>
            <a:ext cx="7068979" cy="1014730"/>
          </a:xfrm>
          <a:prstGeom prst="rect">
            <a:avLst/>
          </a:prstGeom>
          <a:solidFill>
            <a:schemeClr val="accent2">
              <a:lumMod val="20000"/>
              <a:lumOff val="80000"/>
            </a:schemeClr>
          </a:solidFill>
        </p:spPr>
        <p:txBody>
          <a:bodyPr wrap="square" rtlCol="0">
            <a:spAutoFit/>
          </a:bodyPr>
          <a:lstStyle/>
          <a:p>
            <a:r>
              <a:rPr lang="zh-CN" altLang="en-US" sz="2000" i="1"/>
              <a:t>e.g. My cousin went to America,and she said that learning basic table manners was her biggest challenge.She never knew what she was supposed to do at the dinner table. </a:t>
            </a:r>
          </a:p>
        </p:txBody>
      </p:sp>
      <p:sp>
        <p:nvSpPr>
          <p:cNvPr id="3" name="标题 1"/>
          <p:cNvSpPr>
            <a:spLocks noGrp="1"/>
          </p:cNvSpPr>
          <p:nvPr/>
        </p:nvSpPr>
        <p:spPr>
          <a:xfrm>
            <a:off x="1637030" y="1306195"/>
            <a:ext cx="6002655" cy="1617345"/>
          </a:xfrm>
        </p:spPr>
        <p:txBody>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r>
              <a:rPr lang="en-US" altLang="zh-CN" sz="2800" b="1">
                <a:solidFill>
                  <a:schemeClr val="tx1">
                    <a:lumMod val="95000"/>
                    <a:lumOff val="5000"/>
                  </a:schemeClr>
                </a:solidFill>
                <a:latin typeface="Times New Roman" panose="02020603050405020304" pitchFamily="18" charset="0"/>
              </a:rPr>
              <a:t>What do you know about customs in foreign countries? What do you think is the biggest challenge when visiting a foreign country? 		</a:t>
            </a:r>
          </a:p>
        </p:txBody>
      </p:sp>
      <p:sp>
        <p:nvSpPr>
          <p:cNvPr id="8" name="椭圆 7"/>
          <p:cNvSpPr/>
          <p:nvPr/>
        </p:nvSpPr>
        <p:spPr>
          <a:xfrm>
            <a:off x="804545" y="1355725"/>
            <a:ext cx="832485" cy="7175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FF0000"/>
                </a:solidFill>
                <a:latin typeface="Times New Roman" panose="02020603050405020304" pitchFamily="18" charset="0"/>
              </a:rPr>
              <a:t>2a</a:t>
            </a:r>
          </a:p>
        </p:txBody>
      </p:sp>
    </p:spTree>
    <p:custDataLst>
      <p:tags r:id="rId1"/>
    </p:custData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54405" y="2029301"/>
            <a:ext cx="7068979" cy="4523105"/>
          </a:xfrm>
          <a:prstGeom prst="rect">
            <a:avLst/>
          </a:prstGeom>
          <a:noFill/>
          <a:extLst>
            <a:ext uri="{909E8E84-426E-40DD-AFC4-6F175D3DCCD1}">
              <a14:hiddenFill xmlns:a14="http://schemas.microsoft.com/office/drawing/2010/main">
                <a:solidFill>
                  <a:schemeClr val="bg2"/>
                </a:solidFill>
              </a14:hiddenFill>
            </a:ext>
          </a:extLst>
        </p:spPr>
        <p:txBody>
          <a:bodyPr wrap="square" rtlCol="0">
            <a:spAutoFit/>
          </a:bodyPr>
          <a:lstStyle/>
          <a:p>
            <a:r>
              <a:rPr lang="zh-CN" altLang="en-US" sz="2400" dirty="0">
                <a:latin typeface="Times New Roman" panose="02020603050405020304" pitchFamily="18" charset="0"/>
              </a:rPr>
              <a:t>1.Why is Lin Yue in France?</a:t>
            </a:r>
          </a:p>
          <a:p>
            <a:endParaRPr lang="zh-CN" altLang="en-US" sz="2400" dirty="0">
              <a:latin typeface="Times New Roman" panose="02020603050405020304" pitchFamily="18" charset="0"/>
            </a:endParaRPr>
          </a:p>
          <a:p>
            <a:r>
              <a:rPr lang="zh-CN" altLang="en-US" sz="2400" dirty="0">
                <a:latin typeface="Times New Roman" panose="02020603050405020304" pitchFamily="18" charset="0"/>
              </a:rPr>
              <a:t>2.Does she enjoy staying with her host family?How do you know?</a:t>
            </a:r>
          </a:p>
          <a:p>
            <a:endParaRPr lang="zh-CN" altLang="en-US" sz="2400" dirty="0">
              <a:latin typeface="Times New Roman" panose="02020603050405020304" pitchFamily="18" charset="0"/>
            </a:endParaRPr>
          </a:p>
          <a:p>
            <a:endParaRPr lang="zh-CN" altLang="en-US" sz="2400" dirty="0">
              <a:latin typeface="Times New Roman" panose="02020603050405020304" pitchFamily="18" charset="0"/>
            </a:endParaRPr>
          </a:p>
          <a:p>
            <a:r>
              <a:rPr lang="zh-CN" altLang="en-US" sz="2400" dirty="0">
                <a:latin typeface="Times New Roman" panose="02020603050405020304" pitchFamily="18" charset="0"/>
              </a:rPr>
              <a:t>3.How does she feel about making mistakes when she speaks French?</a:t>
            </a:r>
          </a:p>
          <a:p>
            <a:endParaRPr lang="zh-CN" altLang="en-US" sz="2400" dirty="0">
              <a:latin typeface="Times New Roman" panose="02020603050405020304" pitchFamily="18" charset="0"/>
            </a:endParaRPr>
          </a:p>
          <a:p>
            <a:r>
              <a:rPr lang="zh-CN" altLang="en-US" sz="2400" dirty="0">
                <a:latin typeface="Times New Roman" panose="02020603050405020304" pitchFamily="18" charset="0"/>
              </a:rPr>
              <a:t>4.What is the biggest challenge she is facing?</a:t>
            </a:r>
          </a:p>
          <a:p>
            <a:endParaRPr lang="zh-CN" altLang="en-US" sz="2400" dirty="0">
              <a:solidFill>
                <a:srgbClr val="FF0000"/>
              </a:solidFill>
              <a:latin typeface="Times New Roman" panose="02020603050405020304" pitchFamily="18" charset="0"/>
            </a:endParaRPr>
          </a:p>
          <a:p>
            <a:endParaRPr lang="zh-CN" altLang="en-US" sz="2400" dirty="0">
              <a:solidFill>
                <a:srgbClr val="FF0000"/>
              </a:solidFill>
              <a:latin typeface="Times New Roman" panose="02020603050405020304" pitchFamily="18" charset="0"/>
            </a:endParaRPr>
          </a:p>
        </p:txBody>
      </p:sp>
      <p:sp>
        <p:nvSpPr>
          <p:cNvPr id="3" name="标题 1"/>
          <p:cNvSpPr>
            <a:spLocks noGrp="1"/>
          </p:cNvSpPr>
          <p:nvPr/>
        </p:nvSpPr>
        <p:spPr>
          <a:xfrm>
            <a:off x="2010410" y="1026160"/>
            <a:ext cx="6002655" cy="816610"/>
          </a:xfrm>
        </p:spPr>
        <p:txBody>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r>
              <a:rPr lang="en-US" altLang="zh-CN" sz="2800" b="1" dirty="0">
                <a:solidFill>
                  <a:schemeClr val="tx1">
                    <a:lumMod val="95000"/>
                    <a:lumOff val="5000"/>
                  </a:schemeClr>
                </a:solidFill>
                <a:latin typeface="Times New Roman" panose="02020603050405020304" pitchFamily="18" charset="0"/>
              </a:rPr>
              <a:t>Read the letter and answer the questions.	</a:t>
            </a:r>
          </a:p>
        </p:txBody>
      </p:sp>
      <p:sp>
        <p:nvSpPr>
          <p:cNvPr id="8" name="椭圆 7"/>
          <p:cNvSpPr/>
          <p:nvPr/>
        </p:nvSpPr>
        <p:spPr>
          <a:xfrm>
            <a:off x="1177925" y="1075690"/>
            <a:ext cx="832485" cy="7175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FF0000"/>
                </a:solidFill>
                <a:latin typeface="Times New Roman" panose="02020603050405020304" pitchFamily="18" charset="0"/>
              </a:rPr>
              <a:t>2b</a:t>
            </a:r>
          </a:p>
        </p:txBody>
      </p:sp>
      <p:sp>
        <p:nvSpPr>
          <p:cNvPr id="5" name="文本框 4"/>
          <p:cNvSpPr txBox="1"/>
          <p:nvPr/>
        </p:nvSpPr>
        <p:spPr>
          <a:xfrm>
            <a:off x="1089025" y="2427605"/>
            <a:ext cx="7124700"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sym typeface="+mn-ea"/>
              </a:rPr>
              <a:t>Because she is on a student exchange program in France.</a:t>
            </a:r>
            <a:endParaRPr lang="zh-CN" altLang="en-US" dirty="0"/>
          </a:p>
        </p:txBody>
      </p:sp>
      <p:sp>
        <p:nvSpPr>
          <p:cNvPr id="9" name="文本框 8"/>
          <p:cNvSpPr txBox="1"/>
          <p:nvPr/>
        </p:nvSpPr>
        <p:spPr>
          <a:xfrm>
            <a:off x="1009015" y="3534410"/>
            <a:ext cx="6938010" cy="829945"/>
          </a:xfrm>
          <a:prstGeom prst="rect">
            <a:avLst/>
          </a:prstGeom>
          <a:noFill/>
        </p:spPr>
        <p:txBody>
          <a:bodyPr wrap="square" rtlCol="0">
            <a:spAutoFit/>
          </a:bodyPr>
          <a:lstStyle/>
          <a:p>
            <a:r>
              <a:rPr lang="en-US" altLang="zh-CN" sz="2400" dirty="0" err="1">
                <a:solidFill>
                  <a:srgbClr val="FF0000"/>
                </a:solidFill>
                <a:latin typeface="Times New Roman" panose="02020603050405020304" pitchFamily="18" charset="0"/>
                <a:sym typeface="+mn-ea"/>
              </a:rPr>
              <a:t>Yes,she</a:t>
            </a:r>
            <a:r>
              <a:rPr lang="en-US" altLang="zh-CN" sz="2400" dirty="0">
                <a:solidFill>
                  <a:srgbClr val="FF0000"/>
                </a:solidFill>
                <a:latin typeface="Times New Roman" panose="02020603050405020304" pitchFamily="18" charset="0"/>
                <a:sym typeface="+mn-ea"/>
              </a:rPr>
              <a:t> </a:t>
            </a:r>
            <a:r>
              <a:rPr lang="en-US" altLang="zh-CN" sz="2400" dirty="0" err="1">
                <a:solidFill>
                  <a:srgbClr val="FF0000"/>
                </a:solidFill>
                <a:latin typeface="Times New Roman" panose="02020603050405020304" pitchFamily="18" charset="0"/>
                <a:sym typeface="+mn-ea"/>
              </a:rPr>
              <a:t>does.She</a:t>
            </a:r>
            <a:r>
              <a:rPr lang="en-US" altLang="zh-CN" sz="2400" dirty="0">
                <a:solidFill>
                  <a:srgbClr val="FF0000"/>
                </a:solidFill>
                <a:latin typeface="Times New Roman" panose="02020603050405020304" pitchFamily="18" charset="0"/>
                <a:sym typeface="+mn-ea"/>
              </a:rPr>
              <a:t> says her host family is really nice and they go out of their way to make her feel at home.</a:t>
            </a:r>
            <a:endParaRPr lang="zh-CN" altLang="en-US" dirty="0"/>
          </a:p>
        </p:txBody>
      </p:sp>
      <p:sp>
        <p:nvSpPr>
          <p:cNvPr id="10" name="文本框 9"/>
          <p:cNvSpPr txBox="1"/>
          <p:nvPr/>
        </p:nvSpPr>
        <p:spPr>
          <a:xfrm>
            <a:off x="1102360" y="4989195"/>
            <a:ext cx="6283960"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sym typeface="+mn-ea"/>
              </a:rPr>
              <a:t>It doesn't worry her as it used to.</a:t>
            </a:r>
            <a:endParaRPr lang="zh-CN" altLang="en-US" dirty="0"/>
          </a:p>
        </p:txBody>
      </p:sp>
      <p:sp>
        <p:nvSpPr>
          <p:cNvPr id="11" name="文本框 10"/>
          <p:cNvSpPr txBox="1"/>
          <p:nvPr/>
        </p:nvSpPr>
        <p:spPr>
          <a:xfrm>
            <a:off x="1102360" y="5735955"/>
            <a:ext cx="6751320" cy="82994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sym typeface="+mn-ea"/>
              </a:rPr>
              <a:t>Her biggest challenge is learning how to behave at the dinner table.</a:t>
            </a:r>
            <a:r>
              <a:rPr lang="zh-CN" altLang="en-US" sz="2400" dirty="0">
                <a:solidFill>
                  <a:srgbClr val="FF0000"/>
                </a:solidFill>
                <a:latin typeface="Times New Roman" panose="02020603050405020304" pitchFamily="18" charset="0"/>
                <a:sym typeface="+mn-ea"/>
              </a:rPr>
              <a:t> </a:t>
            </a:r>
            <a:endParaRPr lang="zh-CN" altLang="en-US" dirty="0"/>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2"/>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7016"/>
  <p:tag name="KSO_WM_TAG_VERSION" val="1.0"/>
  <p:tag name="KSO_WM_TEMPLATE_THUMBS_INDEX" val="1、2、5、6、7、11、12、18、21、23、27、32、37"/>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667"/>
</p:tagLst>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1435</Words>
  <Application>Microsoft Office PowerPoint</Application>
  <PresentationFormat>全屏显示(4:3)</PresentationFormat>
  <Paragraphs>169</Paragraphs>
  <Slides>23</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黑体</vt:lpstr>
      <vt:lpstr>宋体</vt:lpstr>
      <vt:lpstr>微软雅黑</vt:lpstr>
      <vt:lpstr>Arial</vt:lpstr>
      <vt:lpstr>Calibri</vt:lpstr>
      <vt:lpstr>Calibri Light</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2015-05-05T08:02:00Z</dcterms:created>
  <dcterms:modified xsi:type="dcterms:W3CDTF">2023-01-16T20:49:06Z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3BEC896E36E94BD7AD2DA8D9424AB0FD</vt:lpwstr>
  </property>
  <property fmtid="{A09F084E-AD41-489F-8076-AA5BE3082BCA}" pid="100">
    <vt:ui4>5</vt:ui4>
  </property>
  <property fmtid="{64440492-4C8B-11D1-8B70-080036B11A03}" pid="11">
    <vt:lpwstr>www.2ppt.com-爱PPT提供资源下载</vt:lpwstr>
  </property>
</Properties>
</file>