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0" r:id="rId2"/>
    <p:sldId id="351" r:id="rId3"/>
    <p:sldId id="353" r:id="rId4"/>
    <p:sldId id="369" r:id="rId5"/>
    <p:sldId id="370" r:id="rId6"/>
    <p:sldId id="360" r:id="rId7"/>
    <p:sldId id="33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1">
          <p15:clr>
            <a:srgbClr val="A4A3A4"/>
          </p15:clr>
        </p15:guide>
        <p15:guide id="2" pos="3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3AB"/>
    <a:srgbClr val="3EF5F8"/>
    <a:srgbClr val="08C9CC"/>
    <a:srgbClr val="CC89FC"/>
    <a:srgbClr val="01D757"/>
    <a:srgbClr val="0FF92B"/>
    <a:srgbClr val="0BAAFD"/>
    <a:srgbClr val="3F34D4"/>
    <a:srgbClr val="FF6600"/>
    <a:srgbClr val="DEA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5" autoAdjust="0"/>
    <p:restoredTop sz="94668" autoAdjust="0"/>
  </p:normalViewPr>
  <p:slideViewPr>
    <p:cSldViewPr snapToGrid="0">
      <p:cViewPr varScale="1">
        <p:scale>
          <a:sx n="114" d="100"/>
          <a:sy n="114" d="100"/>
        </p:scale>
        <p:origin x="-228" y="-90"/>
      </p:cViewPr>
      <p:guideLst>
        <p:guide orient="horz" pos="2201"/>
        <p:guide pos="3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39C7E-8FDC-4429-B0A1-94175D57364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6F2C-1050-4696-83AB-26AF6714F4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76861" y="5710057"/>
            <a:ext cx="1136899" cy="23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317" y="-288759"/>
            <a:ext cx="4956575" cy="2110821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9561307" y="4890221"/>
            <a:ext cx="2294735" cy="1967781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9561305" y="3498233"/>
            <a:ext cx="1907051" cy="1749643"/>
          </a:xfrm>
          <a:prstGeom prst="rect">
            <a:avLst/>
          </a:prstGeom>
          <a:noFill/>
        </p:spPr>
      </p:pic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682" y="3910965"/>
            <a:ext cx="2578735" cy="3073400"/>
          </a:xfrm>
          <a:prstGeom prst="rect">
            <a:avLst/>
          </a:prstGeom>
          <a:noFill/>
        </p:spPr>
      </p:pic>
      <p:sp>
        <p:nvSpPr>
          <p:cNvPr id="11" name="TextBox 8"/>
          <p:cNvSpPr txBox="1"/>
          <p:nvPr/>
        </p:nvSpPr>
        <p:spPr>
          <a:xfrm>
            <a:off x="0" y="1973423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按比例分配</a:t>
            </a:r>
            <a:endParaRPr lang="zh-CN" altLang="en-US" sz="4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65434" y="270261"/>
            <a:ext cx="5473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六年级数学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上    新课标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冀教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]    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单元</a:t>
            </a:r>
            <a:endParaRPr lang="zh-CN" altLang="en-US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48755" y="57100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45213" y="829634"/>
            <a:ext cx="5798361" cy="5735291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7770607" y="1409179"/>
            <a:ext cx="3109469" cy="950006"/>
            <a:chOff x="8173617" y="4956752"/>
            <a:chExt cx="3109468" cy="950006"/>
          </a:xfrm>
        </p:grpSpPr>
        <p:sp>
          <p:nvSpPr>
            <p:cNvPr id="8" name="椭圆 7"/>
            <p:cNvSpPr/>
            <p:nvPr/>
          </p:nvSpPr>
          <p:spPr>
            <a:xfrm>
              <a:off x="8173617" y="4956752"/>
              <a:ext cx="3109468" cy="95000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8404912" y="5139367"/>
              <a:ext cx="26468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葡萄糖注射液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椭圆形标注 8"/>
          <p:cNvSpPr/>
          <p:nvPr/>
        </p:nvSpPr>
        <p:spPr>
          <a:xfrm>
            <a:off x="687464" y="4155144"/>
            <a:ext cx="4403651" cy="1408176"/>
          </a:xfrm>
          <a:prstGeom prst="wedgeEllipseCallout">
            <a:avLst>
              <a:gd name="adj1" fmla="val -2800"/>
              <a:gd name="adj2" fmla="val 49498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葡萄糖</a:t>
            </a: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注射液是怎样配制出来的？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3833" y="1409181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生病了，要打点滴。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9978" y="2561275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药混合在葡萄糖注射液里。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495640" y="1019719"/>
            <a:ext cx="7630537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3200" dirty="0" smtClean="0">
                <a:solidFill>
                  <a:srgbClr val="000000"/>
                </a:solidFill>
                <a:latin typeface="NEU-BZ-S9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zh-CN" sz="3200" dirty="0" smtClean="0">
                <a:solidFill>
                  <a:srgbClr val="000000"/>
                </a:solidFill>
                <a:latin typeface="NEU-BZ-S92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zh-CN" altLang="zh-CN" sz="3200" dirty="0">
                <a:solidFill>
                  <a:srgbClr val="000000"/>
                </a:solidFill>
                <a:latin typeface="NEU-BZ-S92"/>
                <a:ea typeface="微软雅黑" panose="020B0503020204020204" pitchFamily="34" charset="-122"/>
                <a:cs typeface="Times New Roman" panose="02020603050405020304" pitchFamily="18" charset="0"/>
              </a:rPr>
              <a:t>葡萄糖药粉和水配制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葡萄糖注射液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葡萄糖药粉和水的质量的比是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1∶9</a:t>
            </a:r>
            <a:r>
              <a: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320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lianxiang\Desktop\解读做ppt图标\情景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079" y="484771"/>
            <a:ext cx="1914860" cy="560446"/>
          </a:xfrm>
          <a:prstGeom prst="rect">
            <a:avLst/>
          </a:prstGeom>
          <a:noFill/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7703" y="1571537"/>
            <a:ext cx="6496583" cy="5016805"/>
          </a:xfrm>
          <a:prstGeom prst="rect">
            <a:avLst/>
          </a:prstGeom>
        </p:spPr>
      </p:pic>
      <p:sp>
        <p:nvSpPr>
          <p:cNvPr id="9" name="椭圆形标注 8"/>
          <p:cNvSpPr/>
          <p:nvPr/>
        </p:nvSpPr>
        <p:spPr>
          <a:xfrm>
            <a:off x="1213676" y="2640451"/>
            <a:ext cx="4712673" cy="1710468"/>
          </a:xfrm>
          <a:prstGeom prst="wedgeEllipseCallout">
            <a:avLst>
              <a:gd name="adj1" fmla="val 48720"/>
              <a:gd name="adj2" fmla="val 32958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8.5</a:t>
            </a:r>
            <a:r>
              <a:rPr lang="zh-CN" altLang="en-US" sz="3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千克药粉需要加入多少千克水？</a:t>
            </a:r>
            <a:endParaRPr lang="zh-CN" altLang="en-US" sz="3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457725" y="1882726"/>
            <a:ext cx="4610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设需要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加入</a:t>
            </a:r>
            <a:r>
              <a:rPr lang="en-US" altLang="zh-CN" sz="32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水。</a:t>
            </a:r>
          </a:p>
        </p:txBody>
      </p:sp>
      <p:sp>
        <p:nvSpPr>
          <p:cNvPr id="7" name="矩形 6"/>
          <p:cNvSpPr/>
          <p:nvPr/>
        </p:nvSpPr>
        <p:spPr>
          <a:xfrm>
            <a:off x="434857" y="1492821"/>
            <a:ext cx="5179135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无论配制多少葡萄糖注射液，药粉和水的质量比都是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6719" y="2632313"/>
            <a:ext cx="332867" cy="508109"/>
          </a:xfrm>
          <a:prstGeom prst="rect">
            <a:avLst/>
          </a:prstGeom>
          <a:noFill/>
        </p:spPr>
      </p:pic>
      <p:sp>
        <p:nvSpPr>
          <p:cNvPr id="10" name="矩形 9"/>
          <p:cNvSpPr/>
          <p:nvPr/>
        </p:nvSpPr>
        <p:spPr>
          <a:xfrm>
            <a:off x="434857" y="3236505"/>
            <a:ext cx="5179135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8.5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千克的药粉与加入的水的质量比也是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9:1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6719" y="4414035"/>
            <a:ext cx="332867" cy="508109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434857" y="5002122"/>
            <a:ext cx="5179135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表示需要加入的水的质量，根据比例的意义列出方程解答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764629" y="4031793"/>
            <a:ext cx="1994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32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8.5×9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580735" y="2817895"/>
            <a:ext cx="2697392" cy="1032030"/>
            <a:chOff x="7336725" y="2173093"/>
            <a:chExt cx="2697392" cy="1032030"/>
          </a:xfrm>
        </p:grpSpPr>
        <p:sp>
          <p:nvSpPr>
            <p:cNvPr id="13" name="文本框 12"/>
            <p:cNvSpPr txBox="1"/>
            <p:nvPr/>
          </p:nvSpPr>
          <p:spPr>
            <a:xfrm>
              <a:off x="7835056" y="2348784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1"/>
            <p:cNvGrpSpPr/>
            <p:nvPr/>
          </p:nvGrpSpPr>
          <p:grpSpPr>
            <a:xfrm>
              <a:off x="8288576" y="2178640"/>
              <a:ext cx="1745541" cy="1026483"/>
              <a:chOff x="4060208" y="-967796"/>
              <a:chExt cx="990118" cy="1026483"/>
            </a:xfrm>
          </p:grpSpPr>
          <p:sp>
            <p:nvSpPr>
              <p:cNvPr id="15" name="TextBox 2"/>
              <p:cNvSpPr txBox="1"/>
              <p:nvPr/>
            </p:nvSpPr>
            <p:spPr>
              <a:xfrm>
                <a:off x="4104693" y="-967796"/>
                <a:ext cx="616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8.5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TextBox 6"/>
              <p:cNvSpPr txBox="1"/>
              <p:nvPr/>
            </p:nvSpPr>
            <p:spPr>
              <a:xfrm>
                <a:off x="4222002" y="-526088"/>
                <a:ext cx="828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i="1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x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>
                <a:off x="4060208" y="-478584"/>
                <a:ext cx="50601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11"/>
            <p:cNvGrpSpPr/>
            <p:nvPr/>
          </p:nvGrpSpPr>
          <p:grpSpPr>
            <a:xfrm>
              <a:off x="7336725" y="2173093"/>
              <a:ext cx="882272" cy="1014632"/>
              <a:chOff x="4060208" y="-967796"/>
              <a:chExt cx="870091" cy="1014632"/>
            </a:xfrm>
          </p:grpSpPr>
          <p:sp>
            <p:nvSpPr>
              <p:cNvPr id="28" name="TextBox 2"/>
              <p:cNvSpPr txBox="1"/>
              <p:nvPr/>
            </p:nvSpPr>
            <p:spPr>
              <a:xfrm>
                <a:off x="4104693" y="-967796"/>
                <a:ext cx="616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TextBox 6"/>
              <p:cNvSpPr txBox="1"/>
              <p:nvPr/>
            </p:nvSpPr>
            <p:spPr>
              <a:xfrm>
                <a:off x="4101975" y="-537939"/>
                <a:ext cx="828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4060208" y="-478584"/>
                <a:ext cx="50601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文本框 31"/>
          <p:cNvSpPr txBox="1"/>
          <p:nvPr/>
        </p:nvSpPr>
        <p:spPr>
          <a:xfrm>
            <a:off x="8803339" y="5058395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32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=76.5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072818" y="5695017"/>
            <a:ext cx="4871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需要加入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76.5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千克水。</a:t>
            </a:r>
          </a:p>
        </p:txBody>
      </p:sp>
      <p:pic>
        <p:nvPicPr>
          <p:cNvPr id="35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193184" y="819277"/>
            <a:ext cx="3584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r>
              <a:rPr lang="en-US" altLang="zh-CN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列比例解答</a:t>
            </a:r>
            <a:endParaRPr lang="zh-CN" altLang="en-US" sz="3200" b="1" cap="none" spc="0" dirty="0">
              <a:ln w="12700">
                <a:solidFill>
                  <a:schemeClr val="accent5"/>
                </a:solidFill>
                <a:prstDash val="solid"/>
              </a:ln>
              <a:pattFill prst="pct80">
                <a:fgClr>
                  <a:srgbClr val="FF0000"/>
                </a:fgClr>
                <a:bgClr>
                  <a:schemeClr val="bg1"/>
                </a:bgClr>
              </a:patt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2" grpId="0" animBg="1"/>
      <p:bldP spid="25" grpId="0"/>
      <p:bldP spid="32" grpId="0"/>
      <p:bldP spid="34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34857" y="1705475"/>
            <a:ext cx="5179135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药粉和水的质量比是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1:9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6719" y="2655870"/>
            <a:ext cx="332867" cy="508109"/>
          </a:xfrm>
          <a:prstGeom prst="rect">
            <a:avLst/>
          </a:prstGeom>
          <a:noFill/>
        </p:spPr>
      </p:pic>
      <p:pic>
        <p:nvPicPr>
          <p:cNvPr id="11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9825" y="5003254"/>
            <a:ext cx="332867" cy="508109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434857" y="5852792"/>
            <a:ext cx="5179135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求水的质量用除法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310056" y="3187068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76154" y="4764988"/>
            <a:ext cx="4871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需要加入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76.5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千克水。</a:t>
            </a:r>
          </a:p>
        </p:txBody>
      </p:sp>
      <p:pic>
        <p:nvPicPr>
          <p:cNvPr id="35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782816" y="819277"/>
            <a:ext cx="44053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3200" b="1" dirty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用分数除法解答</a:t>
            </a:r>
            <a:endParaRPr lang="zh-CN" altLang="en-US" sz="3200" b="1" cap="none" spc="0" dirty="0">
              <a:ln w="12700">
                <a:solidFill>
                  <a:schemeClr val="accent5"/>
                </a:solidFill>
                <a:prstDash val="solid"/>
              </a:ln>
              <a:pattFill prst="pct80">
                <a:fgClr>
                  <a:srgbClr val="FF0000"/>
                </a:fgClr>
                <a:bgClr>
                  <a:schemeClr val="bg1"/>
                </a:bgClr>
              </a:patt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66692" y="3473594"/>
            <a:ext cx="5147299" cy="1246495"/>
            <a:chOff x="466691" y="3260940"/>
            <a:chExt cx="5179135" cy="1246495"/>
          </a:xfrm>
        </p:grpSpPr>
        <p:sp>
          <p:nvSpPr>
            <p:cNvPr id="10" name="矩形 9"/>
            <p:cNvSpPr/>
            <p:nvPr/>
          </p:nvSpPr>
          <p:spPr>
            <a:xfrm>
              <a:off x="466691" y="3260940"/>
              <a:ext cx="5179135" cy="124649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3EF5F8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药粉的质量是水的</a:t>
              </a:r>
              <a:endPara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7" name="组合 11"/>
            <p:cNvGrpSpPr/>
            <p:nvPr/>
          </p:nvGrpSpPr>
          <p:grpSpPr>
            <a:xfrm>
              <a:off x="4500125" y="3414502"/>
              <a:ext cx="900496" cy="1014632"/>
              <a:chOff x="4060208" y="-967796"/>
              <a:chExt cx="888068" cy="1014632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4104693" y="-967796"/>
                <a:ext cx="616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TextBox 6"/>
              <p:cNvSpPr txBox="1"/>
              <p:nvPr/>
            </p:nvSpPr>
            <p:spPr>
              <a:xfrm>
                <a:off x="4119952" y="-537939"/>
                <a:ext cx="828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endPara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4060208" y="-478584"/>
                <a:ext cx="50601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组合 18"/>
          <p:cNvGrpSpPr/>
          <p:nvPr/>
        </p:nvGrpSpPr>
        <p:grpSpPr>
          <a:xfrm>
            <a:off x="6669731" y="3011375"/>
            <a:ext cx="2024268" cy="1014632"/>
            <a:chOff x="7438738" y="2817895"/>
            <a:chExt cx="2024268" cy="1014632"/>
          </a:xfrm>
        </p:grpSpPr>
        <p:grpSp>
          <p:nvGrpSpPr>
            <p:cNvPr id="27" name="组合 11"/>
            <p:cNvGrpSpPr/>
            <p:nvPr/>
          </p:nvGrpSpPr>
          <p:grpSpPr>
            <a:xfrm>
              <a:off x="8580734" y="2817895"/>
              <a:ext cx="882272" cy="1014632"/>
              <a:chOff x="4060208" y="-967796"/>
              <a:chExt cx="870091" cy="1014632"/>
            </a:xfrm>
          </p:grpSpPr>
          <p:sp>
            <p:nvSpPr>
              <p:cNvPr id="28" name="TextBox 2"/>
              <p:cNvSpPr txBox="1"/>
              <p:nvPr/>
            </p:nvSpPr>
            <p:spPr>
              <a:xfrm>
                <a:off x="4104693" y="-967796"/>
                <a:ext cx="616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TextBox 6"/>
              <p:cNvSpPr txBox="1"/>
              <p:nvPr/>
            </p:nvSpPr>
            <p:spPr>
              <a:xfrm>
                <a:off x="4101975" y="-537939"/>
                <a:ext cx="828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endPara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>
                <a:off x="4060208" y="-478584"/>
                <a:ext cx="50601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文本框 40"/>
            <p:cNvSpPr txBox="1"/>
            <p:nvPr/>
          </p:nvSpPr>
          <p:spPr>
            <a:xfrm>
              <a:off x="7438738" y="3014719"/>
              <a:ext cx="1120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8.5÷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8716300" y="3222179"/>
            <a:ext cx="2702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76.5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/>
      <p:bldP spid="34" grpId="0"/>
      <p:bldP spid="36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14" y="385012"/>
            <a:ext cx="2537292" cy="9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lianxiang\Desktop\人物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954513" y="3461839"/>
            <a:ext cx="2770505" cy="307340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202019" y="1226478"/>
            <a:ext cx="10600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已知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各部分量的比和一个部分量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求另一个部分量的按比例分配问题的解题方法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zh-CN" sz="32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7681" y="2730733"/>
            <a:ext cx="8796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设另一个部分量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x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列比例解答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zh-CN" sz="32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2020" y="3610110"/>
            <a:ext cx="87967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(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2)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已知部分量和它占单位“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1”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的几分之几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求单位“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1”,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用部分量除以几分之几。</a:t>
            </a:r>
            <a:endParaRPr lang="zh-CN" altLang="zh-CN" sz="32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2020" y="5139004"/>
            <a:ext cx="88192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(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3)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份的数量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份的数量乘另一个部分量占的份数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求出另一个部分量。</a:t>
            </a:r>
            <a:endParaRPr lang="zh-CN" altLang="zh-CN" sz="32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93692" y="-182881"/>
            <a:ext cx="4956575" cy="2110821"/>
          </a:xfrm>
          <a:prstGeom prst="rect">
            <a:avLst/>
          </a:prstGeom>
          <a:noFill/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792643" y="4158470"/>
            <a:ext cx="3172760" cy="2578247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0083879" y="4559085"/>
            <a:ext cx="2294735" cy="1967781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9561305" y="3493788"/>
            <a:ext cx="1907051" cy="1749643"/>
          </a:xfrm>
          <a:prstGeom prst="rect">
            <a:avLst/>
          </a:prstGeom>
          <a:noFill/>
        </p:spPr>
      </p:pic>
      <p:grpSp>
        <p:nvGrpSpPr>
          <p:cNvPr id="8" name="组合 7"/>
          <p:cNvGrpSpPr/>
          <p:nvPr/>
        </p:nvGrpSpPr>
        <p:grpSpPr>
          <a:xfrm>
            <a:off x="-7880" y="48125"/>
            <a:ext cx="5938520" cy="6984365"/>
            <a:chOff x="0" y="0"/>
            <a:chExt cx="9352" cy="10999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0"/>
              <a:ext cx="9352" cy="9292"/>
              <a:chOff x="0" y="0"/>
              <a:chExt cx="5938746" cy="5900285"/>
            </a:xfrm>
          </p:grpSpPr>
          <p:pic>
            <p:nvPicPr>
              <p:cNvPr id="14343" name="Picture 7" descr="C:\Users\Administrator\Desktop\u=1057502519,3342492768&amp;fm=214&amp;gp=0.jpg"/>
              <p:cNvPicPr>
                <a:picLocks noChangeAspect="1" noChangeArrowheads="1" noCrop="1"/>
              </p:cNvPicPr>
              <p:nvPr/>
            </p:nvPicPr>
            <p:blipFill>
              <a:blip r:embed="rId6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871411" cy="5900285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4801804" y="5650029"/>
                <a:ext cx="1136942" cy="23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0" name="Picture 2" descr="C:\Users\lianxiang\Desktop\人物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44" y="6159"/>
              <a:ext cx="4061" cy="4840"/>
            </a:xfrm>
            <a:prstGeom prst="rect">
              <a:avLst/>
            </a:prstGeom>
            <a:noFill/>
          </p:spPr>
        </p:pic>
      </p:grpSp>
      <p:sp>
        <p:nvSpPr>
          <p:cNvPr id="3" name="文本框 2"/>
          <p:cNvSpPr txBox="1"/>
          <p:nvPr/>
        </p:nvSpPr>
        <p:spPr>
          <a:xfrm>
            <a:off x="4288791" y="3498215"/>
            <a:ext cx="1343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6" y="3493770"/>
            <a:ext cx="1343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  <p:bldP spid="3" grpId="49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NEU-BZ-S92</vt:lpstr>
      <vt:lpstr>华文隶书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2019-08-30T14:58:00Z</dcterms:created>
  <dcterms:modified xsi:type="dcterms:W3CDTF">2023-01-16T20:49:22Z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2C9D80B163D34A5BAAA06A75E2A6DC12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