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handoutMasterIdLst>
    <p:handoutMasterId r:id="rId35"/>
  </p:handoutMasterIdLst>
  <p:sldIdLst>
    <p:sldId id="296" r:id="rId2"/>
    <p:sldId id="257" r:id="rId3"/>
    <p:sldId id="261" r:id="rId4"/>
    <p:sldId id="268" r:id="rId5"/>
    <p:sldId id="269" r:id="rId6"/>
    <p:sldId id="275" r:id="rId7"/>
    <p:sldId id="276" r:id="rId8"/>
    <p:sldId id="277" r:id="rId9"/>
    <p:sldId id="278" r:id="rId10"/>
    <p:sldId id="279" r:id="rId11"/>
    <p:sldId id="270" r:id="rId12"/>
    <p:sldId id="271" r:id="rId13"/>
    <p:sldId id="272" r:id="rId14"/>
    <p:sldId id="273" r:id="rId15"/>
    <p:sldId id="274" r:id="rId16"/>
    <p:sldId id="287" r:id="rId17"/>
    <p:sldId id="288" r:id="rId18"/>
    <p:sldId id="290" r:id="rId19"/>
    <p:sldId id="291" r:id="rId20"/>
    <p:sldId id="289" r:id="rId21"/>
    <p:sldId id="292" r:id="rId22"/>
    <p:sldId id="293" r:id="rId23"/>
    <p:sldId id="294" r:id="rId24"/>
    <p:sldId id="295" r:id="rId25"/>
    <p:sldId id="280" r:id="rId26"/>
    <p:sldId id="281" r:id="rId27"/>
    <p:sldId id="282" r:id="rId28"/>
    <p:sldId id="283" r:id="rId29"/>
    <p:sldId id="284" r:id="rId30"/>
    <p:sldId id="286" r:id="rId31"/>
    <p:sldId id="264" r:id="rId32"/>
    <p:sldId id="285" r:id="rId33"/>
  </p:sldIdLst>
  <p:sldSz cx="9144000" cy="5143500" type="screen16x9"/>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0" autoAdjust="0"/>
    <p:restoredTop sz="94660" autoAdjust="0"/>
  </p:normalViewPr>
  <p:slideViewPr>
    <p:cSldViewPr snapToGrid="0">
      <p:cViewPr varScale="1">
        <p:scale>
          <a:sx n="146" d="100"/>
          <a:sy n="146" d="100"/>
        </p:scale>
        <p:origin x="-624" y="-9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defRPr>
            </a:lvl1pPr>
          </a:lstStyle>
          <a:p>
            <a:pPr>
              <a:defRPr/>
            </a:pPr>
            <a:fld id="{28049F9B-EC4B-445F-BA0B-C3315B7D4E17}"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buFont typeface="Arial" panose="020B0604020202020204" pitchFamily="34" charset="0"/>
              <a:buNone/>
              <a:defRPr sz="1200">
                <a:latin typeface="Arial" panose="020B0604020202020204" pitchFamily="34" charset="0"/>
              </a:defRPr>
            </a:lvl1pPr>
          </a:lstStyle>
          <a:p>
            <a:pPr>
              <a:defRPr/>
            </a:pPr>
            <a:fld id="{E15A8E4E-F42A-43C2-A0E1-DAF827A7F1FA}"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zh-CN" altLang="en-US" smtClean="0"/>
          </a:p>
        </p:txBody>
      </p:sp>
      <p:sp>
        <p:nvSpPr>
          <p:cNvPr id="3686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Tx/>
              <a:buNone/>
            </a:pPr>
            <a:fld id="{D9BF0E9F-338F-47A0-8EB5-E5BBC58BB685}" type="slidenum">
              <a:rPr lang="zh-CN" altLang="en-US" smtClean="0"/>
              <a:t>5</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613"/>
            <a:ext cx="7772400" cy="11017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2A407CB9-5CC8-4122-BA48-BFE2E5090B1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17B780A-F874-4B15-98CD-E2D710A10672}" type="slidenum">
              <a:rPr lang="zh-CN" altLang="en-US"/>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7208D65-37AF-4E57-9137-86CD29635CF4}"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B131ED5-BFC2-492F-A0F8-8AD61FF22353}"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026B979-FDD9-45B9-AE84-0EFBB0462DD6}"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077C4A2-A196-4C26-BF85-30C35DA155A5}" type="slidenum">
              <a:rPr lang="zh-CN" altLang="en-US"/>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6375"/>
            <a:ext cx="2057400" cy="43878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6375"/>
            <a:ext cx="6019800" cy="43878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6F2D9195-0986-436E-BBF9-AB2C581CEAC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B8FAAF7-A81E-4F1B-B3A9-FB5C5617F725}"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43FAE84-9DE1-4D93-9050-5594C22D4E7C}"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BF03E47-8D74-4FC6-9ED9-613461EDAAF4}"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4820AAA8-C37E-4687-BFBD-EDEE4F90FC0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5D334DE3-3B1B-499A-AA80-E8FB0943DB5D}"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CC4C722C-7B5A-431E-987A-FA31A39C6014}"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E10888A3-1E09-4FC6-821D-368D93C1A441}"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E7D4BD00-F5EF-4C5C-9872-65D942576316}"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5A4AB754-FDEA-4E73-A679-294959BAC1F1}"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99CAB7AA-700C-4A1E-87A9-8E6A043BF1DB}"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6657E140-BC7C-4562-BFD0-1A8B6E082644}"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6F24DCF0-D6EF-4E5E-AC5C-D38ACF42527D}"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9281F8BB-A26C-4A9E-A590-10EE54C1BB42}"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FA5D186-BC90-4368-8C90-9F828B1B4A18}"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CAE6AE5D-3D69-4FC8-B906-D99F8760815F}"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06375"/>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0963" name="Rectangle 3"/>
          <p:cNvSpPr>
            <a:spLocks noGrp="1" noChangeArrowheads="1"/>
          </p:cNvSpPr>
          <p:nvPr>
            <p:ph type="body" idx="1"/>
          </p:nvPr>
        </p:nvSpPr>
        <p:spPr bwMode="auto">
          <a:xfrm>
            <a:off x="457200" y="1200150"/>
            <a:ext cx="8229600" cy="339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0964" name="Rectangle 4"/>
          <p:cNvSpPr>
            <a:spLocks noGrp="1" noChangeArrowheads="1"/>
          </p:cNvSpPr>
          <p:nvPr>
            <p:ph type="dt" sz="half" idx="2"/>
          </p:nvPr>
        </p:nvSpPr>
        <p:spPr bwMode="auto">
          <a:xfrm>
            <a:off x="457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400"/>
            </a:lvl1pPr>
          </a:lstStyle>
          <a:p>
            <a:fld id="{61FCF1F2-CB02-40DB-93F1-17E50BD03E66}" type="datetimeFigureOut">
              <a:rPr lang="zh-CN" altLang="en-US"/>
              <a:t>2023-01-17</a:t>
            </a:fld>
            <a:endParaRPr lang="en-US" altLang="zh-CN"/>
          </a:p>
        </p:txBody>
      </p:sp>
      <p:sp>
        <p:nvSpPr>
          <p:cNvPr id="40965" name="Rectangle 5"/>
          <p:cNvSpPr>
            <a:spLocks noGrp="1" noChangeArrowheads="1"/>
          </p:cNvSpPr>
          <p:nvPr>
            <p:ph type="ftr" sz="quarter" idx="3"/>
          </p:nvPr>
        </p:nvSpPr>
        <p:spPr bwMode="auto">
          <a:xfrm>
            <a:off x="3124200" y="4684713"/>
            <a:ext cx="2895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eaLnBrk="0" hangingPunct="0">
              <a:defRPr sz="1400"/>
            </a:lvl1pPr>
          </a:lstStyle>
          <a:p>
            <a:endParaRPr lang="en-US" altLang="zh-CN"/>
          </a:p>
        </p:txBody>
      </p:sp>
      <p:sp>
        <p:nvSpPr>
          <p:cNvPr id="40966" name="Rectangle 6"/>
          <p:cNvSpPr>
            <a:spLocks noGrp="1" noChangeArrowheads="1"/>
          </p:cNvSpPr>
          <p:nvPr>
            <p:ph type="sldNum" sz="quarter" idx="4"/>
          </p:nvPr>
        </p:nvSpPr>
        <p:spPr bwMode="auto">
          <a:xfrm>
            <a:off x="6553200" y="4684713"/>
            <a:ext cx="2133600" cy="357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400"/>
            </a:lvl1pPr>
          </a:lstStyle>
          <a:p>
            <a:fld id="{19F37AAF-D94A-4DBF-B755-AF14E06F8A4C}"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1" y="85595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Unit 4</a:t>
            </a:r>
          </a:p>
          <a:p>
            <a:pPr algn="ctr" eaLnBrk="1" hangingPunct="1">
              <a:defRPr/>
            </a:pPr>
            <a:r>
              <a:rPr lang="en-US" altLang="zh-CN" sz="3600" b="1" dirty="0" smtClean="0">
                <a:solidFill>
                  <a:srgbClr val="000000"/>
                </a:solidFill>
                <a:latin typeface="Times New Roman" panose="02020603050405020304" pitchFamily="18" charset="0"/>
                <a:cs typeface="Times New Roman" panose="02020603050405020304" pitchFamily="18" charset="0"/>
              </a:rPr>
              <a:t>Why don’t you talk to your parents?</a:t>
            </a:r>
          </a:p>
        </p:txBody>
      </p:sp>
      <p:sp>
        <p:nvSpPr>
          <p:cNvPr id="4" name="Text Box 3"/>
          <p:cNvSpPr txBox="1">
            <a:spLocks noChangeArrowheads="1"/>
          </p:cNvSpPr>
          <p:nvPr/>
        </p:nvSpPr>
        <p:spPr bwMode="auto">
          <a:xfrm>
            <a:off x="3312318" y="2444059"/>
            <a:ext cx="2519363" cy="4001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defRPr/>
            </a:pPr>
            <a:r>
              <a:rPr lang="en-US" altLang="zh-CN" sz="2000" b="1" dirty="0" smtClean="0">
                <a:solidFill>
                  <a:srgbClr val="000000"/>
                </a:solidFill>
                <a:latin typeface="微软雅黑" panose="020B0503020204020204" pitchFamily="34" charset="-122"/>
                <a:ea typeface="微软雅黑" panose="020B0503020204020204" pitchFamily="34" charset="-122"/>
              </a:rPr>
              <a:t>R  </a:t>
            </a:r>
            <a:r>
              <a:rPr lang="zh-CN" altLang="en-US" sz="2000" b="1" dirty="0" smtClean="0">
                <a:solidFill>
                  <a:srgbClr val="000000"/>
                </a:solidFill>
                <a:latin typeface="微软雅黑" panose="020B0503020204020204" pitchFamily="34" charset="-122"/>
                <a:ea typeface="微软雅黑" panose="020B0503020204020204" pitchFamily="34" charset="-122"/>
              </a:rPr>
              <a:t>八年级下册</a:t>
            </a:r>
          </a:p>
        </p:txBody>
      </p:sp>
      <p:sp>
        <p:nvSpPr>
          <p:cNvPr id="1028" name="Line 6"/>
          <p:cNvSpPr>
            <a:spLocks noChangeShapeType="1"/>
          </p:cNvSpPr>
          <p:nvPr/>
        </p:nvSpPr>
        <p:spPr bwMode="auto">
          <a:xfrm>
            <a:off x="1020763" y="2282452"/>
            <a:ext cx="7150100"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5" name="矩形 4"/>
          <p:cNvSpPr/>
          <p:nvPr/>
        </p:nvSpPr>
        <p:spPr>
          <a:xfrm>
            <a:off x="-1" y="4014808"/>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
        <p:nvSpPr>
          <p:cNvPr id="2" name="TextBox 1"/>
          <p:cNvSpPr txBox="1"/>
          <p:nvPr/>
        </p:nvSpPr>
        <p:spPr>
          <a:xfrm>
            <a:off x="4015596" y="3006243"/>
            <a:ext cx="1112805" cy="400110"/>
          </a:xfrm>
          <a:prstGeom prst="rect">
            <a:avLst/>
          </a:prstGeom>
          <a:noFill/>
        </p:spPr>
        <p:txBody>
          <a:bodyPr wrap="none" rtlCol="0">
            <a:spAutoFit/>
          </a:bodyPr>
          <a:lstStyle/>
          <a:p>
            <a:pPr algn="ctr"/>
            <a:r>
              <a:rPr lang="zh-CN" altLang="en-US" sz="2000" b="1" dirty="0" smtClean="0">
                <a:latin typeface="微软雅黑" panose="020B0503020204020204" pitchFamily="34" charset="-122"/>
                <a:ea typeface="微软雅黑" panose="020B0503020204020204" pitchFamily="34" charset="-122"/>
              </a:rPr>
              <a:t>第</a:t>
            </a:r>
            <a:r>
              <a:rPr lang="en-US" altLang="zh-CN" sz="2000" b="1" dirty="0" smtClean="0">
                <a:latin typeface="微软雅黑" panose="020B0503020204020204" pitchFamily="34" charset="-122"/>
                <a:ea typeface="微软雅黑" panose="020B0503020204020204" pitchFamily="34" charset="-122"/>
              </a:rPr>
              <a:t>4</a:t>
            </a:r>
            <a:r>
              <a:rPr lang="zh-CN" altLang="en-US" sz="2000" b="1" dirty="0" smtClean="0">
                <a:latin typeface="微软雅黑" panose="020B0503020204020204" pitchFamily="34" charset="-122"/>
                <a:ea typeface="微软雅黑" panose="020B0503020204020204" pitchFamily="34" charset="-122"/>
              </a:rPr>
              <a:t>课时</a:t>
            </a:r>
            <a:endParaRPr lang="zh-CN" altLang="en-US" sz="20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660400"/>
            <a:ext cx="5351463" cy="2554545"/>
          </a:xfrm>
          <a:prstGeom prst="rect">
            <a:avLst/>
          </a:prstGeom>
        </p:spPr>
        <p:txBody>
          <a:bodyPr>
            <a:spAutoFit/>
          </a:bodyPr>
          <a:lstStyle/>
          <a:p>
            <a:pPr>
              <a:defRPr/>
            </a:pPr>
            <a:r>
              <a:rPr lang="en-US" altLang="zh-CN" sz="2000" b="1" dirty="0">
                <a:latin typeface="+mj-lt"/>
              </a:rPr>
              <a:t>Doctors say too much pressure is not good for a child’s development. Dr. Alice Green says all these activities can cause a lot of stress for children. “Kids should have time to relax and think for themselves, too. Although it’s normal to want successful children, it’s even more important to have happy children.”</a:t>
            </a:r>
            <a:endParaRPr lang="zh-CN" altLang="en-US" sz="2000" b="1" dirty="0">
              <a:latin typeface="+mj-lt"/>
            </a:endParaRPr>
          </a:p>
        </p:txBody>
      </p:sp>
      <p:pic>
        <p:nvPicPr>
          <p:cNvPr id="10243" name="Picture 2" descr="E:\2017春下\上课课件\人八英\resource\u4\jpg\u4B_2b.jpg"/>
          <p:cNvPicPr>
            <a:picLocks noChangeAspect="1" noChangeArrowheads="1"/>
          </p:cNvPicPr>
          <p:nvPr/>
        </p:nvPicPr>
        <p:blipFill>
          <a:blip r:embed="rId2" cstate="email"/>
          <a:srcRect/>
          <a:stretch>
            <a:fillRect/>
          </a:stretch>
        </p:blipFill>
        <p:spPr bwMode="auto">
          <a:xfrm>
            <a:off x="5969000" y="814388"/>
            <a:ext cx="2768600" cy="342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一级栏目"/>
          <p:cNvPicPr>
            <a:picLocks noChangeAspect="1" noChangeArrowheads="1"/>
          </p:cNvPicPr>
          <p:nvPr/>
        </p:nvPicPr>
        <p:blipFill>
          <a:blip r:embed="rId2" cstate="email"/>
          <a:srcRect/>
          <a:stretch>
            <a:fillRect/>
          </a:stretch>
        </p:blipFill>
        <p:spPr bwMode="auto">
          <a:xfrm>
            <a:off x="712788" y="180975"/>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387"/>
          <p:cNvSpPr>
            <a:spLocks noChangeArrowheads="1"/>
          </p:cNvSpPr>
          <p:nvPr/>
        </p:nvSpPr>
        <p:spPr bwMode="auto">
          <a:xfrm>
            <a:off x="1423988" y="384175"/>
            <a:ext cx="3154362"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Language points</a:t>
            </a:r>
          </a:p>
        </p:txBody>
      </p:sp>
      <p:sp>
        <p:nvSpPr>
          <p:cNvPr id="4" name="矩形 3"/>
          <p:cNvSpPr/>
          <p:nvPr/>
        </p:nvSpPr>
        <p:spPr>
          <a:xfrm>
            <a:off x="903288" y="1084263"/>
            <a:ext cx="6032500" cy="522287"/>
          </a:xfrm>
          <a:prstGeom prst="rect">
            <a:avLst/>
          </a:prstGeom>
        </p:spPr>
        <p:txBody>
          <a:bodyPr wrap="none">
            <a:spAutoFit/>
          </a:bodyPr>
          <a:lstStyle/>
          <a:p>
            <a:pPr>
              <a:defRPr/>
            </a:pPr>
            <a:r>
              <a:rPr lang="en-US" altLang="zh-CN" sz="2400" b="1" dirty="0">
                <a:latin typeface="+mj-lt"/>
                <a:ea typeface="+mj-ea"/>
              </a:rPr>
              <a:t>1.</a:t>
            </a:r>
            <a:r>
              <a:rPr lang="en-US" altLang="zh-CN" sz="2800" b="1" dirty="0">
                <a:solidFill>
                  <a:srgbClr val="FF0000"/>
                </a:solidFill>
                <a:latin typeface="+mj-lt"/>
                <a:ea typeface="+mj-ea"/>
              </a:rPr>
              <a:t>sometimes</a:t>
            </a:r>
            <a:r>
              <a:rPr lang="zh-CN" altLang="en-US" sz="2400" b="1" dirty="0">
                <a:latin typeface="+mj-lt"/>
                <a:ea typeface="+mj-ea"/>
              </a:rPr>
              <a:t>副词，意为“有时；不时”。</a:t>
            </a:r>
          </a:p>
        </p:txBody>
      </p:sp>
      <p:sp>
        <p:nvSpPr>
          <p:cNvPr id="5" name="矩形 4"/>
          <p:cNvSpPr/>
          <p:nvPr/>
        </p:nvSpPr>
        <p:spPr>
          <a:xfrm>
            <a:off x="836386" y="1711325"/>
            <a:ext cx="7109639" cy="2123658"/>
          </a:xfrm>
          <a:prstGeom prst="rect">
            <a:avLst/>
          </a:prstGeom>
        </p:spPr>
        <p:txBody>
          <a:bodyPr wrap="none">
            <a:spAutoFit/>
          </a:bodyPr>
          <a:lstStyle/>
          <a:p>
            <a:pPr>
              <a:lnSpc>
                <a:spcPct val="150000"/>
              </a:lnSpc>
              <a:defRPr/>
            </a:pPr>
            <a:r>
              <a:rPr lang="zh-CN" altLang="en-US" sz="2000" b="1" dirty="0">
                <a:latin typeface="+mj-lt"/>
                <a:ea typeface="+mj-ea"/>
              </a:rPr>
              <a:t>他有时周末去购物。</a:t>
            </a:r>
            <a:endParaRPr lang="en-US" altLang="zh-CN" sz="2000" b="1" dirty="0">
              <a:latin typeface="+mj-lt"/>
              <a:ea typeface="+mj-ea"/>
            </a:endParaRPr>
          </a:p>
          <a:p>
            <a:pPr>
              <a:lnSpc>
                <a:spcPct val="150000"/>
              </a:lnSpc>
              <a:defRPr/>
            </a:pPr>
            <a:r>
              <a:rPr lang="en-US" altLang="zh-CN" sz="2400" b="1" dirty="0">
                <a:latin typeface="+mj-lt"/>
                <a:ea typeface="+mj-ea"/>
              </a:rPr>
              <a:t>He sometimes goes shopping on the weekend.</a:t>
            </a:r>
          </a:p>
          <a:p>
            <a:pPr>
              <a:lnSpc>
                <a:spcPct val="150000"/>
              </a:lnSpc>
              <a:defRPr/>
            </a:pPr>
            <a:r>
              <a:rPr lang="zh-CN" altLang="en-US" sz="2000" b="1" dirty="0">
                <a:latin typeface="+mj-lt"/>
                <a:ea typeface="+mj-ea"/>
              </a:rPr>
              <a:t>她有时会给朋友们寄明信片。</a:t>
            </a:r>
            <a:endParaRPr lang="en-US" altLang="zh-CN" sz="2000" b="1" dirty="0">
              <a:latin typeface="+mj-lt"/>
              <a:ea typeface="+mj-ea"/>
            </a:endParaRPr>
          </a:p>
          <a:p>
            <a:pPr>
              <a:lnSpc>
                <a:spcPct val="150000"/>
              </a:lnSpc>
              <a:defRPr/>
            </a:pPr>
            <a:r>
              <a:rPr lang="en-US" altLang="zh-CN" sz="2400" b="1" dirty="0">
                <a:latin typeface="+mj-lt"/>
                <a:ea typeface="+mj-ea"/>
              </a:rPr>
              <a:t>She sometimes sends postcards to her friends.</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50838" y="428625"/>
            <a:ext cx="8315325" cy="461665"/>
          </a:xfrm>
          <a:prstGeom prst="rect">
            <a:avLst/>
          </a:prstGeom>
        </p:spPr>
        <p:txBody>
          <a:bodyPr>
            <a:spAutoFit/>
          </a:bodyPr>
          <a:lstStyle/>
          <a:p>
            <a:pPr>
              <a:defRPr/>
            </a:pPr>
            <a:r>
              <a:rPr lang="en-US" altLang="zh-CN" sz="2000" b="1" dirty="0">
                <a:latin typeface="+mj-lt"/>
                <a:ea typeface="+mj-ea"/>
              </a:rPr>
              <a:t>【</a:t>
            </a:r>
            <a:r>
              <a:rPr lang="zh-CN" altLang="en-US" sz="2000" b="1" dirty="0">
                <a:latin typeface="+mj-lt"/>
                <a:ea typeface="+mj-ea"/>
              </a:rPr>
              <a:t>辨析</a:t>
            </a:r>
            <a:r>
              <a:rPr lang="en-US" altLang="zh-CN" sz="2000" b="1" dirty="0">
                <a:latin typeface="+mj-lt"/>
                <a:ea typeface="+mj-ea"/>
              </a:rPr>
              <a:t>】</a:t>
            </a:r>
            <a:r>
              <a:rPr lang="en-US" altLang="zh-CN" sz="2400" b="1" dirty="0">
                <a:latin typeface="+mj-lt"/>
                <a:ea typeface="+mj-ea"/>
              </a:rPr>
              <a:t>sometimes, some times, some time</a:t>
            </a:r>
            <a:r>
              <a:rPr lang="zh-CN" altLang="en-US" sz="2000" b="1" dirty="0">
                <a:latin typeface="+mj-lt"/>
                <a:ea typeface="+mj-ea"/>
              </a:rPr>
              <a:t>与</a:t>
            </a:r>
            <a:r>
              <a:rPr lang="en-US" altLang="zh-CN" sz="2400" b="1" dirty="0">
                <a:latin typeface="+mj-lt"/>
                <a:ea typeface="+mj-ea"/>
              </a:rPr>
              <a:t>sometime</a:t>
            </a:r>
            <a:endParaRPr lang="zh-CN" altLang="en-US" sz="2400" b="1" dirty="0">
              <a:latin typeface="+mj-lt"/>
              <a:ea typeface="+mj-ea"/>
            </a:endParaRPr>
          </a:p>
        </p:txBody>
      </p:sp>
      <p:graphicFrame>
        <p:nvGraphicFramePr>
          <p:cNvPr id="3" name="表格 2"/>
          <p:cNvGraphicFramePr>
            <a:graphicFrameLocks noGrp="1"/>
          </p:cNvGraphicFramePr>
          <p:nvPr/>
        </p:nvGraphicFramePr>
        <p:xfrm>
          <a:off x="530225" y="1057275"/>
          <a:ext cx="8056563" cy="3530601"/>
        </p:xfrm>
        <a:graphic>
          <a:graphicData uri="http://schemas.openxmlformats.org/drawingml/2006/table">
            <a:tbl>
              <a:tblPr/>
              <a:tblGrid>
                <a:gridCol w="1887538">
                  <a:extLst>
                    <a:ext uri="{9D8B030D-6E8A-4147-A177-3AD203B41FA5}">
                      <a16:colId xmlns:a16="http://schemas.microsoft.com/office/drawing/2014/main" val="20000"/>
                    </a:ext>
                  </a:extLst>
                </a:gridCol>
                <a:gridCol w="6169025">
                  <a:extLst>
                    <a:ext uri="{9D8B030D-6E8A-4147-A177-3AD203B41FA5}">
                      <a16:colId xmlns:a16="http://schemas.microsoft.com/office/drawing/2014/main" val="20001"/>
                    </a:ext>
                  </a:extLst>
                </a:gridCol>
              </a:tblGrid>
              <a:tr h="9112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sometimes</a:t>
                      </a: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4138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some times</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some time</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80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sometime</a:t>
                      </a:r>
                      <a:endParaRPr kumimoji="0" lang="zh-CN" altLang="en-US" sz="28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28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txBody>
                  <a:tcPr marL="91431" marR="91431"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矩形 3"/>
          <p:cNvSpPr/>
          <p:nvPr/>
        </p:nvSpPr>
        <p:spPr>
          <a:xfrm>
            <a:off x="2365375" y="1054100"/>
            <a:ext cx="6162675" cy="769441"/>
          </a:xfrm>
          <a:prstGeom prst="rect">
            <a:avLst/>
          </a:prstGeom>
        </p:spPr>
        <p:txBody>
          <a:bodyPr>
            <a:spAutoFit/>
          </a:bodyPr>
          <a:lstStyle/>
          <a:p>
            <a:pPr>
              <a:defRPr/>
            </a:pPr>
            <a:r>
              <a:rPr lang="zh-CN" altLang="en-US" sz="2000" b="1" dirty="0">
                <a:solidFill>
                  <a:srgbClr val="0000FF"/>
                </a:solidFill>
                <a:latin typeface="+mj-lt"/>
                <a:ea typeface="黑体" panose="02010609060101010101" pitchFamily="49" charset="-122"/>
              </a:rPr>
              <a:t>意为“有时，不时”，意思与</a:t>
            </a:r>
            <a:r>
              <a:rPr lang="en-US" altLang="zh-CN" sz="2400" b="1" dirty="0">
                <a:solidFill>
                  <a:srgbClr val="0000FF"/>
                </a:solidFill>
                <a:latin typeface="+mj-lt"/>
                <a:ea typeface="黑体" panose="02010609060101010101" pitchFamily="49" charset="-122"/>
              </a:rPr>
              <a:t>at times</a:t>
            </a:r>
            <a:r>
              <a:rPr lang="zh-CN" altLang="en-US" sz="2000" b="1" dirty="0">
                <a:solidFill>
                  <a:srgbClr val="0000FF"/>
                </a:solidFill>
                <a:latin typeface="+mj-lt"/>
                <a:ea typeface="黑体" panose="02010609060101010101" pitchFamily="49" charset="-122"/>
              </a:rPr>
              <a:t>相近，多用于一般现在时。</a:t>
            </a:r>
          </a:p>
        </p:txBody>
      </p:sp>
      <p:sp>
        <p:nvSpPr>
          <p:cNvPr id="5" name="矩形 4"/>
          <p:cNvSpPr/>
          <p:nvPr/>
        </p:nvSpPr>
        <p:spPr>
          <a:xfrm>
            <a:off x="2365375" y="1992313"/>
            <a:ext cx="6162675" cy="769441"/>
          </a:xfrm>
          <a:prstGeom prst="rect">
            <a:avLst/>
          </a:prstGeom>
        </p:spPr>
        <p:txBody>
          <a:bodyPr>
            <a:spAutoFit/>
          </a:bodyPr>
          <a:lstStyle/>
          <a:p>
            <a:pPr>
              <a:defRPr/>
            </a:pPr>
            <a:r>
              <a:rPr lang="zh-CN" altLang="en-US" sz="2000" b="1" dirty="0">
                <a:solidFill>
                  <a:srgbClr val="0000FF"/>
                </a:solidFill>
                <a:latin typeface="+mj-lt"/>
                <a:ea typeface="黑体" panose="02010609060101010101" pitchFamily="49" charset="-122"/>
              </a:rPr>
              <a:t>意为“几次，几倍”，</a:t>
            </a:r>
            <a:r>
              <a:rPr lang="en-US" altLang="zh-CN" sz="2400" b="1" dirty="0">
                <a:solidFill>
                  <a:srgbClr val="0000FF"/>
                </a:solidFill>
                <a:latin typeface="+mj-lt"/>
                <a:ea typeface="黑体" panose="02010609060101010101" pitchFamily="49" charset="-122"/>
              </a:rPr>
              <a:t>time</a:t>
            </a:r>
            <a:r>
              <a:rPr lang="zh-CN" altLang="en-US" sz="2000" b="1" dirty="0">
                <a:solidFill>
                  <a:srgbClr val="0000FF"/>
                </a:solidFill>
                <a:latin typeface="+mj-lt"/>
                <a:ea typeface="黑体" panose="02010609060101010101" pitchFamily="49" charset="-122"/>
              </a:rPr>
              <a:t>意为“次，倍”，是可数名词。</a:t>
            </a:r>
          </a:p>
        </p:txBody>
      </p:sp>
      <p:sp>
        <p:nvSpPr>
          <p:cNvPr id="6" name="矩形 5"/>
          <p:cNvSpPr/>
          <p:nvPr/>
        </p:nvSpPr>
        <p:spPr>
          <a:xfrm>
            <a:off x="2365375" y="2895600"/>
            <a:ext cx="6162675" cy="769441"/>
          </a:xfrm>
          <a:prstGeom prst="rect">
            <a:avLst/>
          </a:prstGeom>
        </p:spPr>
        <p:txBody>
          <a:bodyPr>
            <a:spAutoFit/>
          </a:bodyPr>
          <a:lstStyle/>
          <a:p>
            <a:pPr>
              <a:defRPr/>
            </a:pPr>
            <a:r>
              <a:rPr lang="zh-CN" altLang="en-US" sz="2000" b="1" dirty="0">
                <a:solidFill>
                  <a:srgbClr val="0000FF"/>
                </a:solidFill>
                <a:latin typeface="+mj-lt"/>
                <a:ea typeface="黑体" panose="02010609060101010101" pitchFamily="49" charset="-122"/>
              </a:rPr>
              <a:t>意为“一段时间”，</a:t>
            </a:r>
            <a:r>
              <a:rPr lang="en-US" altLang="zh-CN" sz="2400" b="1" dirty="0">
                <a:solidFill>
                  <a:srgbClr val="0000FF"/>
                </a:solidFill>
                <a:latin typeface="+mj-lt"/>
                <a:ea typeface="黑体" panose="02010609060101010101" pitchFamily="49" charset="-122"/>
              </a:rPr>
              <a:t>time</a:t>
            </a:r>
            <a:r>
              <a:rPr lang="zh-CN" altLang="en-US" sz="2000" b="1" dirty="0">
                <a:solidFill>
                  <a:srgbClr val="0000FF"/>
                </a:solidFill>
                <a:latin typeface="+mj-lt"/>
                <a:ea typeface="黑体" panose="02010609060101010101" pitchFamily="49" charset="-122"/>
              </a:rPr>
              <a:t>意为“时间”，是不可数名词。</a:t>
            </a:r>
          </a:p>
        </p:txBody>
      </p:sp>
      <p:sp>
        <p:nvSpPr>
          <p:cNvPr id="7" name="矩形 6"/>
          <p:cNvSpPr/>
          <p:nvPr/>
        </p:nvSpPr>
        <p:spPr>
          <a:xfrm>
            <a:off x="2365375" y="3767138"/>
            <a:ext cx="6162675" cy="707886"/>
          </a:xfrm>
          <a:prstGeom prst="rect">
            <a:avLst/>
          </a:prstGeom>
        </p:spPr>
        <p:txBody>
          <a:bodyPr>
            <a:spAutoFit/>
          </a:bodyPr>
          <a:lstStyle/>
          <a:p>
            <a:pPr>
              <a:defRPr/>
            </a:pPr>
            <a:r>
              <a:rPr lang="zh-CN" altLang="en-US" sz="2000" b="1" dirty="0">
                <a:solidFill>
                  <a:srgbClr val="0000FF"/>
                </a:solidFill>
                <a:latin typeface="+mj-ea"/>
                <a:ea typeface="+mj-ea"/>
              </a:rPr>
              <a:t>意为“某个时候”，它可指过去的“某个时候”，也可指将来的 “某个时候”。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randombar(horizontal)">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62013" y="1301750"/>
            <a:ext cx="7699375" cy="1938338"/>
          </a:xfrm>
          <a:prstGeom prst="rect">
            <a:avLst/>
          </a:prstGeom>
        </p:spPr>
        <p:txBody>
          <a:bodyPr>
            <a:spAutoFit/>
          </a:bodyPr>
          <a:lstStyle/>
          <a:p>
            <a:pPr>
              <a:lnSpc>
                <a:spcPct val="150000"/>
              </a:lnSpc>
              <a:defRPr/>
            </a:pPr>
            <a:r>
              <a:rPr lang="en-US" altLang="zh-CN" sz="2800" b="1" dirty="0">
                <a:latin typeface="+mj-lt"/>
                <a:ea typeface="+mj-ea"/>
              </a:rPr>
              <a:t>2. </a:t>
            </a:r>
            <a:r>
              <a:rPr lang="en-US" altLang="zh-CN" sz="2800" b="1" dirty="0">
                <a:solidFill>
                  <a:srgbClr val="FF0000"/>
                </a:solidFill>
                <a:latin typeface="+mj-lt"/>
                <a:ea typeface="+mj-ea"/>
              </a:rPr>
              <a:t>so many</a:t>
            </a:r>
            <a:r>
              <a:rPr lang="zh-CN" altLang="en-US" sz="2400" b="1" dirty="0">
                <a:latin typeface="+mj-lt"/>
                <a:ea typeface="+mj-ea"/>
              </a:rPr>
              <a:t>意为“如此多”，修饰可数名词复数形式。</a:t>
            </a:r>
            <a:endParaRPr lang="en-US" altLang="zh-CN" sz="2400" b="1" dirty="0">
              <a:latin typeface="+mj-lt"/>
              <a:ea typeface="+mj-ea"/>
            </a:endParaRPr>
          </a:p>
          <a:p>
            <a:pPr>
              <a:lnSpc>
                <a:spcPct val="150000"/>
              </a:lnSpc>
              <a:defRPr/>
            </a:pPr>
            <a:r>
              <a:rPr lang="zh-CN" altLang="en-US" sz="2400" b="1" dirty="0">
                <a:latin typeface="+mj-lt"/>
                <a:ea typeface="+mj-ea"/>
              </a:rPr>
              <a:t>    那儿有那么多的人。</a:t>
            </a:r>
            <a:endParaRPr lang="en-US" altLang="zh-CN" sz="2400" b="1" dirty="0">
              <a:latin typeface="+mj-lt"/>
              <a:ea typeface="+mj-ea"/>
            </a:endParaRPr>
          </a:p>
          <a:p>
            <a:pPr>
              <a:lnSpc>
                <a:spcPct val="150000"/>
              </a:lnSpc>
              <a:defRPr/>
            </a:pPr>
            <a:r>
              <a:rPr lang="en-US" altLang="zh-CN" sz="2800" b="1" dirty="0">
                <a:latin typeface="+mj-lt"/>
                <a:ea typeface="+mj-ea"/>
              </a:rPr>
              <a:t>    There are so many people over there.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1813" y="930275"/>
            <a:ext cx="7894637" cy="523875"/>
          </a:xfrm>
          <a:prstGeom prst="rect">
            <a:avLst/>
          </a:prstGeom>
        </p:spPr>
        <p:txBody>
          <a:bodyPr wrap="none">
            <a:spAutoFit/>
          </a:bodyPr>
          <a:lstStyle/>
          <a:p>
            <a:pPr>
              <a:defRPr/>
            </a:pPr>
            <a:r>
              <a:rPr lang="en-US" altLang="zh-CN" sz="2400" b="1" dirty="0">
                <a:solidFill>
                  <a:srgbClr val="0000FF"/>
                </a:solidFill>
                <a:latin typeface="+mj-lt"/>
                <a:ea typeface="楷体" panose="02010609060101010101" pitchFamily="49" charset="-122"/>
              </a:rPr>
              <a:t>【</a:t>
            </a:r>
            <a:r>
              <a:rPr lang="zh-CN" altLang="en-US" sz="2400" b="1" dirty="0">
                <a:solidFill>
                  <a:srgbClr val="0000FF"/>
                </a:solidFill>
                <a:latin typeface="+mj-ea"/>
                <a:ea typeface="+mj-ea"/>
              </a:rPr>
              <a:t>辨析</a:t>
            </a:r>
            <a:r>
              <a:rPr lang="en-US" altLang="zh-CN" sz="2400" b="1" dirty="0">
                <a:solidFill>
                  <a:srgbClr val="0000FF"/>
                </a:solidFill>
                <a:latin typeface="+mj-lt"/>
                <a:ea typeface="楷体" panose="02010609060101010101" pitchFamily="49" charset="-122"/>
              </a:rPr>
              <a:t>】</a:t>
            </a:r>
            <a:r>
              <a:rPr lang="en-US" altLang="zh-CN" sz="2800" b="1" dirty="0">
                <a:solidFill>
                  <a:srgbClr val="0000FF"/>
                </a:solidFill>
                <a:latin typeface="+mj-lt"/>
                <a:ea typeface="楷体" panose="02010609060101010101" pitchFamily="49" charset="-122"/>
              </a:rPr>
              <a:t>so many, too many, much too</a:t>
            </a:r>
            <a:r>
              <a:rPr lang="zh-CN" altLang="en-US" sz="2400" b="1" dirty="0">
                <a:solidFill>
                  <a:srgbClr val="0000FF"/>
                </a:solidFill>
                <a:latin typeface="+mj-lt"/>
                <a:ea typeface="楷体" panose="02010609060101010101" pitchFamily="49" charset="-122"/>
              </a:rPr>
              <a:t>与</a:t>
            </a:r>
            <a:r>
              <a:rPr lang="en-US" altLang="zh-CN" sz="2800" b="1" dirty="0">
                <a:solidFill>
                  <a:srgbClr val="0000FF"/>
                </a:solidFill>
                <a:latin typeface="+mj-lt"/>
                <a:ea typeface="楷体" panose="02010609060101010101" pitchFamily="49" charset="-122"/>
              </a:rPr>
              <a:t>too much </a:t>
            </a:r>
            <a:endParaRPr lang="zh-CN" altLang="en-US" sz="2400" b="1" dirty="0">
              <a:solidFill>
                <a:srgbClr val="0000FF"/>
              </a:solidFill>
              <a:latin typeface="+mj-lt"/>
              <a:ea typeface="楷体" panose="02010609060101010101" pitchFamily="49" charset="-122"/>
            </a:endParaRPr>
          </a:p>
        </p:txBody>
      </p:sp>
      <p:sp>
        <p:nvSpPr>
          <p:cNvPr id="3" name="矩形 2"/>
          <p:cNvSpPr/>
          <p:nvPr/>
        </p:nvSpPr>
        <p:spPr>
          <a:xfrm>
            <a:off x="715963" y="1704975"/>
            <a:ext cx="8160248" cy="1631216"/>
          </a:xfrm>
          <a:prstGeom prst="rect">
            <a:avLst/>
          </a:prstGeom>
        </p:spPr>
        <p:txBody>
          <a:bodyPr wrap="square">
            <a:spAutoFit/>
          </a:bodyPr>
          <a:lstStyle/>
          <a:p>
            <a:pPr>
              <a:lnSpc>
                <a:spcPts val="4000"/>
              </a:lnSpc>
              <a:defRPr/>
            </a:pPr>
            <a:r>
              <a:rPr lang="en-US" altLang="zh-CN" sz="2000" b="1" dirty="0">
                <a:latin typeface="+mj-lt"/>
                <a:ea typeface="+mj-ea"/>
              </a:rPr>
              <a:t>(1) </a:t>
            </a:r>
            <a:r>
              <a:rPr lang="en-US" altLang="zh-CN" sz="2400" b="1" dirty="0">
                <a:latin typeface="+mj-lt"/>
                <a:ea typeface="+mj-ea"/>
              </a:rPr>
              <a:t>so many</a:t>
            </a:r>
            <a:r>
              <a:rPr lang="zh-CN" altLang="en-US" sz="2000" b="1" dirty="0">
                <a:latin typeface="+mj-lt"/>
                <a:ea typeface="+mj-ea"/>
              </a:rPr>
              <a:t>意为“如此多”，中心词为</a:t>
            </a:r>
            <a:r>
              <a:rPr lang="en-US" altLang="zh-CN" sz="2400" b="1" dirty="0">
                <a:latin typeface="+mj-lt"/>
                <a:ea typeface="+mj-ea"/>
              </a:rPr>
              <a:t>many</a:t>
            </a:r>
            <a:r>
              <a:rPr lang="zh-CN" altLang="en-US" sz="2000" b="1" dirty="0">
                <a:latin typeface="+mj-lt"/>
                <a:ea typeface="+mj-ea"/>
              </a:rPr>
              <a:t>，修饰</a:t>
            </a:r>
            <a:r>
              <a:rPr lang="zh-CN" altLang="en-US" sz="2000" b="1" dirty="0" smtClean="0">
                <a:latin typeface="+mj-lt"/>
                <a:ea typeface="+mj-ea"/>
              </a:rPr>
              <a:t>复数</a:t>
            </a:r>
            <a:r>
              <a:rPr lang="zh-CN" altLang="en-US" sz="2000" b="1" dirty="0">
                <a:latin typeface="+mj-lt"/>
                <a:ea typeface="+mj-ea"/>
              </a:rPr>
              <a:t>名词。</a:t>
            </a:r>
            <a:endParaRPr lang="en-US" altLang="zh-CN" sz="2000" b="1" dirty="0">
              <a:latin typeface="+mj-lt"/>
              <a:ea typeface="+mj-ea"/>
            </a:endParaRPr>
          </a:p>
          <a:p>
            <a:pPr>
              <a:lnSpc>
                <a:spcPts val="4000"/>
              </a:lnSpc>
              <a:defRPr/>
            </a:pPr>
            <a:r>
              <a:rPr lang="zh-CN" altLang="en-US" sz="2000" b="1" dirty="0" smtClean="0">
                <a:latin typeface="+mj-lt"/>
                <a:ea typeface="+mj-ea"/>
              </a:rPr>
              <a:t>面</a:t>
            </a:r>
            <a:r>
              <a:rPr lang="zh-CN" altLang="en-US" sz="2000" b="1" dirty="0">
                <a:latin typeface="+mj-lt"/>
                <a:ea typeface="+mj-ea"/>
              </a:rPr>
              <a:t>对那么多人，他感到紧张。</a:t>
            </a:r>
            <a:endParaRPr lang="en-US" altLang="zh-CN" sz="2000" b="1" dirty="0">
              <a:latin typeface="+mj-lt"/>
              <a:ea typeface="+mj-ea"/>
            </a:endParaRPr>
          </a:p>
          <a:p>
            <a:pPr>
              <a:lnSpc>
                <a:spcPts val="4000"/>
              </a:lnSpc>
              <a:defRPr/>
            </a:pPr>
            <a:r>
              <a:rPr lang="en-US" altLang="zh-CN" sz="2400" b="1" dirty="0" smtClean="0">
                <a:latin typeface="+mj-lt"/>
                <a:ea typeface="+mj-ea"/>
              </a:rPr>
              <a:t>He </a:t>
            </a:r>
            <a:r>
              <a:rPr lang="en-US" altLang="zh-CN" sz="2400" b="1" dirty="0">
                <a:latin typeface="+mj-lt"/>
                <a:ea typeface="+mj-ea"/>
              </a:rPr>
              <a:t>feels nervous when he faces so </a:t>
            </a:r>
            <a:r>
              <a:rPr lang="en-US" altLang="zh-CN" sz="2400" b="1" dirty="0" smtClean="0">
                <a:latin typeface="+mj-lt"/>
                <a:ea typeface="+mj-ea"/>
              </a:rPr>
              <a:t>many people</a:t>
            </a:r>
            <a:r>
              <a:rPr lang="en-US" altLang="zh-CN" sz="2400" b="1" dirty="0">
                <a:latin typeface="+mj-lt"/>
                <a:ea typeface="+mj-ea"/>
              </a:rPr>
              <a:t>.</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49300" y="677863"/>
            <a:ext cx="7758113" cy="3724096"/>
          </a:xfrm>
          <a:prstGeom prst="rect">
            <a:avLst/>
          </a:prstGeom>
        </p:spPr>
        <p:txBody>
          <a:bodyPr>
            <a:spAutoFit/>
          </a:bodyPr>
          <a:lstStyle/>
          <a:p>
            <a:pPr>
              <a:defRPr/>
            </a:pPr>
            <a:r>
              <a:rPr lang="en-US" altLang="zh-CN" sz="2400" b="1" dirty="0">
                <a:solidFill>
                  <a:srgbClr val="0000FF"/>
                </a:solidFill>
                <a:latin typeface="+mj-lt"/>
                <a:ea typeface="+mj-ea"/>
              </a:rPr>
              <a:t>(2) </a:t>
            </a:r>
            <a:r>
              <a:rPr lang="en-US" altLang="zh-CN" sz="2800" b="1" dirty="0">
                <a:solidFill>
                  <a:srgbClr val="0000FF"/>
                </a:solidFill>
                <a:latin typeface="+mj-lt"/>
                <a:ea typeface="+mj-ea"/>
              </a:rPr>
              <a:t>too many</a:t>
            </a:r>
            <a:r>
              <a:rPr lang="zh-CN" altLang="en-US" sz="2400" b="1" dirty="0">
                <a:solidFill>
                  <a:srgbClr val="0000FF"/>
                </a:solidFill>
                <a:latin typeface="+mj-lt"/>
                <a:ea typeface="+mj-ea"/>
              </a:rPr>
              <a:t>意为“太多的”，中心词为</a:t>
            </a:r>
            <a:r>
              <a:rPr lang="en-US" altLang="zh-CN" sz="2800" b="1" dirty="0">
                <a:solidFill>
                  <a:srgbClr val="0000FF"/>
                </a:solidFill>
                <a:latin typeface="+mj-lt"/>
                <a:ea typeface="+mj-ea"/>
              </a:rPr>
              <a:t>many</a:t>
            </a:r>
            <a:r>
              <a:rPr lang="zh-CN" altLang="en-US" sz="2400" b="1" dirty="0">
                <a:solidFill>
                  <a:srgbClr val="0000FF"/>
                </a:solidFill>
                <a:latin typeface="+mj-lt"/>
                <a:ea typeface="+mj-ea"/>
              </a:rPr>
              <a:t>，修饰</a:t>
            </a:r>
            <a:endParaRPr lang="en-US" altLang="zh-CN" sz="2400" b="1" dirty="0">
              <a:solidFill>
                <a:srgbClr val="0000FF"/>
              </a:solidFill>
              <a:latin typeface="+mj-lt"/>
              <a:ea typeface="+mj-ea"/>
            </a:endParaRPr>
          </a:p>
          <a:p>
            <a:pPr>
              <a:defRPr/>
            </a:pPr>
            <a:r>
              <a:rPr lang="en-US" altLang="zh-CN" sz="2400" b="1" dirty="0">
                <a:solidFill>
                  <a:srgbClr val="0000FF"/>
                </a:solidFill>
                <a:latin typeface="+mj-lt"/>
                <a:ea typeface="+mj-ea"/>
              </a:rPr>
              <a:t>     </a:t>
            </a:r>
            <a:r>
              <a:rPr lang="zh-CN" altLang="en-US" sz="2400" b="1" dirty="0">
                <a:solidFill>
                  <a:srgbClr val="0000FF"/>
                </a:solidFill>
                <a:latin typeface="+mj-lt"/>
                <a:ea typeface="+mj-ea"/>
              </a:rPr>
              <a:t>复数名词。</a:t>
            </a:r>
            <a:endParaRPr lang="en-US" altLang="zh-CN" sz="2400" b="1" dirty="0">
              <a:solidFill>
                <a:srgbClr val="0000FF"/>
              </a:solidFill>
              <a:latin typeface="+mj-lt"/>
              <a:ea typeface="+mj-ea"/>
            </a:endParaRPr>
          </a:p>
          <a:p>
            <a:pPr>
              <a:defRPr/>
            </a:pPr>
            <a:r>
              <a:rPr lang="zh-CN" altLang="en-US" sz="2400" b="1" dirty="0">
                <a:latin typeface="+mj-lt"/>
                <a:ea typeface="+mj-ea"/>
              </a:rPr>
              <a:t>     我有太多的问题要问。</a:t>
            </a:r>
            <a:endParaRPr lang="en-US" altLang="zh-CN" sz="2400" b="1" dirty="0">
              <a:latin typeface="+mj-lt"/>
              <a:ea typeface="+mj-ea"/>
            </a:endParaRPr>
          </a:p>
          <a:p>
            <a:pPr>
              <a:defRPr/>
            </a:pPr>
            <a:r>
              <a:rPr lang="en-US" altLang="zh-CN" sz="2800" b="1" dirty="0">
                <a:latin typeface="+mj-lt"/>
                <a:ea typeface="+mj-ea"/>
              </a:rPr>
              <a:t>     I have too many questions to ask.</a:t>
            </a:r>
          </a:p>
          <a:p>
            <a:pPr>
              <a:defRPr/>
            </a:pPr>
            <a:endParaRPr lang="en-US" altLang="zh-CN" sz="2800" b="1" dirty="0">
              <a:latin typeface="+mj-lt"/>
              <a:ea typeface="+mj-ea"/>
            </a:endParaRPr>
          </a:p>
          <a:p>
            <a:pPr>
              <a:defRPr/>
            </a:pPr>
            <a:r>
              <a:rPr lang="en-US" altLang="zh-CN" sz="2400" b="1" dirty="0">
                <a:solidFill>
                  <a:srgbClr val="0000FF"/>
                </a:solidFill>
                <a:latin typeface="+mj-lt"/>
                <a:ea typeface="+mj-ea"/>
              </a:rPr>
              <a:t>(3) </a:t>
            </a:r>
            <a:r>
              <a:rPr lang="en-US" altLang="zh-CN" sz="2800" b="1" dirty="0">
                <a:solidFill>
                  <a:srgbClr val="0000FF"/>
                </a:solidFill>
                <a:latin typeface="+mj-lt"/>
                <a:ea typeface="+mj-ea"/>
              </a:rPr>
              <a:t>much too</a:t>
            </a:r>
            <a:r>
              <a:rPr lang="zh-CN" altLang="en-US" sz="2400" b="1" dirty="0">
                <a:solidFill>
                  <a:srgbClr val="0000FF"/>
                </a:solidFill>
                <a:latin typeface="+mj-lt"/>
                <a:ea typeface="+mj-ea"/>
              </a:rPr>
              <a:t>意为“太”，中心词为</a:t>
            </a:r>
            <a:r>
              <a:rPr lang="en-US" altLang="zh-CN" sz="2800" b="1" dirty="0">
                <a:solidFill>
                  <a:srgbClr val="0000FF"/>
                </a:solidFill>
                <a:latin typeface="+mj-lt"/>
                <a:ea typeface="+mj-ea"/>
              </a:rPr>
              <a:t>too</a:t>
            </a:r>
            <a:r>
              <a:rPr lang="zh-CN" altLang="en-US" sz="2400" b="1" dirty="0">
                <a:solidFill>
                  <a:srgbClr val="0000FF"/>
                </a:solidFill>
                <a:latin typeface="+mj-lt"/>
                <a:ea typeface="+mj-ea"/>
              </a:rPr>
              <a:t>，修饰形容词</a:t>
            </a:r>
            <a:r>
              <a:rPr lang="zh-CN" altLang="en-US" sz="2400" b="1" dirty="0" smtClean="0">
                <a:solidFill>
                  <a:srgbClr val="0000FF"/>
                </a:solidFill>
                <a:latin typeface="+mj-lt"/>
                <a:ea typeface="+mj-ea"/>
              </a:rPr>
              <a:t>或副</a:t>
            </a:r>
            <a:r>
              <a:rPr lang="zh-CN" altLang="en-US" sz="2400" b="1" dirty="0">
                <a:solidFill>
                  <a:srgbClr val="0000FF"/>
                </a:solidFill>
                <a:latin typeface="+mj-lt"/>
                <a:ea typeface="+mj-ea"/>
              </a:rPr>
              <a:t>词。</a:t>
            </a:r>
            <a:endParaRPr lang="en-US" altLang="zh-CN" sz="2400" b="1" dirty="0">
              <a:solidFill>
                <a:srgbClr val="0000FF"/>
              </a:solidFill>
              <a:latin typeface="+mj-lt"/>
              <a:ea typeface="+mj-ea"/>
            </a:endParaRPr>
          </a:p>
          <a:p>
            <a:pPr>
              <a:defRPr/>
            </a:pPr>
            <a:r>
              <a:rPr lang="zh-CN" altLang="en-US" sz="2400" b="1" dirty="0">
                <a:latin typeface="+mj-lt"/>
                <a:ea typeface="+mj-ea"/>
              </a:rPr>
              <a:t>     今天天气太冷了。</a:t>
            </a:r>
            <a:endParaRPr lang="en-US" altLang="zh-CN" sz="2400" b="1" dirty="0">
              <a:latin typeface="+mj-lt"/>
              <a:ea typeface="+mj-ea"/>
            </a:endParaRPr>
          </a:p>
          <a:p>
            <a:pPr>
              <a:defRPr/>
            </a:pPr>
            <a:r>
              <a:rPr lang="en-US" altLang="zh-CN" sz="2800" b="1" dirty="0">
                <a:latin typeface="+mj-lt"/>
                <a:ea typeface="+mj-ea"/>
              </a:rPr>
              <a:t>     It’s much too cold today.</a:t>
            </a:r>
            <a:endParaRPr lang="zh-CN" altLang="en-US" sz="24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8050" y="1009650"/>
            <a:ext cx="7909379" cy="954107"/>
          </a:xfrm>
          <a:prstGeom prst="rect">
            <a:avLst/>
          </a:prstGeom>
        </p:spPr>
        <p:txBody>
          <a:bodyPr wrap="square">
            <a:spAutoFit/>
          </a:bodyPr>
          <a:lstStyle/>
          <a:p>
            <a:pPr>
              <a:defRPr/>
            </a:pPr>
            <a:r>
              <a:rPr lang="en-US" altLang="zh-CN" sz="2800" b="1" dirty="0">
                <a:latin typeface="+mj-lt"/>
              </a:rPr>
              <a:t>3. </a:t>
            </a:r>
            <a:r>
              <a:rPr lang="en-US" altLang="zh-CN" sz="2800" b="1" dirty="0">
                <a:solidFill>
                  <a:srgbClr val="FF0000"/>
                </a:solidFill>
                <a:latin typeface="+mj-lt"/>
              </a:rPr>
              <a:t>Others</a:t>
            </a:r>
            <a:r>
              <a:rPr lang="en-US" altLang="zh-CN" sz="2800" b="1" dirty="0">
                <a:latin typeface="+mj-lt"/>
              </a:rPr>
              <a:t> are practicing sports so that they can </a:t>
            </a:r>
            <a:r>
              <a:rPr lang="en-US" altLang="zh-CN" sz="2800" b="1" dirty="0" smtClean="0">
                <a:latin typeface="+mj-lt"/>
              </a:rPr>
              <a:t>compete </a:t>
            </a:r>
            <a:r>
              <a:rPr lang="en-US" altLang="zh-CN" sz="2800" b="1" dirty="0">
                <a:latin typeface="+mj-lt"/>
              </a:rPr>
              <a:t>and win.</a:t>
            </a:r>
            <a:endParaRPr lang="zh-CN" altLang="en-US" sz="2800" b="1" dirty="0">
              <a:latin typeface="+mj-lt"/>
            </a:endParaRPr>
          </a:p>
        </p:txBody>
      </p:sp>
      <p:sp>
        <p:nvSpPr>
          <p:cNvPr id="3" name="矩形 2"/>
          <p:cNvSpPr/>
          <p:nvPr/>
        </p:nvSpPr>
        <p:spPr>
          <a:xfrm>
            <a:off x="1279524" y="2377281"/>
            <a:ext cx="6176963" cy="522287"/>
          </a:xfrm>
          <a:prstGeom prst="rect">
            <a:avLst/>
          </a:prstGeom>
        </p:spPr>
        <p:txBody>
          <a:bodyPr wrap="none">
            <a:spAutoFit/>
          </a:bodyPr>
          <a:lstStyle/>
          <a:p>
            <a:pPr>
              <a:defRPr/>
            </a:pPr>
            <a:r>
              <a:rPr lang="en-US" altLang="zh-CN" sz="2800" b="1" dirty="0">
                <a:solidFill>
                  <a:srgbClr val="0000FF"/>
                </a:solidFill>
                <a:latin typeface="+mj-lt"/>
                <a:ea typeface="+mj-ea"/>
              </a:rPr>
              <a:t>others</a:t>
            </a:r>
            <a:r>
              <a:rPr lang="zh-CN" altLang="en-US" sz="2400" b="1" dirty="0">
                <a:solidFill>
                  <a:srgbClr val="0000FF"/>
                </a:solidFill>
                <a:latin typeface="+mj-lt"/>
                <a:ea typeface="+mj-ea"/>
              </a:rPr>
              <a:t>指“其他人</a:t>
            </a:r>
            <a:r>
              <a:rPr lang="en-US" altLang="zh-CN" sz="2400" b="1" dirty="0">
                <a:solidFill>
                  <a:srgbClr val="0000FF"/>
                </a:solidFill>
                <a:latin typeface="+mj-lt"/>
                <a:ea typeface="+mj-ea"/>
              </a:rPr>
              <a:t>/</a:t>
            </a:r>
            <a:r>
              <a:rPr lang="zh-CN" altLang="en-US" sz="2400" b="1" dirty="0">
                <a:solidFill>
                  <a:srgbClr val="0000FF"/>
                </a:solidFill>
                <a:latin typeface="+mj-lt"/>
                <a:ea typeface="+mj-ea"/>
              </a:rPr>
              <a:t>物”，是一种泛指情况。</a:t>
            </a:r>
          </a:p>
        </p:txBody>
      </p:sp>
      <p:sp>
        <p:nvSpPr>
          <p:cNvPr id="4" name="矩形 3"/>
          <p:cNvSpPr/>
          <p:nvPr/>
        </p:nvSpPr>
        <p:spPr>
          <a:xfrm>
            <a:off x="1293813" y="2790825"/>
            <a:ext cx="5434012" cy="1074738"/>
          </a:xfrm>
          <a:prstGeom prst="rect">
            <a:avLst/>
          </a:prstGeom>
        </p:spPr>
        <p:txBody>
          <a:bodyPr wrap="none">
            <a:spAutoFit/>
          </a:bodyPr>
          <a:lstStyle/>
          <a:p>
            <a:pPr>
              <a:lnSpc>
                <a:spcPts val="4000"/>
              </a:lnSpc>
              <a:defRPr/>
            </a:pPr>
            <a:r>
              <a:rPr lang="zh-CN" altLang="en-US" sz="2400" b="1" dirty="0">
                <a:latin typeface="+mj-lt"/>
                <a:ea typeface="+mj-ea"/>
              </a:rPr>
              <a:t>她总是乐于助人。</a:t>
            </a:r>
            <a:endParaRPr lang="en-US" altLang="zh-CN" sz="2400" b="1" dirty="0">
              <a:latin typeface="+mj-lt"/>
              <a:ea typeface="+mj-ea"/>
            </a:endParaRPr>
          </a:p>
          <a:p>
            <a:pPr>
              <a:lnSpc>
                <a:spcPts val="4000"/>
              </a:lnSpc>
              <a:defRPr/>
            </a:pPr>
            <a:r>
              <a:rPr lang="en-US" altLang="zh-CN" sz="2800" b="1" dirty="0">
                <a:latin typeface="+mj-lt"/>
                <a:ea typeface="+mj-ea"/>
              </a:rPr>
              <a:t>She is always ready to help others.</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88963" y="552450"/>
            <a:ext cx="8018462" cy="1836400"/>
          </a:xfrm>
          <a:prstGeom prst="rect">
            <a:avLst/>
          </a:prstGeom>
        </p:spPr>
        <p:txBody>
          <a:bodyPr>
            <a:spAutoFit/>
          </a:bodyPr>
          <a:lstStyle/>
          <a:p>
            <a:pPr>
              <a:lnSpc>
                <a:spcPts val="3400"/>
              </a:lnSpc>
              <a:defRPr/>
            </a:pPr>
            <a:r>
              <a:rPr lang="en-US" altLang="zh-CN" sz="2000" b="1" dirty="0">
                <a:solidFill>
                  <a:srgbClr val="0000FF"/>
                </a:solidFill>
                <a:latin typeface="+mj-lt"/>
                <a:ea typeface="黑体" panose="02010609060101010101" pitchFamily="49" charset="-122"/>
              </a:rPr>
              <a:t>(1)</a:t>
            </a:r>
            <a:r>
              <a:rPr lang="en-US" altLang="zh-CN" sz="2400" b="1" dirty="0">
                <a:solidFill>
                  <a:srgbClr val="0000FF"/>
                </a:solidFill>
                <a:latin typeface="+mj-lt"/>
                <a:ea typeface="黑体" panose="02010609060101010101" pitchFamily="49" charset="-122"/>
              </a:rPr>
              <a:t>another</a:t>
            </a:r>
            <a:r>
              <a:rPr lang="zh-CN" altLang="en-US" sz="2000" b="1" dirty="0">
                <a:solidFill>
                  <a:srgbClr val="0000FF"/>
                </a:solidFill>
                <a:latin typeface="+mj-lt"/>
                <a:ea typeface="黑体" panose="02010609060101010101" pitchFamily="49" charset="-122"/>
              </a:rPr>
              <a:t>指同类事物</a:t>
            </a:r>
            <a:r>
              <a:rPr lang="en-US" altLang="zh-CN" sz="2000" b="1" dirty="0">
                <a:solidFill>
                  <a:srgbClr val="0000FF"/>
                </a:solidFill>
                <a:latin typeface="+mj-lt"/>
                <a:ea typeface="黑体" panose="02010609060101010101" pitchFamily="49" charset="-122"/>
              </a:rPr>
              <a:t>(</a:t>
            </a:r>
            <a:r>
              <a:rPr lang="zh-CN" altLang="en-US" sz="2000" b="1" dirty="0">
                <a:solidFill>
                  <a:srgbClr val="0000FF"/>
                </a:solidFill>
                <a:latin typeface="+mj-lt"/>
                <a:ea typeface="黑体" panose="02010609060101010101" pitchFamily="49" charset="-122"/>
              </a:rPr>
              <a:t>三者或三者以上）中的“另一   </a:t>
            </a:r>
            <a:endParaRPr lang="en-US" altLang="zh-CN" sz="2000" b="1" dirty="0">
              <a:solidFill>
                <a:srgbClr val="0000FF"/>
              </a:solidFill>
              <a:latin typeface="+mj-lt"/>
              <a:ea typeface="黑体" panose="02010609060101010101" pitchFamily="49" charset="-122"/>
            </a:endParaRPr>
          </a:p>
          <a:p>
            <a:pPr>
              <a:lnSpc>
                <a:spcPts val="3400"/>
              </a:lnSpc>
              <a:defRPr/>
            </a:pPr>
            <a:r>
              <a:rPr lang="en-US" altLang="zh-CN" sz="2000" b="1" dirty="0">
                <a:solidFill>
                  <a:srgbClr val="0000FF"/>
                </a:solidFill>
                <a:latin typeface="+mj-lt"/>
                <a:ea typeface="黑体" panose="02010609060101010101" pitchFamily="49" charset="-122"/>
              </a:rPr>
              <a:t>     </a:t>
            </a:r>
            <a:r>
              <a:rPr lang="zh-CN" altLang="en-US" sz="2000" b="1" dirty="0">
                <a:solidFill>
                  <a:srgbClr val="0000FF"/>
                </a:solidFill>
                <a:latin typeface="+mj-lt"/>
                <a:ea typeface="黑体" panose="02010609060101010101" pitchFamily="49" charset="-122"/>
              </a:rPr>
              <a:t>个”，表示不定数目中的“另一个”。</a:t>
            </a:r>
            <a:endParaRPr lang="en-US" altLang="zh-CN" sz="2000" b="1" dirty="0">
              <a:solidFill>
                <a:srgbClr val="0000FF"/>
              </a:solidFill>
              <a:latin typeface="+mj-lt"/>
              <a:ea typeface="黑体" panose="02010609060101010101" pitchFamily="49" charset="-122"/>
            </a:endParaRPr>
          </a:p>
          <a:p>
            <a:pPr>
              <a:lnSpc>
                <a:spcPts val="3400"/>
              </a:lnSpc>
              <a:defRPr/>
            </a:pPr>
            <a:r>
              <a:rPr lang="zh-CN" altLang="en-US" sz="2000" b="1" dirty="0">
                <a:latin typeface="+mj-lt"/>
                <a:ea typeface="黑体" panose="02010609060101010101" pitchFamily="49" charset="-122"/>
              </a:rPr>
              <a:t>    我不喜欢这本书，请给我另外一本。</a:t>
            </a:r>
            <a:endParaRPr lang="en-US" altLang="zh-CN" sz="2000" b="1" dirty="0">
              <a:latin typeface="+mj-lt"/>
              <a:ea typeface="黑体" panose="02010609060101010101" pitchFamily="49" charset="-122"/>
            </a:endParaRPr>
          </a:p>
          <a:p>
            <a:pPr>
              <a:lnSpc>
                <a:spcPts val="3400"/>
              </a:lnSpc>
              <a:defRPr/>
            </a:pPr>
            <a:r>
              <a:rPr lang="en-US" altLang="zh-CN" sz="2400" b="1" dirty="0">
                <a:latin typeface="+mj-lt"/>
                <a:ea typeface="黑体" panose="02010609060101010101" pitchFamily="49" charset="-122"/>
              </a:rPr>
              <a:t>    I don’t like this book. Please give me another one.</a:t>
            </a:r>
            <a:endParaRPr lang="zh-CN" altLang="en-US" sz="2400" b="1" dirty="0">
              <a:latin typeface="+mj-lt"/>
              <a:ea typeface="黑体" panose="02010609060101010101" pitchFamily="49" charset="-122"/>
            </a:endParaRPr>
          </a:p>
        </p:txBody>
      </p:sp>
      <p:sp>
        <p:nvSpPr>
          <p:cNvPr id="3" name="矩形 2"/>
          <p:cNvSpPr/>
          <p:nvPr/>
        </p:nvSpPr>
        <p:spPr>
          <a:xfrm>
            <a:off x="588963" y="2620963"/>
            <a:ext cx="8018462" cy="1508105"/>
          </a:xfrm>
          <a:prstGeom prst="rect">
            <a:avLst/>
          </a:prstGeom>
        </p:spPr>
        <p:txBody>
          <a:bodyPr>
            <a:spAutoFit/>
          </a:bodyPr>
          <a:lstStyle/>
          <a:p>
            <a:pPr>
              <a:defRPr/>
            </a:pPr>
            <a:r>
              <a:rPr lang="en-US" altLang="zh-CN" sz="2000" b="1" dirty="0">
                <a:solidFill>
                  <a:srgbClr val="0000FF"/>
                </a:solidFill>
                <a:latin typeface="+mj-lt"/>
                <a:ea typeface="楷体" panose="02010609060101010101" pitchFamily="49" charset="-122"/>
              </a:rPr>
              <a:t>(</a:t>
            </a:r>
            <a:r>
              <a:rPr lang="en-US" altLang="zh-CN" sz="2000" b="1" dirty="0">
                <a:solidFill>
                  <a:srgbClr val="0000FF"/>
                </a:solidFill>
                <a:latin typeface="+mj-lt"/>
                <a:ea typeface="黑体" panose="02010609060101010101" pitchFamily="49" charset="-122"/>
              </a:rPr>
              <a:t>2)</a:t>
            </a:r>
            <a:r>
              <a:rPr lang="en-US" altLang="zh-CN" sz="2400" b="1" dirty="0">
                <a:solidFill>
                  <a:srgbClr val="0000FF"/>
                </a:solidFill>
                <a:latin typeface="+mj-lt"/>
                <a:ea typeface="黑体" panose="02010609060101010101" pitchFamily="49" charset="-122"/>
              </a:rPr>
              <a:t>the other</a:t>
            </a:r>
            <a:r>
              <a:rPr lang="zh-CN" altLang="en-US" sz="2000" b="1" dirty="0">
                <a:solidFill>
                  <a:srgbClr val="0000FF"/>
                </a:solidFill>
                <a:latin typeface="+mj-lt"/>
                <a:ea typeface="黑体" panose="02010609060101010101" pitchFamily="49" charset="-122"/>
              </a:rPr>
              <a:t>表示“</a:t>
            </a:r>
            <a:r>
              <a:rPr lang="en-US" altLang="zh-CN" sz="2000" b="1" dirty="0">
                <a:solidFill>
                  <a:srgbClr val="0000FF"/>
                </a:solidFill>
                <a:latin typeface="+mj-lt"/>
                <a:ea typeface="黑体" panose="02010609060101010101" pitchFamily="49" charset="-122"/>
              </a:rPr>
              <a:t>(</a:t>
            </a:r>
            <a:r>
              <a:rPr lang="zh-CN" altLang="en-US" sz="2000" b="1" dirty="0">
                <a:solidFill>
                  <a:srgbClr val="0000FF"/>
                </a:solidFill>
                <a:latin typeface="+mj-lt"/>
                <a:ea typeface="黑体" panose="02010609060101010101" pitchFamily="49" charset="-122"/>
              </a:rPr>
              <a:t>两者中的</a:t>
            </a:r>
            <a:r>
              <a:rPr lang="en-US" altLang="zh-CN" sz="2000" b="1" dirty="0">
                <a:solidFill>
                  <a:srgbClr val="0000FF"/>
                </a:solidFill>
                <a:latin typeface="+mj-lt"/>
                <a:ea typeface="黑体" panose="02010609060101010101" pitchFamily="49" charset="-122"/>
              </a:rPr>
              <a:t>)</a:t>
            </a:r>
            <a:r>
              <a:rPr lang="zh-CN" altLang="en-US" sz="2000" b="1" dirty="0">
                <a:solidFill>
                  <a:srgbClr val="0000FF"/>
                </a:solidFill>
                <a:latin typeface="+mj-lt"/>
                <a:ea typeface="黑体" panose="02010609060101010101" pitchFamily="49" charset="-122"/>
              </a:rPr>
              <a:t>另一个”。常用结构：</a:t>
            </a:r>
            <a:r>
              <a:rPr lang="en-US" altLang="zh-CN" sz="2400" b="1" dirty="0">
                <a:solidFill>
                  <a:srgbClr val="0000FF"/>
                </a:solidFill>
                <a:latin typeface="+mj-lt"/>
                <a:ea typeface="黑体" panose="02010609060101010101" pitchFamily="49" charset="-122"/>
              </a:rPr>
              <a:t>one</a:t>
            </a:r>
          </a:p>
          <a:p>
            <a:pPr>
              <a:defRPr/>
            </a:pPr>
            <a:r>
              <a:rPr lang="en-US" altLang="zh-CN" sz="2400" b="1" dirty="0">
                <a:solidFill>
                  <a:srgbClr val="0000FF"/>
                </a:solidFill>
                <a:latin typeface="+mj-lt"/>
                <a:ea typeface="黑体" panose="02010609060101010101" pitchFamily="49" charset="-122"/>
              </a:rPr>
              <a:t>    …the other…</a:t>
            </a:r>
            <a:r>
              <a:rPr lang="zh-CN" altLang="en-US" sz="2000" b="1" dirty="0">
                <a:solidFill>
                  <a:srgbClr val="0000FF"/>
                </a:solidFill>
                <a:latin typeface="+mj-lt"/>
                <a:ea typeface="黑体" panose="02010609060101010101" pitchFamily="49" charset="-122"/>
              </a:rPr>
              <a:t>一个</a:t>
            </a:r>
            <a:r>
              <a:rPr lang="en-US" altLang="zh-CN" sz="2000" b="1" dirty="0">
                <a:solidFill>
                  <a:srgbClr val="0000FF"/>
                </a:solidFill>
                <a:latin typeface="+mj-ea"/>
                <a:ea typeface="+mj-ea"/>
              </a:rPr>
              <a:t>……</a:t>
            </a:r>
            <a:r>
              <a:rPr lang="zh-CN" altLang="en-US" sz="2000" b="1" dirty="0">
                <a:solidFill>
                  <a:srgbClr val="0000FF"/>
                </a:solidFill>
                <a:latin typeface="+mj-ea"/>
                <a:ea typeface="+mj-ea"/>
              </a:rPr>
              <a:t>另一个</a:t>
            </a:r>
            <a:r>
              <a:rPr lang="en-US" altLang="zh-CN" sz="2000" b="1" dirty="0">
                <a:solidFill>
                  <a:srgbClr val="0000FF"/>
                </a:solidFill>
                <a:latin typeface="+mj-ea"/>
                <a:ea typeface="+mj-ea"/>
              </a:rPr>
              <a:t>……</a:t>
            </a:r>
          </a:p>
          <a:p>
            <a:pPr>
              <a:defRPr/>
            </a:pPr>
            <a:r>
              <a:rPr lang="zh-CN" altLang="en-US" sz="2000" b="1" dirty="0">
                <a:latin typeface="+mj-lt"/>
                <a:ea typeface="黑体" panose="02010609060101010101" pitchFamily="49" charset="-122"/>
              </a:rPr>
              <a:t>    我有两支钢笔。一支是红的，另一支是蓝的。</a:t>
            </a:r>
            <a:endParaRPr lang="en-US" altLang="zh-CN" sz="2000" b="1" dirty="0">
              <a:latin typeface="+mj-lt"/>
              <a:ea typeface="黑体" panose="02010609060101010101" pitchFamily="49" charset="-122"/>
            </a:endParaRPr>
          </a:p>
          <a:p>
            <a:pPr>
              <a:defRPr/>
            </a:pPr>
            <a:r>
              <a:rPr lang="en-US" altLang="zh-CN" sz="2000" b="1" dirty="0">
                <a:latin typeface="+mj-lt"/>
                <a:ea typeface="黑体" panose="02010609060101010101" pitchFamily="49" charset="-122"/>
              </a:rPr>
              <a:t>    </a:t>
            </a:r>
            <a:r>
              <a:rPr lang="en-US" altLang="zh-CN" sz="2400" b="1" dirty="0">
                <a:latin typeface="+mj-lt"/>
                <a:ea typeface="黑体" panose="02010609060101010101" pitchFamily="49" charset="-122"/>
              </a:rPr>
              <a:t>I have two pens. One is red, the other is blue.</a:t>
            </a:r>
            <a:endParaRPr lang="zh-CN" altLang="en-US" sz="2400" b="1" dirty="0">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Effect transition="in" filter="wipe(down)">
                                      <p:cBhvr>
                                        <p:cTn id="23" dur="580">
                                          <p:stCondLst>
                                            <p:cond delay="0"/>
                                          </p:stCondLst>
                                        </p:cTn>
                                        <p:tgtEl>
                                          <p:spTgt spid="2">
                                            <p:txEl>
                                              <p:pRg st="1" end="1"/>
                                            </p:txEl>
                                          </p:spTgt>
                                        </p:tgtEl>
                                      </p:cBhvr>
                                    </p:animEffect>
                                    <p:anim calcmode="lin" valueType="num">
                                      <p:cBhvr>
                                        <p:cTn id="24"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xEl>
                                              <p:pRg st="1" end="1"/>
                                            </p:txEl>
                                          </p:spTgt>
                                        </p:tgtEl>
                                      </p:cBhvr>
                                      <p:to x="100000" y="60000"/>
                                    </p:animScale>
                                    <p:animScale>
                                      <p:cBhvr>
                                        <p:cTn id="30" dur="166" decel="50000">
                                          <p:stCondLst>
                                            <p:cond delay="676"/>
                                          </p:stCondLst>
                                        </p:cTn>
                                        <p:tgtEl>
                                          <p:spTgt spid="2">
                                            <p:txEl>
                                              <p:pRg st="1" end="1"/>
                                            </p:txEl>
                                          </p:spTgt>
                                        </p:tgtEl>
                                      </p:cBhvr>
                                      <p:to x="100000" y="100000"/>
                                    </p:animScale>
                                    <p:animScale>
                                      <p:cBhvr>
                                        <p:cTn id="31" dur="26">
                                          <p:stCondLst>
                                            <p:cond delay="1312"/>
                                          </p:stCondLst>
                                        </p:cTn>
                                        <p:tgtEl>
                                          <p:spTgt spid="2">
                                            <p:txEl>
                                              <p:pRg st="1" end="1"/>
                                            </p:txEl>
                                          </p:spTgt>
                                        </p:tgtEl>
                                      </p:cBhvr>
                                      <p:to x="100000" y="80000"/>
                                    </p:animScale>
                                    <p:animScale>
                                      <p:cBhvr>
                                        <p:cTn id="32" dur="166" decel="50000">
                                          <p:stCondLst>
                                            <p:cond delay="1338"/>
                                          </p:stCondLst>
                                        </p:cTn>
                                        <p:tgtEl>
                                          <p:spTgt spid="2">
                                            <p:txEl>
                                              <p:pRg st="1" end="1"/>
                                            </p:txEl>
                                          </p:spTgt>
                                        </p:tgtEl>
                                      </p:cBhvr>
                                      <p:to x="100000" y="100000"/>
                                    </p:animScale>
                                    <p:animScale>
                                      <p:cBhvr>
                                        <p:cTn id="33" dur="26">
                                          <p:stCondLst>
                                            <p:cond delay="1642"/>
                                          </p:stCondLst>
                                        </p:cTn>
                                        <p:tgtEl>
                                          <p:spTgt spid="2">
                                            <p:txEl>
                                              <p:pRg st="1" end="1"/>
                                            </p:txEl>
                                          </p:spTgt>
                                        </p:tgtEl>
                                      </p:cBhvr>
                                      <p:to x="100000" y="90000"/>
                                    </p:animScale>
                                    <p:animScale>
                                      <p:cBhvr>
                                        <p:cTn id="34" dur="166" decel="50000">
                                          <p:stCondLst>
                                            <p:cond delay="1668"/>
                                          </p:stCondLst>
                                        </p:cTn>
                                        <p:tgtEl>
                                          <p:spTgt spid="2">
                                            <p:txEl>
                                              <p:pRg st="1" end="1"/>
                                            </p:txEl>
                                          </p:spTgt>
                                        </p:tgtEl>
                                      </p:cBhvr>
                                      <p:to x="100000" y="100000"/>
                                    </p:animScale>
                                    <p:animScale>
                                      <p:cBhvr>
                                        <p:cTn id="35" dur="26">
                                          <p:stCondLst>
                                            <p:cond delay="1808"/>
                                          </p:stCondLst>
                                        </p:cTn>
                                        <p:tgtEl>
                                          <p:spTgt spid="2">
                                            <p:txEl>
                                              <p:pRg st="1" end="1"/>
                                            </p:txEl>
                                          </p:spTgt>
                                        </p:tgtEl>
                                      </p:cBhvr>
                                      <p:to x="100000" y="95000"/>
                                    </p:animScale>
                                    <p:animScale>
                                      <p:cBhvr>
                                        <p:cTn id="36" dur="166" decel="50000">
                                          <p:stCondLst>
                                            <p:cond delay="1834"/>
                                          </p:stCondLst>
                                        </p:cTn>
                                        <p:tgtEl>
                                          <p:spTgt spid="2">
                                            <p:txEl>
                                              <p:pRg st="1" end="1"/>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
                                            <p:txEl>
                                              <p:pRg st="2" end="2"/>
                                            </p:txEl>
                                          </p:spTgt>
                                        </p:tgtEl>
                                        <p:attrNameLst>
                                          <p:attrName>style.visibility</p:attrName>
                                        </p:attrNameLst>
                                      </p:cBhvr>
                                      <p:to>
                                        <p:strVal val="visible"/>
                                      </p:to>
                                    </p:set>
                                    <p:animEffect transition="in" filter="wipe(down)">
                                      <p:cBhvr>
                                        <p:cTn id="41" dur="580">
                                          <p:stCondLst>
                                            <p:cond delay="0"/>
                                          </p:stCondLst>
                                        </p:cTn>
                                        <p:tgtEl>
                                          <p:spTgt spid="2">
                                            <p:txEl>
                                              <p:pRg st="2" end="2"/>
                                            </p:txEl>
                                          </p:spTgt>
                                        </p:tgtEl>
                                      </p:cBhvr>
                                    </p:animEffect>
                                    <p:anim calcmode="lin" valueType="num">
                                      <p:cBhvr>
                                        <p:cTn id="42"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2">
                                            <p:txEl>
                                              <p:pRg st="2" end="2"/>
                                            </p:txEl>
                                          </p:spTgt>
                                        </p:tgtEl>
                                      </p:cBhvr>
                                      <p:to x="100000" y="60000"/>
                                    </p:animScale>
                                    <p:animScale>
                                      <p:cBhvr>
                                        <p:cTn id="48" dur="166" decel="50000">
                                          <p:stCondLst>
                                            <p:cond delay="676"/>
                                          </p:stCondLst>
                                        </p:cTn>
                                        <p:tgtEl>
                                          <p:spTgt spid="2">
                                            <p:txEl>
                                              <p:pRg st="2" end="2"/>
                                            </p:txEl>
                                          </p:spTgt>
                                        </p:tgtEl>
                                      </p:cBhvr>
                                      <p:to x="100000" y="100000"/>
                                    </p:animScale>
                                    <p:animScale>
                                      <p:cBhvr>
                                        <p:cTn id="49" dur="26">
                                          <p:stCondLst>
                                            <p:cond delay="1312"/>
                                          </p:stCondLst>
                                        </p:cTn>
                                        <p:tgtEl>
                                          <p:spTgt spid="2">
                                            <p:txEl>
                                              <p:pRg st="2" end="2"/>
                                            </p:txEl>
                                          </p:spTgt>
                                        </p:tgtEl>
                                      </p:cBhvr>
                                      <p:to x="100000" y="80000"/>
                                    </p:animScale>
                                    <p:animScale>
                                      <p:cBhvr>
                                        <p:cTn id="50" dur="166" decel="50000">
                                          <p:stCondLst>
                                            <p:cond delay="1338"/>
                                          </p:stCondLst>
                                        </p:cTn>
                                        <p:tgtEl>
                                          <p:spTgt spid="2">
                                            <p:txEl>
                                              <p:pRg st="2" end="2"/>
                                            </p:txEl>
                                          </p:spTgt>
                                        </p:tgtEl>
                                      </p:cBhvr>
                                      <p:to x="100000" y="100000"/>
                                    </p:animScale>
                                    <p:animScale>
                                      <p:cBhvr>
                                        <p:cTn id="51" dur="26">
                                          <p:stCondLst>
                                            <p:cond delay="1642"/>
                                          </p:stCondLst>
                                        </p:cTn>
                                        <p:tgtEl>
                                          <p:spTgt spid="2">
                                            <p:txEl>
                                              <p:pRg st="2" end="2"/>
                                            </p:txEl>
                                          </p:spTgt>
                                        </p:tgtEl>
                                      </p:cBhvr>
                                      <p:to x="100000" y="90000"/>
                                    </p:animScale>
                                    <p:animScale>
                                      <p:cBhvr>
                                        <p:cTn id="52" dur="166" decel="50000">
                                          <p:stCondLst>
                                            <p:cond delay="1668"/>
                                          </p:stCondLst>
                                        </p:cTn>
                                        <p:tgtEl>
                                          <p:spTgt spid="2">
                                            <p:txEl>
                                              <p:pRg st="2" end="2"/>
                                            </p:txEl>
                                          </p:spTgt>
                                        </p:tgtEl>
                                      </p:cBhvr>
                                      <p:to x="100000" y="100000"/>
                                    </p:animScale>
                                    <p:animScale>
                                      <p:cBhvr>
                                        <p:cTn id="53" dur="26">
                                          <p:stCondLst>
                                            <p:cond delay="1808"/>
                                          </p:stCondLst>
                                        </p:cTn>
                                        <p:tgtEl>
                                          <p:spTgt spid="2">
                                            <p:txEl>
                                              <p:pRg st="2" end="2"/>
                                            </p:txEl>
                                          </p:spTgt>
                                        </p:tgtEl>
                                      </p:cBhvr>
                                      <p:to x="100000" y="95000"/>
                                    </p:animScale>
                                    <p:animScale>
                                      <p:cBhvr>
                                        <p:cTn id="54" dur="166" decel="50000">
                                          <p:stCondLst>
                                            <p:cond delay="1834"/>
                                          </p:stCondLst>
                                        </p:cTn>
                                        <p:tgtEl>
                                          <p:spTgt spid="2">
                                            <p:txEl>
                                              <p:pRg st="2" end="2"/>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2">
                                            <p:txEl>
                                              <p:pRg st="3" end="3"/>
                                            </p:txEl>
                                          </p:spTgt>
                                        </p:tgtEl>
                                        <p:attrNameLst>
                                          <p:attrName>style.visibility</p:attrName>
                                        </p:attrNameLst>
                                      </p:cBhvr>
                                      <p:to>
                                        <p:strVal val="visible"/>
                                      </p:to>
                                    </p:set>
                                    <p:animEffect transition="in" filter="wipe(down)">
                                      <p:cBhvr>
                                        <p:cTn id="59" dur="580">
                                          <p:stCondLst>
                                            <p:cond delay="0"/>
                                          </p:stCondLst>
                                        </p:cTn>
                                        <p:tgtEl>
                                          <p:spTgt spid="2">
                                            <p:txEl>
                                              <p:pRg st="3" end="3"/>
                                            </p:txEl>
                                          </p:spTgt>
                                        </p:tgtEl>
                                      </p:cBhvr>
                                    </p:animEffect>
                                    <p:anim calcmode="lin" valueType="num">
                                      <p:cBhvr>
                                        <p:cTn id="60"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2">
                                            <p:txEl>
                                              <p:pRg st="3" end="3"/>
                                            </p:txEl>
                                          </p:spTgt>
                                        </p:tgtEl>
                                      </p:cBhvr>
                                      <p:to x="100000" y="60000"/>
                                    </p:animScale>
                                    <p:animScale>
                                      <p:cBhvr>
                                        <p:cTn id="66" dur="166" decel="50000">
                                          <p:stCondLst>
                                            <p:cond delay="676"/>
                                          </p:stCondLst>
                                        </p:cTn>
                                        <p:tgtEl>
                                          <p:spTgt spid="2">
                                            <p:txEl>
                                              <p:pRg st="3" end="3"/>
                                            </p:txEl>
                                          </p:spTgt>
                                        </p:tgtEl>
                                      </p:cBhvr>
                                      <p:to x="100000" y="100000"/>
                                    </p:animScale>
                                    <p:animScale>
                                      <p:cBhvr>
                                        <p:cTn id="67" dur="26">
                                          <p:stCondLst>
                                            <p:cond delay="1312"/>
                                          </p:stCondLst>
                                        </p:cTn>
                                        <p:tgtEl>
                                          <p:spTgt spid="2">
                                            <p:txEl>
                                              <p:pRg st="3" end="3"/>
                                            </p:txEl>
                                          </p:spTgt>
                                        </p:tgtEl>
                                      </p:cBhvr>
                                      <p:to x="100000" y="80000"/>
                                    </p:animScale>
                                    <p:animScale>
                                      <p:cBhvr>
                                        <p:cTn id="68" dur="166" decel="50000">
                                          <p:stCondLst>
                                            <p:cond delay="1338"/>
                                          </p:stCondLst>
                                        </p:cTn>
                                        <p:tgtEl>
                                          <p:spTgt spid="2">
                                            <p:txEl>
                                              <p:pRg st="3" end="3"/>
                                            </p:txEl>
                                          </p:spTgt>
                                        </p:tgtEl>
                                      </p:cBhvr>
                                      <p:to x="100000" y="100000"/>
                                    </p:animScale>
                                    <p:animScale>
                                      <p:cBhvr>
                                        <p:cTn id="69" dur="26">
                                          <p:stCondLst>
                                            <p:cond delay="1642"/>
                                          </p:stCondLst>
                                        </p:cTn>
                                        <p:tgtEl>
                                          <p:spTgt spid="2">
                                            <p:txEl>
                                              <p:pRg st="3" end="3"/>
                                            </p:txEl>
                                          </p:spTgt>
                                        </p:tgtEl>
                                      </p:cBhvr>
                                      <p:to x="100000" y="90000"/>
                                    </p:animScale>
                                    <p:animScale>
                                      <p:cBhvr>
                                        <p:cTn id="70" dur="166" decel="50000">
                                          <p:stCondLst>
                                            <p:cond delay="1668"/>
                                          </p:stCondLst>
                                        </p:cTn>
                                        <p:tgtEl>
                                          <p:spTgt spid="2">
                                            <p:txEl>
                                              <p:pRg st="3" end="3"/>
                                            </p:txEl>
                                          </p:spTgt>
                                        </p:tgtEl>
                                      </p:cBhvr>
                                      <p:to x="100000" y="100000"/>
                                    </p:animScale>
                                    <p:animScale>
                                      <p:cBhvr>
                                        <p:cTn id="71" dur="26">
                                          <p:stCondLst>
                                            <p:cond delay="1808"/>
                                          </p:stCondLst>
                                        </p:cTn>
                                        <p:tgtEl>
                                          <p:spTgt spid="2">
                                            <p:txEl>
                                              <p:pRg st="3" end="3"/>
                                            </p:txEl>
                                          </p:spTgt>
                                        </p:tgtEl>
                                      </p:cBhvr>
                                      <p:to x="100000" y="95000"/>
                                    </p:animScale>
                                    <p:animScale>
                                      <p:cBhvr>
                                        <p:cTn id="72" dur="166" decel="50000">
                                          <p:stCondLst>
                                            <p:cond delay="1834"/>
                                          </p:stCondLst>
                                        </p:cTn>
                                        <p:tgtEl>
                                          <p:spTgt spid="2">
                                            <p:txEl>
                                              <p:pRg st="3" end="3"/>
                                            </p:txEl>
                                          </p:spTgt>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3">
                                            <p:txEl>
                                              <p:pRg st="0" end="0"/>
                                            </p:txEl>
                                          </p:spTgt>
                                        </p:tgtEl>
                                        <p:attrNameLst>
                                          <p:attrName>style.visibility</p:attrName>
                                        </p:attrNameLst>
                                      </p:cBhvr>
                                      <p:to>
                                        <p:strVal val="visible"/>
                                      </p:to>
                                    </p:set>
                                    <p:animEffect transition="in" filter="wipe(down)">
                                      <p:cBhvr>
                                        <p:cTn id="77" dur="580">
                                          <p:stCondLst>
                                            <p:cond delay="0"/>
                                          </p:stCondLst>
                                        </p:cTn>
                                        <p:tgtEl>
                                          <p:spTgt spid="3">
                                            <p:txEl>
                                              <p:pRg st="0" end="0"/>
                                            </p:txEl>
                                          </p:spTgt>
                                        </p:tgtEl>
                                      </p:cBhvr>
                                    </p:animEffect>
                                    <p:anim calcmode="lin" valueType="num">
                                      <p:cBhvr>
                                        <p:cTn id="7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83" dur="26">
                                          <p:stCondLst>
                                            <p:cond delay="650"/>
                                          </p:stCondLst>
                                        </p:cTn>
                                        <p:tgtEl>
                                          <p:spTgt spid="3">
                                            <p:txEl>
                                              <p:pRg st="0" end="0"/>
                                            </p:txEl>
                                          </p:spTgt>
                                        </p:tgtEl>
                                      </p:cBhvr>
                                      <p:to x="100000" y="60000"/>
                                    </p:animScale>
                                    <p:animScale>
                                      <p:cBhvr>
                                        <p:cTn id="84" dur="166" decel="50000">
                                          <p:stCondLst>
                                            <p:cond delay="676"/>
                                          </p:stCondLst>
                                        </p:cTn>
                                        <p:tgtEl>
                                          <p:spTgt spid="3">
                                            <p:txEl>
                                              <p:pRg st="0" end="0"/>
                                            </p:txEl>
                                          </p:spTgt>
                                        </p:tgtEl>
                                      </p:cBhvr>
                                      <p:to x="100000" y="100000"/>
                                    </p:animScale>
                                    <p:animScale>
                                      <p:cBhvr>
                                        <p:cTn id="85" dur="26">
                                          <p:stCondLst>
                                            <p:cond delay="1312"/>
                                          </p:stCondLst>
                                        </p:cTn>
                                        <p:tgtEl>
                                          <p:spTgt spid="3">
                                            <p:txEl>
                                              <p:pRg st="0" end="0"/>
                                            </p:txEl>
                                          </p:spTgt>
                                        </p:tgtEl>
                                      </p:cBhvr>
                                      <p:to x="100000" y="80000"/>
                                    </p:animScale>
                                    <p:animScale>
                                      <p:cBhvr>
                                        <p:cTn id="86" dur="166" decel="50000">
                                          <p:stCondLst>
                                            <p:cond delay="1338"/>
                                          </p:stCondLst>
                                        </p:cTn>
                                        <p:tgtEl>
                                          <p:spTgt spid="3">
                                            <p:txEl>
                                              <p:pRg st="0" end="0"/>
                                            </p:txEl>
                                          </p:spTgt>
                                        </p:tgtEl>
                                      </p:cBhvr>
                                      <p:to x="100000" y="100000"/>
                                    </p:animScale>
                                    <p:animScale>
                                      <p:cBhvr>
                                        <p:cTn id="87" dur="26">
                                          <p:stCondLst>
                                            <p:cond delay="1642"/>
                                          </p:stCondLst>
                                        </p:cTn>
                                        <p:tgtEl>
                                          <p:spTgt spid="3">
                                            <p:txEl>
                                              <p:pRg st="0" end="0"/>
                                            </p:txEl>
                                          </p:spTgt>
                                        </p:tgtEl>
                                      </p:cBhvr>
                                      <p:to x="100000" y="90000"/>
                                    </p:animScale>
                                    <p:animScale>
                                      <p:cBhvr>
                                        <p:cTn id="88" dur="166" decel="50000">
                                          <p:stCondLst>
                                            <p:cond delay="1668"/>
                                          </p:stCondLst>
                                        </p:cTn>
                                        <p:tgtEl>
                                          <p:spTgt spid="3">
                                            <p:txEl>
                                              <p:pRg st="0" end="0"/>
                                            </p:txEl>
                                          </p:spTgt>
                                        </p:tgtEl>
                                      </p:cBhvr>
                                      <p:to x="100000" y="100000"/>
                                    </p:animScale>
                                    <p:animScale>
                                      <p:cBhvr>
                                        <p:cTn id="89" dur="26">
                                          <p:stCondLst>
                                            <p:cond delay="1808"/>
                                          </p:stCondLst>
                                        </p:cTn>
                                        <p:tgtEl>
                                          <p:spTgt spid="3">
                                            <p:txEl>
                                              <p:pRg st="0" end="0"/>
                                            </p:txEl>
                                          </p:spTgt>
                                        </p:tgtEl>
                                      </p:cBhvr>
                                      <p:to x="100000" y="95000"/>
                                    </p:animScale>
                                    <p:animScale>
                                      <p:cBhvr>
                                        <p:cTn id="90" dur="166" decel="50000">
                                          <p:stCondLst>
                                            <p:cond delay="1834"/>
                                          </p:stCondLst>
                                        </p:cTn>
                                        <p:tgtEl>
                                          <p:spTgt spid="3">
                                            <p:txEl>
                                              <p:pRg st="0" end="0"/>
                                            </p:txEl>
                                          </p:spTgt>
                                        </p:tgtEl>
                                      </p:cBhvr>
                                      <p:to x="100000" y="100000"/>
                                    </p:animScale>
                                  </p:childTnLst>
                                </p:cTn>
                              </p:par>
                              <p:par>
                                <p:cTn id="91" presetID="26" presetClass="entr" presetSubtype="0" fill="hold" grpId="0" nodeType="withEffect">
                                  <p:stCondLst>
                                    <p:cond delay="0"/>
                                  </p:stCondLst>
                                  <p:childTnLst>
                                    <p:set>
                                      <p:cBhvr>
                                        <p:cTn id="92" dur="1" fill="hold">
                                          <p:stCondLst>
                                            <p:cond delay="0"/>
                                          </p:stCondLst>
                                        </p:cTn>
                                        <p:tgtEl>
                                          <p:spTgt spid="3">
                                            <p:txEl>
                                              <p:pRg st="1" end="1"/>
                                            </p:txEl>
                                          </p:spTgt>
                                        </p:tgtEl>
                                        <p:attrNameLst>
                                          <p:attrName>style.visibility</p:attrName>
                                        </p:attrNameLst>
                                      </p:cBhvr>
                                      <p:to>
                                        <p:strVal val="visible"/>
                                      </p:to>
                                    </p:set>
                                    <p:animEffect transition="in" filter="wipe(down)">
                                      <p:cBhvr>
                                        <p:cTn id="93" dur="580">
                                          <p:stCondLst>
                                            <p:cond delay="0"/>
                                          </p:stCondLst>
                                        </p:cTn>
                                        <p:tgtEl>
                                          <p:spTgt spid="3">
                                            <p:txEl>
                                              <p:pRg st="1" end="1"/>
                                            </p:txEl>
                                          </p:spTgt>
                                        </p:tgtEl>
                                      </p:cBhvr>
                                    </p:animEffect>
                                    <p:anim calcmode="lin" valueType="num">
                                      <p:cBhvr>
                                        <p:cTn id="9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9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9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9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99" dur="26">
                                          <p:stCondLst>
                                            <p:cond delay="650"/>
                                          </p:stCondLst>
                                        </p:cTn>
                                        <p:tgtEl>
                                          <p:spTgt spid="3">
                                            <p:txEl>
                                              <p:pRg st="1" end="1"/>
                                            </p:txEl>
                                          </p:spTgt>
                                        </p:tgtEl>
                                      </p:cBhvr>
                                      <p:to x="100000" y="60000"/>
                                    </p:animScale>
                                    <p:animScale>
                                      <p:cBhvr>
                                        <p:cTn id="100" dur="166" decel="50000">
                                          <p:stCondLst>
                                            <p:cond delay="676"/>
                                          </p:stCondLst>
                                        </p:cTn>
                                        <p:tgtEl>
                                          <p:spTgt spid="3">
                                            <p:txEl>
                                              <p:pRg st="1" end="1"/>
                                            </p:txEl>
                                          </p:spTgt>
                                        </p:tgtEl>
                                      </p:cBhvr>
                                      <p:to x="100000" y="100000"/>
                                    </p:animScale>
                                    <p:animScale>
                                      <p:cBhvr>
                                        <p:cTn id="101" dur="26">
                                          <p:stCondLst>
                                            <p:cond delay="1312"/>
                                          </p:stCondLst>
                                        </p:cTn>
                                        <p:tgtEl>
                                          <p:spTgt spid="3">
                                            <p:txEl>
                                              <p:pRg st="1" end="1"/>
                                            </p:txEl>
                                          </p:spTgt>
                                        </p:tgtEl>
                                      </p:cBhvr>
                                      <p:to x="100000" y="80000"/>
                                    </p:animScale>
                                    <p:animScale>
                                      <p:cBhvr>
                                        <p:cTn id="102" dur="166" decel="50000">
                                          <p:stCondLst>
                                            <p:cond delay="1338"/>
                                          </p:stCondLst>
                                        </p:cTn>
                                        <p:tgtEl>
                                          <p:spTgt spid="3">
                                            <p:txEl>
                                              <p:pRg st="1" end="1"/>
                                            </p:txEl>
                                          </p:spTgt>
                                        </p:tgtEl>
                                      </p:cBhvr>
                                      <p:to x="100000" y="100000"/>
                                    </p:animScale>
                                    <p:animScale>
                                      <p:cBhvr>
                                        <p:cTn id="103" dur="26">
                                          <p:stCondLst>
                                            <p:cond delay="1642"/>
                                          </p:stCondLst>
                                        </p:cTn>
                                        <p:tgtEl>
                                          <p:spTgt spid="3">
                                            <p:txEl>
                                              <p:pRg st="1" end="1"/>
                                            </p:txEl>
                                          </p:spTgt>
                                        </p:tgtEl>
                                      </p:cBhvr>
                                      <p:to x="100000" y="90000"/>
                                    </p:animScale>
                                    <p:animScale>
                                      <p:cBhvr>
                                        <p:cTn id="104" dur="166" decel="50000">
                                          <p:stCondLst>
                                            <p:cond delay="1668"/>
                                          </p:stCondLst>
                                        </p:cTn>
                                        <p:tgtEl>
                                          <p:spTgt spid="3">
                                            <p:txEl>
                                              <p:pRg st="1" end="1"/>
                                            </p:txEl>
                                          </p:spTgt>
                                        </p:tgtEl>
                                      </p:cBhvr>
                                      <p:to x="100000" y="100000"/>
                                    </p:animScale>
                                    <p:animScale>
                                      <p:cBhvr>
                                        <p:cTn id="105" dur="26">
                                          <p:stCondLst>
                                            <p:cond delay="1808"/>
                                          </p:stCondLst>
                                        </p:cTn>
                                        <p:tgtEl>
                                          <p:spTgt spid="3">
                                            <p:txEl>
                                              <p:pRg st="1" end="1"/>
                                            </p:txEl>
                                          </p:spTgt>
                                        </p:tgtEl>
                                      </p:cBhvr>
                                      <p:to x="100000" y="95000"/>
                                    </p:animScale>
                                    <p:animScale>
                                      <p:cBhvr>
                                        <p:cTn id="106" dur="166" decel="50000">
                                          <p:stCondLst>
                                            <p:cond delay="1834"/>
                                          </p:stCondLst>
                                        </p:cTn>
                                        <p:tgtEl>
                                          <p:spTgt spid="3">
                                            <p:txEl>
                                              <p:pRg st="1" end="1"/>
                                            </p:txEl>
                                          </p:spTgt>
                                        </p:tgtEl>
                                      </p:cBhvr>
                                      <p:to x="100000" y="100000"/>
                                    </p:animScale>
                                  </p:childTnLst>
                                </p:cTn>
                              </p:par>
                            </p:childTnLst>
                          </p:cTn>
                        </p:par>
                      </p:childTnLst>
                    </p:cTn>
                  </p:par>
                  <p:par>
                    <p:cTn id="107" fill="hold">
                      <p:stCondLst>
                        <p:cond delay="indefinite"/>
                      </p:stCondLst>
                      <p:childTnLst>
                        <p:par>
                          <p:cTn id="108" fill="hold">
                            <p:stCondLst>
                              <p:cond delay="0"/>
                            </p:stCondLst>
                            <p:childTnLst>
                              <p:par>
                                <p:cTn id="109" presetID="26" presetClass="entr" presetSubtype="0" fill="hold" grpId="0" nodeType="clickEffect">
                                  <p:stCondLst>
                                    <p:cond delay="0"/>
                                  </p:stCondLst>
                                  <p:childTnLst>
                                    <p:set>
                                      <p:cBhvr>
                                        <p:cTn id="110" dur="1" fill="hold">
                                          <p:stCondLst>
                                            <p:cond delay="0"/>
                                          </p:stCondLst>
                                        </p:cTn>
                                        <p:tgtEl>
                                          <p:spTgt spid="3">
                                            <p:txEl>
                                              <p:pRg st="2" end="2"/>
                                            </p:txEl>
                                          </p:spTgt>
                                        </p:tgtEl>
                                        <p:attrNameLst>
                                          <p:attrName>style.visibility</p:attrName>
                                        </p:attrNameLst>
                                      </p:cBhvr>
                                      <p:to>
                                        <p:strVal val="visible"/>
                                      </p:to>
                                    </p:set>
                                    <p:animEffect transition="in" filter="wipe(down)">
                                      <p:cBhvr>
                                        <p:cTn id="111" dur="580">
                                          <p:stCondLst>
                                            <p:cond delay="0"/>
                                          </p:stCondLst>
                                        </p:cTn>
                                        <p:tgtEl>
                                          <p:spTgt spid="3">
                                            <p:txEl>
                                              <p:pRg st="2" end="2"/>
                                            </p:txEl>
                                          </p:spTgt>
                                        </p:tgtEl>
                                      </p:cBhvr>
                                    </p:animEffect>
                                    <p:anim calcmode="lin" valueType="num">
                                      <p:cBhvr>
                                        <p:cTn id="11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1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1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1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17" dur="26">
                                          <p:stCondLst>
                                            <p:cond delay="650"/>
                                          </p:stCondLst>
                                        </p:cTn>
                                        <p:tgtEl>
                                          <p:spTgt spid="3">
                                            <p:txEl>
                                              <p:pRg st="2" end="2"/>
                                            </p:txEl>
                                          </p:spTgt>
                                        </p:tgtEl>
                                      </p:cBhvr>
                                      <p:to x="100000" y="60000"/>
                                    </p:animScale>
                                    <p:animScale>
                                      <p:cBhvr>
                                        <p:cTn id="118" dur="166" decel="50000">
                                          <p:stCondLst>
                                            <p:cond delay="676"/>
                                          </p:stCondLst>
                                        </p:cTn>
                                        <p:tgtEl>
                                          <p:spTgt spid="3">
                                            <p:txEl>
                                              <p:pRg st="2" end="2"/>
                                            </p:txEl>
                                          </p:spTgt>
                                        </p:tgtEl>
                                      </p:cBhvr>
                                      <p:to x="100000" y="100000"/>
                                    </p:animScale>
                                    <p:animScale>
                                      <p:cBhvr>
                                        <p:cTn id="119" dur="26">
                                          <p:stCondLst>
                                            <p:cond delay="1312"/>
                                          </p:stCondLst>
                                        </p:cTn>
                                        <p:tgtEl>
                                          <p:spTgt spid="3">
                                            <p:txEl>
                                              <p:pRg st="2" end="2"/>
                                            </p:txEl>
                                          </p:spTgt>
                                        </p:tgtEl>
                                      </p:cBhvr>
                                      <p:to x="100000" y="80000"/>
                                    </p:animScale>
                                    <p:animScale>
                                      <p:cBhvr>
                                        <p:cTn id="120" dur="166" decel="50000">
                                          <p:stCondLst>
                                            <p:cond delay="1338"/>
                                          </p:stCondLst>
                                        </p:cTn>
                                        <p:tgtEl>
                                          <p:spTgt spid="3">
                                            <p:txEl>
                                              <p:pRg st="2" end="2"/>
                                            </p:txEl>
                                          </p:spTgt>
                                        </p:tgtEl>
                                      </p:cBhvr>
                                      <p:to x="100000" y="100000"/>
                                    </p:animScale>
                                    <p:animScale>
                                      <p:cBhvr>
                                        <p:cTn id="121" dur="26">
                                          <p:stCondLst>
                                            <p:cond delay="1642"/>
                                          </p:stCondLst>
                                        </p:cTn>
                                        <p:tgtEl>
                                          <p:spTgt spid="3">
                                            <p:txEl>
                                              <p:pRg st="2" end="2"/>
                                            </p:txEl>
                                          </p:spTgt>
                                        </p:tgtEl>
                                      </p:cBhvr>
                                      <p:to x="100000" y="90000"/>
                                    </p:animScale>
                                    <p:animScale>
                                      <p:cBhvr>
                                        <p:cTn id="122" dur="166" decel="50000">
                                          <p:stCondLst>
                                            <p:cond delay="1668"/>
                                          </p:stCondLst>
                                        </p:cTn>
                                        <p:tgtEl>
                                          <p:spTgt spid="3">
                                            <p:txEl>
                                              <p:pRg st="2" end="2"/>
                                            </p:txEl>
                                          </p:spTgt>
                                        </p:tgtEl>
                                      </p:cBhvr>
                                      <p:to x="100000" y="100000"/>
                                    </p:animScale>
                                    <p:animScale>
                                      <p:cBhvr>
                                        <p:cTn id="123" dur="26">
                                          <p:stCondLst>
                                            <p:cond delay="1808"/>
                                          </p:stCondLst>
                                        </p:cTn>
                                        <p:tgtEl>
                                          <p:spTgt spid="3">
                                            <p:txEl>
                                              <p:pRg st="2" end="2"/>
                                            </p:txEl>
                                          </p:spTgt>
                                        </p:tgtEl>
                                      </p:cBhvr>
                                      <p:to x="100000" y="95000"/>
                                    </p:animScale>
                                    <p:animScale>
                                      <p:cBhvr>
                                        <p:cTn id="124" dur="166" decel="50000">
                                          <p:stCondLst>
                                            <p:cond delay="1834"/>
                                          </p:stCondLst>
                                        </p:cTn>
                                        <p:tgtEl>
                                          <p:spTgt spid="3">
                                            <p:txEl>
                                              <p:pRg st="2" end="2"/>
                                            </p:txEl>
                                          </p:spTgt>
                                        </p:tgtEl>
                                      </p:cBhvr>
                                      <p:to x="100000" y="100000"/>
                                    </p:animScale>
                                  </p:childTnLst>
                                </p:cTn>
                              </p:par>
                            </p:childTnLst>
                          </p:cTn>
                        </p:par>
                      </p:childTnLst>
                    </p:cTn>
                  </p:par>
                  <p:par>
                    <p:cTn id="125" fill="hold">
                      <p:stCondLst>
                        <p:cond delay="indefinite"/>
                      </p:stCondLst>
                      <p:childTnLst>
                        <p:par>
                          <p:cTn id="126" fill="hold">
                            <p:stCondLst>
                              <p:cond delay="0"/>
                            </p:stCondLst>
                            <p:childTnLst>
                              <p:par>
                                <p:cTn id="127" presetID="26" presetClass="entr" presetSubtype="0" fill="hold" grpId="0" nodeType="clickEffect">
                                  <p:stCondLst>
                                    <p:cond delay="0"/>
                                  </p:stCondLst>
                                  <p:childTnLst>
                                    <p:set>
                                      <p:cBhvr>
                                        <p:cTn id="128" dur="1" fill="hold">
                                          <p:stCondLst>
                                            <p:cond delay="0"/>
                                          </p:stCondLst>
                                        </p:cTn>
                                        <p:tgtEl>
                                          <p:spTgt spid="3">
                                            <p:txEl>
                                              <p:pRg st="3" end="3"/>
                                            </p:txEl>
                                          </p:spTgt>
                                        </p:tgtEl>
                                        <p:attrNameLst>
                                          <p:attrName>style.visibility</p:attrName>
                                        </p:attrNameLst>
                                      </p:cBhvr>
                                      <p:to>
                                        <p:strVal val="visible"/>
                                      </p:to>
                                    </p:set>
                                    <p:animEffect transition="in" filter="wipe(down)">
                                      <p:cBhvr>
                                        <p:cTn id="129" dur="580">
                                          <p:stCondLst>
                                            <p:cond delay="0"/>
                                          </p:stCondLst>
                                        </p:cTn>
                                        <p:tgtEl>
                                          <p:spTgt spid="3">
                                            <p:txEl>
                                              <p:pRg st="3" end="3"/>
                                            </p:txEl>
                                          </p:spTgt>
                                        </p:tgtEl>
                                      </p:cBhvr>
                                    </p:animEffect>
                                    <p:anim calcmode="lin" valueType="num">
                                      <p:cBhvr>
                                        <p:cTn id="13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13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13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13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13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135" dur="26">
                                          <p:stCondLst>
                                            <p:cond delay="650"/>
                                          </p:stCondLst>
                                        </p:cTn>
                                        <p:tgtEl>
                                          <p:spTgt spid="3">
                                            <p:txEl>
                                              <p:pRg st="3" end="3"/>
                                            </p:txEl>
                                          </p:spTgt>
                                        </p:tgtEl>
                                      </p:cBhvr>
                                      <p:to x="100000" y="60000"/>
                                    </p:animScale>
                                    <p:animScale>
                                      <p:cBhvr>
                                        <p:cTn id="136" dur="166" decel="50000">
                                          <p:stCondLst>
                                            <p:cond delay="676"/>
                                          </p:stCondLst>
                                        </p:cTn>
                                        <p:tgtEl>
                                          <p:spTgt spid="3">
                                            <p:txEl>
                                              <p:pRg st="3" end="3"/>
                                            </p:txEl>
                                          </p:spTgt>
                                        </p:tgtEl>
                                      </p:cBhvr>
                                      <p:to x="100000" y="100000"/>
                                    </p:animScale>
                                    <p:animScale>
                                      <p:cBhvr>
                                        <p:cTn id="137" dur="26">
                                          <p:stCondLst>
                                            <p:cond delay="1312"/>
                                          </p:stCondLst>
                                        </p:cTn>
                                        <p:tgtEl>
                                          <p:spTgt spid="3">
                                            <p:txEl>
                                              <p:pRg st="3" end="3"/>
                                            </p:txEl>
                                          </p:spTgt>
                                        </p:tgtEl>
                                      </p:cBhvr>
                                      <p:to x="100000" y="80000"/>
                                    </p:animScale>
                                    <p:animScale>
                                      <p:cBhvr>
                                        <p:cTn id="138" dur="166" decel="50000">
                                          <p:stCondLst>
                                            <p:cond delay="1338"/>
                                          </p:stCondLst>
                                        </p:cTn>
                                        <p:tgtEl>
                                          <p:spTgt spid="3">
                                            <p:txEl>
                                              <p:pRg st="3" end="3"/>
                                            </p:txEl>
                                          </p:spTgt>
                                        </p:tgtEl>
                                      </p:cBhvr>
                                      <p:to x="100000" y="100000"/>
                                    </p:animScale>
                                    <p:animScale>
                                      <p:cBhvr>
                                        <p:cTn id="139" dur="26">
                                          <p:stCondLst>
                                            <p:cond delay="1642"/>
                                          </p:stCondLst>
                                        </p:cTn>
                                        <p:tgtEl>
                                          <p:spTgt spid="3">
                                            <p:txEl>
                                              <p:pRg st="3" end="3"/>
                                            </p:txEl>
                                          </p:spTgt>
                                        </p:tgtEl>
                                      </p:cBhvr>
                                      <p:to x="100000" y="90000"/>
                                    </p:animScale>
                                    <p:animScale>
                                      <p:cBhvr>
                                        <p:cTn id="140" dur="166" decel="50000">
                                          <p:stCondLst>
                                            <p:cond delay="1668"/>
                                          </p:stCondLst>
                                        </p:cTn>
                                        <p:tgtEl>
                                          <p:spTgt spid="3">
                                            <p:txEl>
                                              <p:pRg st="3" end="3"/>
                                            </p:txEl>
                                          </p:spTgt>
                                        </p:tgtEl>
                                      </p:cBhvr>
                                      <p:to x="100000" y="100000"/>
                                    </p:animScale>
                                    <p:animScale>
                                      <p:cBhvr>
                                        <p:cTn id="141" dur="26">
                                          <p:stCondLst>
                                            <p:cond delay="1808"/>
                                          </p:stCondLst>
                                        </p:cTn>
                                        <p:tgtEl>
                                          <p:spTgt spid="3">
                                            <p:txEl>
                                              <p:pRg st="3" end="3"/>
                                            </p:txEl>
                                          </p:spTgt>
                                        </p:tgtEl>
                                      </p:cBhvr>
                                      <p:to x="100000" y="95000"/>
                                    </p:animScale>
                                    <p:animScale>
                                      <p:cBhvr>
                                        <p:cTn id="142"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17525" y="684213"/>
            <a:ext cx="8089900" cy="1384995"/>
          </a:xfrm>
          <a:prstGeom prst="rect">
            <a:avLst/>
          </a:prstGeom>
        </p:spPr>
        <p:txBody>
          <a:bodyPr>
            <a:spAutoFit/>
          </a:bodyPr>
          <a:lstStyle/>
          <a:p>
            <a:pPr>
              <a:defRPr/>
            </a:pPr>
            <a:r>
              <a:rPr lang="en-US" altLang="zh-CN" sz="2000" b="1" dirty="0">
                <a:solidFill>
                  <a:srgbClr val="0000FF"/>
                </a:solidFill>
                <a:latin typeface="+mj-lt"/>
                <a:ea typeface="黑体" panose="02010609060101010101" pitchFamily="49" charset="-122"/>
              </a:rPr>
              <a:t>(3)</a:t>
            </a:r>
            <a:r>
              <a:rPr lang="en-US" altLang="zh-CN" sz="2400" b="1" dirty="0">
                <a:solidFill>
                  <a:srgbClr val="0000FF"/>
                </a:solidFill>
                <a:latin typeface="+mj-lt"/>
                <a:ea typeface="黑体" panose="02010609060101010101" pitchFamily="49" charset="-122"/>
              </a:rPr>
              <a:t>the others</a:t>
            </a:r>
            <a:r>
              <a:rPr lang="zh-CN" altLang="en-US" sz="2000" b="1" dirty="0">
                <a:solidFill>
                  <a:srgbClr val="0000FF"/>
                </a:solidFill>
                <a:latin typeface="+mj-lt"/>
                <a:ea typeface="黑体" panose="02010609060101010101" pitchFamily="49" charset="-122"/>
              </a:rPr>
              <a:t>强调在一定范围内的“其他全部”。</a:t>
            </a:r>
            <a:endParaRPr lang="en-US" altLang="zh-CN" sz="2000" b="1" dirty="0">
              <a:solidFill>
                <a:srgbClr val="0000FF"/>
              </a:solidFill>
              <a:latin typeface="+mj-lt"/>
              <a:ea typeface="黑体" panose="02010609060101010101" pitchFamily="49" charset="-122"/>
            </a:endParaRPr>
          </a:p>
          <a:p>
            <a:pPr>
              <a:defRPr/>
            </a:pPr>
            <a:r>
              <a:rPr lang="zh-CN" altLang="en-US" sz="2000" b="1" dirty="0">
                <a:latin typeface="+mj-lt"/>
                <a:ea typeface="黑体" panose="02010609060101010101" pitchFamily="49" charset="-122"/>
              </a:rPr>
              <a:t>    我们班有</a:t>
            </a:r>
            <a:r>
              <a:rPr lang="en-US" altLang="zh-CN" sz="2000" b="1" dirty="0">
                <a:latin typeface="+mj-lt"/>
                <a:ea typeface="黑体" panose="02010609060101010101" pitchFamily="49" charset="-122"/>
              </a:rPr>
              <a:t>50</a:t>
            </a:r>
            <a:r>
              <a:rPr lang="zh-CN" altLang="en-US" sz="2000" b="1" dirty="0">
                <a:latin typeface="+mj-lt"/>
                <a:ea typeface="黑体" panose="02010609060101010101" pitchFamily="49" charset="-122"/>
              </a:rPr>
              <a:t>个学生</a:t>
            </a:r>
            <a:r>
              <a:rPr lang="en-US" altLang="zh-CN" sz="2000" b="1" dirty="0">
                <a:latin typeface="+mj-lt"/>
                <a:ea typeface="黑体" panose="02010609060101010101" pitchFamily="49" charset="-122"/>
              </a:rPr>
              <a:t>,</a:t>
            </a:r>
            <a:r>
              <a:rPr lang="zh-CN" altLang="en-US" sz="2000" b="1" dirty="0">
                <a:latin typeface="+mj-lt"/>
                <a:ea typeface="黑体" panose="02010609060101010101" pitchFamily="49" charset="-122"/>
              </a:rPr>
              <a:t>其中</a:t>
            </a:r>
            <a:r>
              <a:rPr lang="en-US" altLang="zh-CN" sz="2000" b="1" dirty="0">
                <a:latin typeface="+mj-lt"/>
                <a:ea typeface="黑体" panose="02010609060101010101" pitchFamily="49" charset="-122"/>
              </a:rPr>
              <a:t>20</a:t>
            </a:r>
            <a:r>
              <a:rPr lang="zh-CN" altLang="en-US" sz="2000" b="1" dirty="0">
                <a:latin typeface="+mj-lt"/>
                <a:ea typeface="黑体" panose="02010609060101010101" pitchFamily="49" charset="-122"/>
              </a:rPr>
              <a:t>个来自农村</a:t>
            </a:r>
            <a:r>
              <a:rPr lang="en-US" altLang="zh-CN" sz="2000" b="1" dirty="0">
                <a:latin typeface="+mj-lt"/>
                <a:ea typeface="黑体" panose="02010609060101010101" pitchFamily="49" charset="-122"/>
              </a:rPr>
              <a:t>,</a:t>
            </a:r>
            <a:r>
              <a:rPr lang="zh-CN" altLang="en-US" sz="2000" b="1" dirty="0">
                <a:latin typeface="+mj-lt"/>
                <a:ea typeface="黑体" panose="02010609060101010101" pitchFamily="49" charset="-122"/>
              </a:rPr>
              <a:t>其余的都来自城市。</a:t>
            </a:r>
            <a:endParaRPr lang="en-US" altLang="zh-CN" sz="2000" b="1" dirty="0">
              <a:latin typeface="+mj-lt"/>
              <a:ea typeface="黑体" panose="02010609060101010101" pitchFamily="49" charset="-122"/>
            </a:endParaRPr>
          </a:p>
          <a:p>
            <a:pPr>
              <a:defRPr/>
            </a:pPr>
            <a:r>
              <a:rPr lang="en-US" altLang="zh-CN" sz="2000" b="1" dirty="0">
                <a:latin typeface="+mj-lt"/>
                <a:ea typeface="黑体" panose="02010609060101010101" pitchFamily="49" charset="-122"/>
              </a:rPr>
              <a:t>    There are fifty students in our class, of which twenty are </a:t>
            </a:r>
          </a:p>
          <a:p>
            <a:pPr>
              <a:defRPr/>
            </a:pPr>
            <a:r>
              <a:rPr lang="en-US" altLang="zh-CN" sz="2000" b="1" dirty="0">
                <a:latin typeface="+mj-lt"/>
                <a:ea typeface="黑体" panose="02010609060101010101" pitchFamily="49" charset="-122"/>
              </a:rPr>
              <a:t>    from the countryside, and the others are from the city.</a:t>
            </a:r>
            <a:endParaRPr lang="zh-CN" altLang="en-US" sz="2000" b="1" dirty="0">
              <a:latin typeface="+mj-lt"/>
              <a:ea typeface="黑体" panose="02010609060101010101" pitchFamily="49" charset="-122"/>
            </a:endParaRPr>
          </a:p>
        </p:txBody>
      </p:sp>
      <p:sp>
        <p:nvSpPr>
          <p:cNvPr id="3" name="矩形 2"/>
          <p:cNvSpPr/>
          <p:nvPr/>
        </p:nvSpPr>
        <p:spPr>
          <a:xfrm>
            <a:off x="517525" y="2660650"/>
            <a:ext cx="8135938" cy="1384995"/>
          </a:xfrm>
          <a:prstGeom prst="rect">
            <a:avLst/>
          </a:prstGeom>
        </p:spPr>
        <p:txBody>
          <a:bodyPr>
            <a:spAutoFit/>
          </a:bodyPr>
          <a:lstStyle/>
          <a:p>
            <a:pPr>
              <a:defRPr/>
            </a:pPr>
            <a:r>
              <a:rPr lang="en-US" altLang="zh-CN" sz="2000" b="1" dirty="0">
                <a:solidFill>
                  <a:srgbClr val="0000FF"/>
                </a:solidFill>
                <a:latin typeface="+mj-lt"/>
                <a:ea typeface="楷体" panose="02010609060101010101" pitchFamily="49" charset="-122"/>
              </a:rPr>
              <a:t>(</a:t>
            </a:r>
            <a:r>
              <a:rPr lang="en-US" altLang="zh-CN" sz="2000" b="1" dirty="0">
                <a:solidFill>
                  <a:srgbClr val="0000FF"/>
                </a:solidFill>
                <a:latin typeface="+mj-lt"/>
                <a:ea typeface="黑体" panose="02010609060101010101" pitchFamily="49" charset="-122"/>
              </a:rPr>
              <a:t>4)</a:t>
            </a:r>
            <a:r>
              <a:rPr lang="en-US" altLang="zh-CN" sz="2400" b="1" dirty="0">
                <a:solidFill>
                  <a:srgbClr val="0000FF"/>
                </a:solidFill>
                <a:latin typeface="+mj-lt"/>
                <a:ea typeface="黑体" panose="02010609060101010101" pitchFamily="49" charset="-122"/>
              </a:rPr>
              <a:t>others</a:t>
            </a:r>
            <a:r>
              <a:rPr lang="zh-CN" altLang="en-US" sz="2000" b="1" dirty="0">
                <a:solidFill>
                  <a:srgbClr val="0000FF"/>
                </a:solidFill>
                <a:latin typeface="+mj-lt"/>
                <a:ea typeface="黑体" panose="02010609060101010101" pitchFamily="49" charset="-122"/>
              </a:rPr>
              <a:t>泛指“别人”，还可以指“其他的人</a:t>
            </a:r>
            <a:r>
              <a:rPr lang="en-US" altLang="zh-CN" sz="2000" b="1" dirty="0">
                <a:solidFill>
                  <a:srgbClr val="0000FF"/>
                </a:solidFill>
                <a:latin typeface="+mj-lt"/>
                <a:ea typeface="黑体" panose="02010609060101010101" pitchFamily="49" charset="-122"/>
              </a:rPr>
              <a:t>/</a:t>
            </a:r>
            <a:r>
              <a:rPr lang="zh-CN" altLang="en-US" sz="2000" b="1" dirty="0">
                <a:solidFill>
                  <a:srgbClr val="0000FF"/>
                </a:solidFill>
                <a:latin typeface="+mj-lt"/>
                <a:ea typeface="黑体" panose="02010609060101010101" pitchFamily="49" charset="-122"/>
              </a:rPr>
              <a:t>物”，指不</a:t>
            </a:r>
            <a:endParaRPr lang="en-US" altLang="zh-CN" sz="2000" b="1" dirty="0">
              <a:solidFill>
                <a:srgbClr val="0000FF"/>
              </a:solidFill>
              <a:latin typeface="+mj-lt"/>
              <a:ea typeface="黑体" panose="02010609060101010101" pitchFamily="49" charset="-122"/>
            </a:endParaRPr>
          </a:p>
          <a:p>
            <a:pPr>
              <a:defRPr/>
            </a:pPr>
            <a:r>
              <a:rPr lang="en-US" altLang="zh-CN" sz="2000" b="1" dirty="0">
                <a:solidFill>
                  <a:srgbClr val="0000FF"/>
                </a:solidFill>
                <a:latin typeface="+mj-lt"/>
                <a:ea typeface="黑体" panose="02010609060101010101" pitchFamily="49" charset="-122"/>
              </a:rPr>
              <a:t>     </a:t>
            </a:r>
            <a:r>
              <a:rPr lang="zh-CN" altLang="en-US" sz="2000" b="1" dirty="0">
                <a:solidFill>
                  <a:srgbClr val="0000FF"/>
                </a:solidFill>
                <a:latin typeface="+mj-lt"/>
                <a:ea typeface="黑体" panose="02010609060101010101" pitchFamily="49" charset="-122"/>
              </a:rPr>
              <a:t>确定的另一部分</a:t>
            </a:r>
            <a:r>
              <a:rPr lang="en-US" altLang="zh-CN" sz="2000" b="1" dirty="0">
                <a:solidFill>
                  <a:srgbClr val="0000FF"/>
                </a:solidFill>
                <a:latin typeface="+mj-lt"/>
                <a:ea typeface="黑体" panose="02010609060101010101" pitchFamily="49" charset="-122"/>
              </a:rPr>
              <a:t>(</a:t>
            </a:r>
            <a:r>
              <a:rPr lang="zh-CN" altLang="en-US" sz="2000" b="1" dirty="0">
                <a:solidFill>
                  <a:srgbClr val="0000FF"/>
                </a:solidFill>
                <a:latin typeface="+mj-lt"/>
                <a:ea typeface="黑体" panose="02010609060101010101" pitchFamily="49" charset="-122"/>
              </a:rPr>
              <a:t>并非是全部）。</a:t>
            </a:r>
            <a:endParaRPr lang="en-US" altLang="zh-CN" sz="2000" b="1" dirty="0">
              <a:solidFill>
                <a:srgbClr val="0000FF"/>
              </a:solidFill>
              <a:latin typeface="+mj-lt"/>
              <a:ea typeface="黑体" panose="02010609060101010101" pitchFamily="49" charset="-122"/>
            </a:endParaRPr>
          </a:p>
          <a:p>
            <a:pPr>
              <a:defRPr/>
            </a:pPr>
            <a:r>
              <a:rPr lang="zh-CN" altLang="en-US" sz="2000" b="1" dirty="0">
                <a:latin typeface="+mj-lt"/>
                <a:ea typeface="黑体" panose="02010609060101010101" pitchFamily="49" charset="-122"/>
              </a:rPr>
              <a:t>     他是我的朋友，一个总是刻苦学习的人。</a:t>
            </a:r>
            <a:endParaRPr lang="en-US" altLang="zh-CN" sz="2000" b="1" dirty="0">
              <a:latin typeface="+mj-lt"/>
              <a:ea typeface="黑体" panose="02010609060101010101" pitchFamily="49" charset="-122"/>
            </a:endParaRPr>
          </a:p>
          <a:p>
            <a:pPr>
              <a:defRPr/>
            </a:pPr>
            <a:r>
              <a:rPr lang="en-US" altLang="zh-CN" sz="2000" b="1" dirty="0">
                <a:latin typeface="+mj-lt"/>
                <a:ea typeface="黑体" panose="02010609060101010101" pitchFamily="49" charset="-122"/>
              </a:rPr>
              <a:t>     He is my friend, who always studies hard.</a:t>
            </a:r>
            <a:endParaRPr lang="zh-CN" altLang="en-US" sz="2000" b="1" dirty="0">
              <a:latin typeface="+mj-lt"/>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p:cTn id="2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3">
                                            <p:txEl>
                                              <p:pRg st="0" end="0"/>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 calcmode="lin" valueType="num">
                                      <p:cBhvr>
                                        <p:cTn id="3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36" dur="500"/>
                                        <p:tgtEl>
                                          <p:spTgt spid="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 calcmode="lin" valueType="num">
                                      <p:cBhvr>
                                        <p:cTn id="4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43" dur="500"/>
                                        <p:tgtEl>
                                          <p:spTgt spid="3">
                                            <p:txEl>
                                              <p:pRg st="2" end="2"/>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5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49325" y="836613"/>
            <a:ext cx="7059613" cy="523875"/>
          </a:xfrm>
          <a:prstGeom prst="rect">
            <a:avLst/>
          </a:prstGeom>
        </p:spPr>
        <p:txBody>
          <a:bodyPr wrap="none">
            <a:spAutoFit/>
          </a:bodyPr>
          <a:lstStyle/>
          <a:p>
            <a:pPr>
              <a:defRPr/>
            </a:pPr>
            <a:r>
              <a:rPr lang="en-US" altLang="zh-CN" sz="2800" b="1" dirty="0">
                <a:latin typeface="+mj-lt"/>
                <a:ea typeface="+mj-ea"/>
              </a:rPr>
              <a:t>4. The Taylors are a </a:t>
            </a:r>
            <a:r>
              <a:rPr lang="en-US" altLang="zh-CN" sz="2800" b="1" dirty="0">
                <a:solidFill>
                  <a:srgbClr val="FF0000"/>
                </a:solidFill>
                <a:latin typeface="+mj-lt"/>
                <a:ea typeface="+mj-ea"/>
              </a:rPr>
              <a:t>typical</a:t>
            </a:r>
            <a:r>
              <a:rPr lang="en-US" altLang="zh-CN" sz="2800" b="1" dirty="0">
                <a:latin typeface="+mj-lt"/>
                <a:ea typeface="+mj-ea"/>
              </a:rPr>
              <a:t> American family.</a:t>
            </a:r>
            <a:endParaRPr lang="zh-CN" altLang="en-US" sz="2800" b="1" dirty="0">
              <a:latin typeface="+mj-lt"/>
              <a:ea typeface="+mj-ea"/>
            </a:endParaRPr>
          </a:p>
        </p:txBody>
      </p:sp>
      <p:sp>
        <p:nvSpPr>
          <p:cNvPr id="3" name="矩形 2"/>
          <p:cNvSpPr/>
          <p:nvPr/>
        </p:nvSpPr>
        <p:spPr>
          <a:xfrm>
            <a:off x="1298575" y="1625600"/>
            <a:ext cx="7022465" cy="1117600"/>
          </a:xfrm>
          <a:prstGeom prst="rect">
            <a:avLst/>
          </a:prstGeom>
          <a:noFill/>
        </p:spPr>
        <p:style>
          <a:lnRef idx="2">
            <a:schemeClr val="accent6"/>
          </a:lnRef>
          <a:fillRef idx="1">
            <a:schemeClr val="lt1"/>
          </a:fillRef>
          <a:effectRef idx="0">
            <a:schemeClr val="accent6"/>
          </a:effectRef>
          <a:fontRef idx="minor">
            <a:schemeClr val="dk1"/>
          </a:fontRef>
        </p:style>
        <p:txBody>
          <a:bodyPr wrap="square">
            <a:spAutoFit/>
          </a:bodyPr>
          <a:lstStyle/>
          <a:p>
            <a:pPr>
              <a:lnSpc>
                <a:spcPts val="4000"/>
              </a:lnSpc>
              <a:defRPr/>
            </a:pPr>
            <a:r>
              <a:rPr lang="en-US" altLang="zh-CN" sz="2800" b="1" dirty="0">
                <a:latin typeface="+mj-lt"/>
                <a:ea typeface="+mj-ea"/>
              </a:rPr>
              <a:t>typical</a:t>
            </a:r>
            <a:r>
              <a:rPr lang="zh-CN" altLang="en-US" sz="2400" b="1" dirty="0">
                <a:latin typeface="+mj-lt"/>
                <a:ea typeface="+mj-ea"/>
              </a:rPr>
              <a:t>是形容词，意为“典型的”。</a:t>
            </a:r>
            <a:endParaRPr lang="en-US" altLang="zh-CN" sz="2400" b="1" dirty="0">
              <a:latin typeface="+mj-lt"/>
              <a:ea typeface="+mj-ea"/>
            </a:endParaRPr>
          </a:p>
          <a:p>
            <a:pPr>
              <a:lnSpc>
                <a:spcPts val="4000"/>
              </a:lnSpc>
              <a:defRPr/>
            </a:pPr>
            <a:r>
              <a:rPr lang="zh-CN" altLang="en-US" sz="2400" b="1" dirty="0">
                <a:latin typeface="+mj-lt"/>
                <a:ea typeface="+mj-ea"/>
              </a:rPr>
              <a:t>常用短语：</a:t>
            </a:r>
            <a:r>
              <a:rPr lang="en-US" altLang="zh-CN" sz="2800" b="1" dirty="0">
                <a:latin typeface="+mj-lt"/>
                <a:ea typeface="+mj-ea"/>
              </a:rPr>
              <a:t>be typical of</a:t>
            </a:r>
            <a:r>
              <a:rPr lang="zh-CN" altLang="en-US" sz="2400" b="1" dirty="0">
                <a:latin typeface="+mj-lt"/>
                <a:ea typeface="+mj-ea"/>
              </a:rPr>
              <a:t>典型的；一向如此的。</a:t>
            </a:r>
          </a:p>
        </p:txBody>
      </p:sp>
      <p:sp>
        <p:nvSpPr>
          <p:cNvPr id="4" name="矩形 3"/>
          <p:cNvSpPr/>
          <p:nvPr/>
        </p:nvSpPr>
        <p:spPr>
          <a:xfrm>
            <a:off x="1298575" y="2930525"/>
            <a:ext cx="4894263" cy="1117600"/>
          </a:xfrm>
          <a:prstGeom prst="rect">
            <a:avLst/>
          </a:prstGeom>
        </p:spPr>
        <p:txBody>
          <a:bodyPr wrap="none">
            <a:spAutoFit/>
          </a:bodyPr>
          <a:lstStyle/>
          <a:p>
            <a:pPr>
              <a:lnSpc>
                <a:spcPts val="4000"/>
              </a:lnSpc>
              <a:defRPr/>
            </a:pPr>
            <a:r>
              <a:rPr lang="zh-CN" altLang="en-US" sz="2400" b="1" dirty="0">
                <a:latin typeface="+mj-lt"/>
                <a:ea typeface="+mj-ea"/>
              </a:rPr>
              <a:t>迟到是他的一贯作风。</a:t>
            </a:r>
            <a:endParaRPr lang="en-US" altLang="zh-CN" sz="2400" b="1" dirty="0">
              <a:latin typeface="+mj-lt"/>
              <a:ea typeface="+mj-ea"/>
            </a:endParaRPr>
          </a:p>
          <a:p>
            <a:pPr>
              <a:lnSpc>
                <a:spcPts val="4000"/>
              </a:lnSpc>
              <a:defRPr/>
            </a:pPr>
            <a:r>
              <a:rPr lang="en-US" altLang="zh-CN" sz="2800" b="1" dirty="0">
                <a:latin typeface="+mj-lt"/>
                <a:ea typeface="+mj-ea"/>
              </a:rPr>
              <a:t>It was typical of him to be late.</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一级栏目"/>
          <p:cNvPicPr>
            <a:picLocks noChangeAspect="1" noChangeArrowheads="1"/>
          </p:cNvPicPr>
          <p:nvPr/>
        </p:nvPicPr>
        <p:blipFill>
          <a:blip r:embed="rId2" cstate="email"/>
          <a:srcRect/>
          <a:stretch>
            <a:fillRect/>
          </a:stretch>
        </p:blipFill>
        <p:spPr bwMode="auto">
          <a:xfrm>
            <a:off x="190500" y="128588"/>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87"/>
          <p:cNvSpPr>
            <a:spLocks noChangeArrowheads="1"/>
          </p:cNvSpPr>
          <p:nvPr/>
        </p:nvSpPr>
        <p:spPr bwMode="auto">
          <a:xfrm>
            <a:off x="901700" y="331788"/>
            <a:ext cx="2384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Lead-in</a:t>
            </a:r>
          </a:p>
        </p:txBody>
      </p:sp>
      <p:sp>
        <p:nvSpPr>
          <p:cNvPr id="4" name="Text Box 3"/>
          <p:cNvSpPr txBox="1">
            <a:spLocks noChangeArrowheads="1"/>
          </p:cNvSpPr>
          <p:nvPr/>
        </p:nvSpPr>
        <p:spPr bwMode="auto">
          <a:xfrm>
            <a:off x="1296988" y="958850"/>
            <a:ext cx="6799262"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2800" b="1" dirty="0">
                <a:latin typeface="+mj-lt"/>
              </a:rPr>
              <a:t>I always feel worried. What should I do?</a:t>
            </a:r>
          </a:p>
        </p:txBody>
      </p:sp>
      <p:pic>
        <p:nvPicPr>
          <p:cNvPr id="5" name="Picture 6" descr="WORRIE~1"/>
          <p:cNvPicPr>
            <a:picLocks noChangeAspect="1" noChangeArrowheads="1"/>
          </p:cNvPicPr>
          <p:nvPr/>
        </p:nvPicPr>
        <p:blipFill>
          <a:blip r:embed="rId3" cstate="email"/>
          <a:srcRect/>
          <a:stretch>
            <a:fillRect/>
          </a:stretch>
        </p:blipFill>
        <p:spPr bwMode="auto">
          <a:xfrm>
            <a:off x="2795588" y="1414554"/>
            <a:ext cx="3346450"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4725" y="466725"/>
            <a:ext cx="7620000" cy="954107"/>
          </a:xfrm>
          <a:prstGeom prst="rect">
            <a:avLst/>
          </a:prstGeom>
        </p:spPr>
        <p:txBody>
          <a:bodyPr>
            <a:spAutoFit/>
          </a:bodyPr>
          <a:lstStyle/>
          <a:p>
            <a:pPr>
              <a:defRPr/>
            </a:pPr>
            <a:r>
              <a:rPr lang="en-US" altLang="zh-CN" sz="2800" b="1" dirty="0">
                <a:latin typeface="+mj-lt"/>
              </a:rPr>
              <a:t>5. However, the tired children </a:t>
            </a:r>
            <a:r>
              <a:rPr lang="en-US" altLang="zh-CN" sz="2800" b="1" dirty="0">
                <a:solidFill>
                  <a:srgbClr val="FF0000"/>
                </a:solidFill>
                <a:latin typeface="+mj-lt"/>
              </a:rPr>
              <a:t>don’t</a:t>
            </a:r>
            <a:r>
              <a:rPr lang="en-US" altLang="zh-CN" sz="2800" b="1" dirty="0">
                <a:latin typeface="+mj-lt"/>
              </a:rPr>
              <a:t> get home </a:t>
            </a:r>
            <a:r>
              <a:rPr lang="en-US" altLang="zh-CN" sz="2800" b="1" dirty="0" smtClean="0">
                <a:solidFill>
                  <a:srgbClr val="FF0000"/>
                </a:solidFill>
                <a:latin typeface="+mj-lt"/>
              </a:rPr>
              <a:t>until</a:t>
            </a:r>
            <a:r>
              <a:rPr lang="en-US" altLang="zh-CN" sz="2800" b="1" dirty="0" smtClean="0">
                <a:latin typeface="+mj-lt"/>
              </a:rPr>
              <a:t> </a:t>
            </a:r>
            <a:r>
              <a:rPr lang="en-US" altLang="zh-CN" sz="2800" b="1" dirty="0">
                <a:latin typeface="+mj-lt"/>
              </a:rPr>
              <a:t>after 7</a:t>
            </a:r>
            <a:r>
              <a:rPr lang="zh-CN" altLang="en-US" sz="2800" b="1" dirty="0">
                <a:latin typeface="+mj-lt"/>
              </a:rPr>
              <a:t>：</a:t>
            </a:r>
            <a:r>
              <a:rPr lang="en-US" altLang="zh-CN" sz="2800" b="1" dirty="0">
                <a:latin typeface="+mj-lt"/>
              </a:rPr>
              <a:t>00 p.m.</a:t>
            </a:r>
            <a:endParaRPr lang="zh-CN" altLang="en-US" sz="2800" b="1" dirty="0">
              <a:latin typeface="+mj-lt"/>
            </a:endParaRPr>
          </a:p>
        </p:txBody>
      </p:sp>
      <p:sp>
        <p:nvSpPr>
          <p:cNvPr id="3" name="矩形 2"/>
          <p:cNvSpPr/>
          <p:nvPr/>
        </p:nvSpPr>
        <p:spPr>
          <a:xfrm>
            <a:off x="1338263" y="1630363"/>
            <a:ext cx="6732587" cy="1385887"/>
          </a:xfrm>
          <a:prstGeom prst="rect">
            <a:avLst/>
          </a:prstGeom>
          <a:noFill/>
        </p:spPr>
        <p:style>
          <a:lnRef idx="2">
            <a:schemeClr val="accent4"/>
          </a:lnRef>
          <a:fillRef idx="1">
            <a:schemeClr val="lt1"/>
          </a:fillRef>
          <a:effectRef idx="0">
            <a:schemeClr val="accent4"/>
          </a:effectRef>
          <a:fontRef idx="minor">
            <a:schemeClr val="dk1"/>
          </a:fontRef>
        </p:style>
        <p:txBody>
          <a:bodyPr>
            <a:spAutoFit/>
          </a:bodyPr>
          <a:lstStyle/>
          <a:p>
            <a:pPr>
              <a:defRPr/>
            </a:pPr>
            <a:r>
              <a:rPr lang="en-US" altLang="zh-CN" sz="2800" b="1" dirty="0">
                <a:latin typeface="+mj-lt"/>
                <a:ea typeface="+mj-ea"/>
              </a:rPr>
              <a:t>not…until…</a:t>
            </a:r>
            <a:r>
              <a:rPr lang="zh-CN" altLang="en-US" sz="2400" b="1" dirty="0">
                <a:latin typeface="+mj-lt"/>
                <a:ea typeface="+mj-ea"/>
              </a:rPr>
              <a:t>意为“直到</a:t>
            </a:r>
            <a:r>
              <a:rPr lang="en-US" altLang="zh-CN" sz="2400" b="1" dirty="0">
                <a:latin typeface="+mj-ea"/>
                <a:ea typeface="+mj-ea"/>
              </a:rPr>
              <a:t>……</a:t>
            </a:r>
            <a:r>
              <a:rPr lang="zh-CN" altLang="en-US" sz="2400" b="1" dirty="0">
                <a:latin typeface="+mj-ea"/>
                <a:ea typeface="+mj-ea"/>
              </a:rPr>
              <a:t>才</a:t>
            </a:r>
            <a:r>
              <a:rPr lang="en-US" altLang="zh-CN" sz="2400" b="1" dirty="0">
                <a:latin typeface="+mj-ea"/>
                <a:ea typeface="+mj-ea"/>
              </a:rPr>
              <a:t>……</a:t>
            </a:r>
            <a:r>
              <a:rPr lang="en-US" altLang="zh-CN" sz="2400" b="1" dirty="0">
                <a:latin typeface="+mj-lt"/>
                <a:ea typeface="+mj-ea"/>
              </a:rPr>
              <a:t>”</a:t>
            </a:r>
            <a:r>
              <a:rPr lang="zh-CN" altLang="en-US" sz="2400" b="1" dirty="0">
                <a:latin typeface="+mj-lt"/>
                <a:ea typeface="+mj-ea"/>
              </a:rPr>
              <a:t>，谓语动词一般是非延续性的，如：</a:t>
            </a:r>
            <a:r>
              <a:rPr lang="en-US" altLang="zh-CN" sz="2800" b="1" dirty="0">
                <a:latin typeface="+mj-lt"/>
                <a:ea typeface="+mj-ea"/>
              </a:rPr>
              <a:t>go</a:t>
            </a:r>
            <a:r>
              <a:rPr lang="zh-CN" altLang="en-US" sz="2800" b="1" dirty="0">
                <a:latin typeface="+mj-lt"/>
                <a:ea typeface="+mj-ea"/>
              </a:rPr>
              <a:t>，</a:t>
            </a:r>
            <a:r>
              <a:rPr lang="en-US" altLang="zh-CN" sz="2800" b="1" dirty="0">
                <a:latin typeface="+mj-lt"/>
                <a:ea typeface="+mj-ea"/>
              </a:rPr>
              <a:t>come</a:t>
            </a:r>
            <a:r>
              <a:rPr lang="zh-CN" altLang="en-US" sz="2800" b="1" dirty="0">
                <a:latin typeface="+mj-lt"/>
                <a:ea typeface="+mj-ea"/>
              </a:rPr>
              <a:t>，</a:t>
            </a:r>
            <a:r>
              <a:rPr lang="en-US" altLang="zh-CN" sz="2800" b="1" dirty="0">
                <a:latin typeface="+mj-lt"/>
                <a:ea typeface="+mj-ea"/>
              </a:rPr>
              <a:t>finish</a:t>
            </a:r>
            <a:r>
              <a:rPr lang="zh-CN" altLang="en-US" sz="2800" b="1" dirty="0">
                <a:latin typeface="+mj-lt"/>
                <a:ea typeface="+mj-ea"/>
              </a:rPr>
              <a:t>，</a:t>
            </a:r>
            <a:r>
              <a:rPr lang="en-US" altLang="zh-CN" sz="2800" b="1" dirty="0">
                <a:latin typeface="+mj-lt"/>
                <a:ea typeface="+mj-ea"/>
              </a:rPr>
              <a:t>stop</a:t>
            </a:r>
            <a:r>
              <a:rPr lang="zh-CN" altLang="en-US" sz="2800" b="1" dirty="0">
                <a:latin typeface="+mj-lt"/>
                <a:ea typeface="+mj-ea"/>
              </a:rPr>
              <a:t>，</a:t>
            </a:r>
            <a:r>
              <a:rPr lang="en-US" altLang="zh-CN" sz="2800" b="1" dirty="0">
                <a:latin typeface="+mj-lt"/>
                <a:ea typeface="+mj-ea"/>
              </a:rPr>
              <a:t>open</a:t>
            </a:r>
            <a:r>
              <a:rPr lang="zh-CN" altLang="en-US" sz="2800" b="1" dirty="0">
                <a:latin typeface="+mj-lt"/>
                <a:ea typeface="+mj-ea"/>
              </a:rPr>
              <a:t>，</a:t>
            </a:r>
            <a:r>
              <a:rPr lang="en-US" altLang="zh-CN" sz="2800" b="1" dirty="0">
                <a:latin typeface="+mj-lt"/>
                <a:ea typeface="+mj-ea"/>
              </a:rPr>
              <a:t>close</a:t>
            </a:r>
            <a:r>
              <a:rPr lang="zh-CN" altLang="en-US" sz="2800" b="1" dirty="0">
                <a:latin typeface="+mj-lt"/>
                <a:ea typeface="+mj-ea"/>
              </a:rPr>
              <a:t>，</a:t>
            </a:r>
            <a:r>
              <a:rPr lang="en-US" altLang="zh-CN" sz="2800" b="1" dirty="0">
                <a:latin typeface="+mj-lt"/>
                <a:ea typeface="+mj-ea"/>
              </a:rPr>
              <a:t>leave</a:t>
            </a:r>
            <a:r>
              <a:rPr lang="zh-CN" altLang="en-US" sz="2400" b="1" dirty="0">
                <a:latin typeface="+mj-lt"/>
                <a:ea typeface="+mj-ea"/>
              </a:rPr>
              <a:t>等。</a:t>
            </a:r>
          </a:p>
        </p:txBody>
      </p:sp>
      <p:sp>
        <p:nvSpPr>
          <p:cNvPr id="4" name="矩形 3"/>
          <p:cNvSpPr/>
          <p:nvPr/>
        </p:nvSpPr>
        <p:spPr>
          <a:xfrm>
            <a:off x="1214437" y="3149600"/>
            <a:ext cx="7302545" cy="1323975"/>
          </a:xfrm>
          <a:prstGeom prst="rect">
            <a:avLst/>
          </a:prstGeom>
        </p:spPr>
        <p:txBody>
          <a:bodyPr wrap="square">
            <a:spAutoFit/>
          </a:bodyPr>
          <a:lstStyle/>
          <a:p>
            <a:pPr>
              <a:defRPr/>
            </a:pPr>
            <a:r>
              <a:rPr lang="zh-CN" altLang="en-US" sz="2400" b="1" dirty="0">
                <a:latin typeface="+mj-lt"/>
                <a:ea typeface="+mj-ea"/>
              </a:rPr>
              <a:t>直到我打扫完教室我才能回家。</a:t>
            </a:r>
            <a:endParaRPr lang="en-US" altLang="zh-CN" sz="2400" b="1" dirty="0">
              <a:latin typeface="+mj-lt"/>
              <a:ea typeface="+mj-ea"/>
            </a:endParaRPr>
          </a:p>
          <a:p>
            <a:pPr>
              <a:defRPr/>
            </a:pPr>
            <a:r>
              <a:rPr lang="en-US" altLang="zh-CN" sz="2800" b="1" dirty="0">
                <a:latin typeface="+mj-lt"/>
                <a:ea typeface="+mj-ea"/>
              </a:rPr>
              <a:t> I can’t go home until I finish cleaning the  </a:t>
            </a:r>
          </a:p>
          <a:p>
            <a:pPr>
              <a:defRPr/>
            </a:pPr>
            <a:r>
              <a:rPr lang="en-US" altLang="zh-CN" sz="2800" b="1" dirty="0">
                <a:latin typeface="+mj-lt"/>
                <a:ea typeface="+mj-ea"/>
              </a:rPr>
              <a:t>classroom.</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wipe(down)">
                                      <p:cBhvr>
                                        <p:cTn id="2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82625" y="684213"/>
            <a:ext cx="7461250" cy="954087"/>
          </a:xfrm>
          <a:prstGeom prst="rect">
            <a:avLst/>
          </a:prstGeom>
        </p:spPr>
        <p:txBody>
          <a:bodyPr>
            <a:spAutoFit/>
          </a:bodyPr>
          <a:lstStyle/>
          <a:p>
            <a:pPr>
              <a:defRPr/>
            </a:pPr>
            <a:r>
              <a:rPr lang="en-US" altLang="zh-CN" sz="2800" b="1" dirty="0">
                <a:latin typeface="+mj-lt"/>
              </a:rPr>
              <a:t>6. They have a quick dinner, and then </a:t>
            </a:r>
            <a:r>
              <a:rPr lang="en-US" altLang="zh-CN" sz="2800" b="1" dirty="0">
                <a:solidFill>
                  <a:srgbClr val="FF0000"/>
                </a:solidFill>
                <a:latin typeface="+mj-lt"/>
              </a:rPr>
              <a:t>it’s time </a:t>
            </a:r>
          </a:p>
          <a:p>
            <a:pPr>
              <a:defRPr/>
            </a:pPr>
            <a:r>
              <a:rPr lang="en-US" altLang="zh-CN" sz="2800" b="1" dirty="0">
                <a:solidFill>
                  <a:srgbClr val="FF0000"/>
                </a:solidFill>
                <a:latin typeface="+mj-lt"/>
              </a:rPr>
              <a:t>    for</a:t>
            </a:r>
            <a:r>
              <a:rPr lang="en-US" altLang="zh-CN" sz="2800" b="1" dirty="0">
                <a:latin typeface="+mj-lt"/>
              </a:rPr>
              <a:t> homework.</a:t>
            </a:r>
            <a:endParaRPr lang="zh-CN" altLang="en-US" sz="2800" b="1" dirty="0">
              <a:latin typeface="+mj-lt"/>
            </a:endParaRPr>
          </a:p>
        </p:txBody>
      </p:sp>
      <p:sp>
        <p:nvSpPr>
          <p:cNvPr id="3" name="矩形 2"/>
          <p:cNvSpPr/>
          <p:nvPr/>
        </p:nvSpPr>
        <p:spPr>
          <a:xfrm>
            <a:off x="1027113" y="1825625"/>
            <a:ext cx="7321550" cy="954088"/>
          </a:xfrm>
          <a:prstGeom prst="rect">
            <a:avLst/>
          </a:prstGeom>
          <a:noFill/>
        </p:spPr>
        <p:style>
          <a:lnRef idx="2">
            <a:schemeClr val="accent6"/>
          </a:lnRef>
          <a:fillRef idx="1">
            <a:schemeClr val="lt1"/>
          </a:fillRef>
          <a:effectRef idx="0">
            <a:schemeClr val="accent6"/>
          </a:effectRef>
          <a:fontRef idx="minor">
            <a:schemeClr val="dk1"/>
          </a:fontRef>
        </p:style>
        <p:txBody>
          <a:bodyPr>
            <a:spAutoFit/>
          </a:bodyPr>
          <a:lstStyle/>
          <a:p>
            <a:pPr>
              <a:defRPr/>
            </a:pPr>
            <a:r>
              <a:rPr lang="en-US" altLang="zh-CN" sz="2800" b="1" dirty="0">
                <a:latin typeface="+mj-lt"/>
                <a:ea typeface="+mj-ea"/>
              </a:rPr>
              <a:t>It is time for </a:t>
            </a:r>
            <a:r>
              <a:rPr lang="en-US" altLang="zh-CN" sz="2800" b="1" dirty="0" err="1">
                <a:latin typeface="+mj-lt"/>
                <a:ea typeface="+mj-ea"/>
              </a:rPr>
              <a:t>sth</a:t>
            </a:r>
            <a:r>
              <a:rPr lang="en-US" altLang="zh-CN" sz="2800" b="1" dirty="0">
                <a:latin typeface="+mj-lt"/>
                <a:ea typeface="+mj-ea"/>
              </a:rPr>
              <a:t>.</a:t>
            </a:r>
            <a:r>
              <a:rPr lang="zh-CN" altLang="en-US" sz="2400" b="1" dirty="0">
                <a:latin typeface="+mj-lt"/>
                <a:ea typeface="+mj-ea"/>
              </a:rPr>
              <a:t>为固定句型，意为“该做某事了；到做某事的时候了”，相当于</a:t>
            </a:r>
            <a:r>
              <a:rPr lang="en-US" altLang="zh-CN" sz="2800" b="1" dirty="0">
                <a:latin typeface="+mj-lt"/>
                <a:ea typeface="+mj-ea"/>
              </a:rPr>
              <a:t>It is time to do </a:t>
            </a:r>
            <a:r>
              <a:rPr lang="en-US" altLang="zh-CN" sz="2800" b="1" dirty="0" err="1">
                <a:latin typeface="+mj-lt"/>
                <a:ea typeface="+mj-ea"/>
              </a:rPr>
              <a:t>sth</a:t>
            </a:r>
            <a:r>
              <a:rPr lang="en-US" altLang="zh-CN" sz="2800" b="1" dirty="0">
                <a:latin typeface="+mj-lt"/>
                <a:ea typeface="+mj-ea"/>
              </a:rPr>
              <a:t>.</a:t>
            </a:r>
            <a:r>
              <a:rPr lang="zh-CN" altLang="en-US" sz="2800" b="1" dirty="0">
                <a:latin typeface="+mj-lt"/>
                <a:ea typeface="+mj-ea"/>
              </a:rPr>
              <a:t>。</a:t>
            </a:r>
            <a:endParaRPr lang="zh-CN" altLang="en-US" sz="2400" b="1" dirty="0">
              <a:latin typeface="+mj-lt"/>
              <a:ea typeface="+mj-ea"/>
            </a:endParaRPr>
          </a:p>
        </p:txBody>
      </p:sp>
      <p:sp>
        <p:nvSpPr>
          <p:cNvPr id="4" name="矩形 3"/>
          <p:cNvSpPr/>
          <p:nvPr/>
        </p:nvSpPr>
        <p:spPr>
          <a:xfrm>
            <a:off x="950913" y="2957513"/>
            <a:ext cx="3687762" cy="1322387"/>
          </a:xfrm>
          <a:prstGeom prst="rect">
            <a:avLst/>
          </a:prstGeom>
        </p:spPr>
        <p:txBody>
          <a:bodyPr wrap="none">
            <a:spAutoFit/>
          </a:bodyPr>
          <a:lstStyle/>
          <a:p>
            <a:pPr>
              <a:defRPr/>
            </a:pPr>
            <a:r>
              <a:rPr lang="zh-CN" altLang="en-US" sz="2400" b="1" dirty="0">
                <a:latin typeface="+mj-lt"/>
                <a:ea typeface="+mj-ea"/>
              </a:rPr>
              <a:t>该吃午饭了。</a:t>
            </a:r>
            <a:endParaRPr lang="en-US" altLang="zh-CN" sz="2400" b="1" dirty="0">
              <a:latin typeface="+mj-lt"/>
              <a:ea typeface="+mj-ea"/>
            </a:endParaRPr>
          </a:p>
          <a:p>
            <a:pPr>
              <a:defRPr/>
            </a:pPr>
            <a:r>
              <a:rPr lang="en-US" altLang="zh-CN" sz="2800" b="1" dirty="0">
                <a:latin typeface="+mj-lt"/>
                <a:ea typeface="+mj-ea"/>
              </a:rPr>
              <a:t>It’s time for lunch.</a:t>
            </a:r>
          </a:p>
          <a:p>
            <a:pPr>
              <a:defRPr/>
            </a:pPr>
            <a:r>
              <a:rPr lang="en-US" altLang="zh-CN" sz="2800" b="1" dirty="0">
                <a:latin typeface="+mj-lt"/>
                <a:ea typeface="+mj-ea"/>
              </a:rPr>
              <a:t>It’s time to have lunch.</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p:cTn id="19"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0"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1"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2" dur="10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p:cTn id="2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0" dur="10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6"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37"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38" dur="1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974850" y="1268413"/>
            <a:ext cx="5200650" cy="2143125"/>
          </a:xfrm>
          <a:prstGeom prst="rect">
            <a:avLst/>
          </a:prstGeom>
        </p:spPr>
        <p:txBody>
          <a:bodyPr>
            <a:spAutoFit/>
          </a:bodyPr>
          <a:lstStyle/>
          <a:p>
            <a:pPr>
              <a:lnSpc>
                <a:spcPts val="4000"/>
              </a:lnSpc>
              <a:defRPr/>
            </a:pPr>
            <a:r>
              <a:rPr lang="en-US" altLang="zh-CN" sz="2800" b="1" dirty="0">
                <a:solidFill>
                  <a:srgbClr val="0000FF"/>
                </a:solidFill>
                <a:latin typeface="+mj-lt"/>
                <a:ea typeface="+mj-ea"/>
              </a:rPr>
              <a:t>It is time for sb.to do </a:t>
            </a:r>
            <a:r>
              <a:rPr lang="en-US" altLang="zh-CN" sz="2800" b="1" dirty="0" err="1">
                <a:solidFill>
                  <a:srgbClr val="0000FF"/>
                </a:solidFill>
                <a:latin typeface="+mj-lt"/>
                <a:ea typeface="+mj-ea"/>
              </a:rPr>
              <a:t>sth</a:t>
            </a:r>
            <a:r>
              <a:rPr lang="en-US" altLang="zh-CN" sz="2800" b="1" dirty="0">
                <a:solidFill>
                  <a:srgbClr val="0000FF"/>
                </a:solidFill>
                <a:latin typeface="+mj-lt"/>
                <a:ea typeface="+mj-ea"/>
              </a:rPr>
              <a:t>.</a:t>
            </a:r>
          </a:p>
          <a:p>
            <a:pPr>
              <a:lnSpc>
                <a:spcPts val="4000"/>
              </a:lnSpc>
              <a:defRPr/>
            </a:pPr>
            <a:r>
              <a:rPr lang="zh-CN" altLang="en-US" sz="2400" b="1" dirty="0">
                <a:solidFill>
                  <a:srgbClr val="0000FF"/>
                </a:solidFill>
                <a:latin typeface="+mj-lt"/>
                <a:ea typeface="+mj-ea"/>
              </a:rPr>
              <a:t>表示“到某人该做某事的时候了”。</a:t>
            </a:r>
            <a:endParaRPr lang="en-US" altLang="zh-CN" sz="2400" b="1" dirty="0">
              <a:solidFill>
                <a:srgbClr val="0000FF"/>
              </a:solidFill>
              <a:latin typeface="+mj-lt"/>
              <a:ea typeface="+mj-ea"/>
            </a:endParaRPr>
          </a:p>
          <a:p>
            <a:pPr>
              <a:lnSpc>
                <a:spcPts val="4000"/>
              </a:lnSpc>
              <a:defRPr/>
            </a:pPr>
            <a:r>
              <a:rPr lang="zh-CN" altLang="en-US" sz="2400" b="1" dirty="0">
                <a:latin typeface="+mj-lt"/>
                <a:ea typeface="+mj-ea"/>
              </a:rPr>
              <a:t>是你说出真相的时候了。</a:t>
            </a:r>
            <a:endParaRPr lang="en-US" altLang="zh-CN" sz="2400" b="1" dirty="0">
              <a:latin typeface="+mj-lt"/>
              <a:ea typeface="+mj-ea"/>
            </a:endParaRPr>
          </a:p>
          <a:p>
            <a:pPr>
              <a:lnSpc>
                <a:spcPts val="4000"/>
              </a:lnSpc>
              <a:defRPr/>
            </a:pPr>
            <a:r>
              <a:rPr lang="en-US" altLang="zh-CN" sz="2800" b="1" dirty="0">
                <a:latin typeface="+mj-lt"/>
                <a:ea typeface="+mj-ea"/>
              </a:rPr>
              <a:t>It’s time for you to tell the truth.</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14413" y="1011238"/>
            <a:ext cx="6970712" cy="954087"/>
          </a:xfrm>
          <a:prstGeom prst="rect">
            <a:avLst/>
          </a:prstGeom>
        </p:spPr>
        <p:txBody>
          <a:bodyPr>
            <a:spAutoFit/>
          </a:bodyPr>
          <a:lstStyle/>
          <a:p>
            <a:pPr>
              <a:defRPr/>
            </a:pPr>
            <a:r>
              <a:rPr lang="en-US" altLang="zh-CN" sz="2800" b="1" dirty="0">
                <a:latin typeface="+mj-lt"/>
                <a:ea typeface="+mj-ea"/>
              </a:rPr>
              <a:t>7. Mothers </a:t>
            </a:r>
            <a:r>
              <a:rPr lang="en-US" altLang="zh-CN" sz="2800" b="1" dirty="0">
                <a:solidFill>
                  <a:srgbClr val="FF0000"/>
                </a:solidFill>
                <a:latin typeface="+mj-lt"/>
                <a:ea typeface="+mj-ea"/>
              </a:rPr>
              <a:t>send</a:t>
            </a:r>
            <a:r>
              <a:rPr lang="en-US" altLang="zh-CN" sz="2800" b="1" dirty="0">
                <a:latin typeface="+mj-lt"/>
                <a:ea typeface="+mj-ea"/>
              </a:rPr>
              <a:t> their small kids to all kinds </a:t>
            </a:r>
          </a:p>
          <a:p>
            <a:pPr>
              <a:defRPr/>
            </a:pPr>
            <a:r>
              <a:rPr lang="en-US" altLang="zh-CN" sz="2800" b="1" dirty="0">
                <a:latin typeface="+mj-lt"/>
                <a:ea typeface="+mj-ea"/>
              </a:rPr>
              <a:t>    of classes.</a:t>
            </a:r>
            <a:endParaRPr lang="zh-CN" altLang="en-US" sz="2800" b="1" dirty="0">
              <a:latin typeface="+mj-lt"/>
              <a:ea typeface="+mj-ea"/>
            </a:endParaRPr>
          </a:p>
        </p:txBody>
      </p:sp>
      <p:sp>
        <p:nvSpPr>
          <p:cNvPr id="3" name="矩形 2"/>
          <p:cNvSpPr/>
          <p:nvPr/>
        </p:nvSpPr>
        <p:spPr>
          <a:xfrm>
            <a:off x="1398588" y="2149475"/>
            <a:ext cx="5764212" cy="523875"/>
          </a:xfrm>
          <a:prstGeom prst="rect">
            <a:avLst/>
          </a:prstGeom>
        </p:spPr>
        <p:txBody>
          <a:bodyPr>
            <a:spAutoFit/>
          </a:bodyPr>
          <a:lstStyle/>
          <a:p>
            <a:pPr>
              <a:defRPr/>
            </a:pPr>
            <a:r>
              <a:rPr lang="en-US" altLang="zh-CN" sz="2800" b="1" dirty="0">
                <a:solidFill>
                  <a:srgbClr val="0000FF"/>
                </a:solidFill>
                <a:latin typeface="+mj-lt"/>
                <a:ea typeface="+mj-ea"/>
              </a:rPr>
              <a:t>send sb.to…</a:t>
            </a:r>
            <a:r>
              <a:rPr lang="zh-CN" altLang="en-US" sz="2400" b="1" dirty="0">
                <a:solidFill>
                  <a:srgbClr val="0000FF"/>
                </a:solidFill>
                <a:latin typeface="+mj-lt"/>
                <a:ea typeface="+mj-ea"/>
              </a:rPr>
              <a:t>送</a:t>
            </a:r>
            <a:r>
              <a:rPr lang="zh-CN" altLang="en-US" sz="2400" b="1" dirty="0">
                <a:solidFill>
                  <a:srgbClr val="0000FF"/>
                </a:solidFill>
                <a:latin typeface="+mj-ea"/>
                <a:ea typeface="+mj-ea"/>
              </a:rPr>
              <a:t>某人到</a:t>
            </a:r>
            <a:r>
              <a:rPr lang="en-US" altLang="zh-CN" sz="2400" b="1" dirty="0">
                <a:solidFill>
                  <a:srgbClr val="0000FF"/>
                </a:solidFill>
                <a:latin typeface="+mj-ea"/>
                <a:ea typeface="+mj-ea"/>
              </a:rPr>
              <a:t>……</a:t>
            </a:r>
            <a:r>
              <a:rPr lang="zh-CN" altLang="en-US" sz="2400" b="1" dirty="0">
                <a:solidFill>
                  <a:srgbClr val="0000FF"/>
                </a:solidFill>
                <a:latin typeface="+mj-lt"/>
                <a:ea typeface="+mj-ea"/>
              </a:rPr>
              <a:t>，</a:t>
            </a:r>
            <a:r>
              <a:rPr lang="en-US" altLang="zh-CN" sz="2800" b="1" dirty="0">
                <a:solidFill>
                  <a:srgbClr val="0000FF"/>
                </a:solidFill>
                <a:latin typeface="+mj-lt"/>
                <a:ea typeface="+mj-ea"/>
              </a:rPr>
              <a:t>to</a:t>
            </a:r>
            <a:r>
              <a:rPr lang="zh-CN" altLang="en-US" sz="2400" b="1" dirty="0">
                <a:solidFill>
                  <a:srgbClr val="0000FF"/>
                </a:solidFill>
                <a:latin typeface="+mj-lt"/>
                <a:ea typeface="+mj-ea"/>
              </a:rPr>
              <a:t>为介词。</a:t>
            </a:r>
          </a:p>
        </p:txBody>
      </p:sp>
      <p:sp>
        <p:nvSpPr>
          <p:cNvPr id="4" name="矩形 3"/>
          <p:cNvSpPr/>
          <p:nvPr/>
        </p:nvSpPr>
        <p:spPr>
          <a:xfrm>
            <a:off x="1377950" y="2879725"/>
            <a:ext cx="5473700" cy="1074738"/>
          </a:xfrm>
          <a:prstGeom prst="rect">
            <a:avLst/>
          </a:prstGeom>
        </p:spPr>
        <p:txBody>
          <a:bodyPr>
            <a:spAutoFit/>
          </a:bodyPr>
          <a:lstStyle/>
          <a:p>
            <a:pPr>
              <a:lnSpc>
                <a:spcPts val="4000"/>
              </a:lnSpc>
              <a:defRPr/>
            </a:pPr>
            <a:r>
              <a:rPr lang="zh-CN" altLang="en-US" sz="2400" b="1" dirty="0">
                <a:latin typeface="+mj-lt"/>
                <a:ea typeface="+mj-ea"/>
              </a:rPr>
              <a:t>他把儿子送到了一所好学校。</a:t>
            </a:r>
            <a:endParaRPr lang="en-US" altLang="zh-CN" sz="2400" b="1" dirty="0">
              <a:latin typeface="+mj-lt"/>
              <a:ea typeface="+mj-ea"/>
            </a:endParaRPr>
          </a:p>
          <a:p>
            <a:pPr>
              <a:lnSpc>
                <a:spcPts val="4000"/>
              </a:lnSpc>
              <a:defRPr/>
            </a:pPr>
            <a:r>
              <a:rPr lang="en-US" altLang="zh-CN" sz="2800" b="1" dirty="0">
                <a:latin typeface="+mj-lt"/>
                <a:ea typeface="+mj-ea"/>
              </a:rPr>
              <a:t>He sent his son to a good school.</a:t>
            </a:r>
            <a:endParaRPr lang="zh-CN" altLang="en-US" sz="2800" b="1" dirty="0">
              <a:latin typeface="+mj-lt"/>
              <a:ea typeface="+mj-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p:cTn id="23"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 calcmode="lin" valueType="num">
                                      <p:cBhvr>
                                        <p:cTn id="31"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3288" y="803275"/>
            <a:ext cx="7588250" cy="3478213"/>
          </a:xfrm>
          <a:prstGeom prst="rect">
            <a:avLst/>
          </a:prstGeom>
        </p:spPr>
        <p:txBody>
          <a:bodyPr wrap="none">
            <a:spAutoFit/>
          </a:bodyPr>
          <a:lstStyle/>
          <a:p>
            <a:pPr>
              <a:defRPr/>
            </a:pPr>
            <a:r>
              <a:rPr lang="en-US" altLang="zh-CN" sz="2800" b="1" dirty="0">
                <a:solidFill>
                  <a:srgbClr val="0000FF"/>
                </a:solidFill>
                <a:latin typeface="+mj-lt"/>
                <a:ea typeface="+mj-ea"/>
              </a:rPr>
              <a:t>send sb.to do </a:t>
            </a:r>
            <a:r>
              <a:rPr lang="en-US" altLang="zh-CN" sz="2800" b="1" dirty="0" err="1">
                <a:solidFill>
                  <a:srgbClr val="0000FF"/>
                </a:solidFill>
                <a:latin typeface="+mj-lt"/>
                <a:ea typeface="+mj-ea"/>
              </a:rPr>
              <a:t>sth</a:t>
            </a:r>
            <a:r>
              <a:rPr lang="en-US" altLang="zh-CN" sz="2800" b="1" dirty="0">
                <a:solidFill>
                  <a:srgbClr val="0000FF"/>
                </a:solidFill>
                <a:latin typeface="+mj-lt"/>
                <a:ea typeface="+mj-ea"/>
              </a:rPr>
              <a:t>.</a:t>
            </a:r>
            <a:r>
              <a:rPr lang="zh-CN" altLang="en-US" sz="2400" b="1" dirty="0">
                <a:solidFill>
                  <a:srgbClr val="0000FF"/>
                </a:solidFill>
                <a:latin typeface="+mj-lt"/>
                <a:ea typeface="+mj-ea"/>
              </a:rPr>
              <a:t>派某人去做某事。</a:t>
            </a:r>
            <a:endParaRPr lang="en-US" altLang="zh-CN" sz="2400" b="1" dirty="0">
              <a:solidFill>
                <a:srgbClr val="0000FF"/>
              </a:solidFill>
              <a:latin typeface="+mj-lt"/>
              <a:ea typeface="+mj-ea"/>
            </a:endParaRPr>
          </a:p>
          <a:p>
            <a:pPr>
              <a:defRPr/>
            </a:pPr>
            <a:r>
              <a:rPr lang="zh-CN" altLang="en-US" sz="2400" b="1" dirty="0">
                <a:latin typeface="+mj-lt"/>
                <a:ea typeface="+mj-ea"/>
              </a:rPr>
              <a:t>她上周派我去接她儿子。</a:t>
            </a:r>
            <a:endParaRPr lang="en-US" altLang="zh-CN" sz="2400" b="1" dirty="0">
              <a:latin typeface="+mj-lt"/>
              <a:ea typeface="+mj-ea"/>
            </a:endParaRPr>
          </a:p>
          <a:p>
            <a:pPr>
              <a:defRPr/>
            </a:pPr>
            <a:r>
              <a:rPr lang="en-US" altLang="zh-CN" sz="2800" b="1" dirty="0">
                <a:latin typeface="+mj-lt"/>
                <a:ea typeface="+mj-ea"/>
              </a:rPr>
              <a:t>She sent me to pick up her son last week.</a:t>
            </a:r>
          </a:p>
          <a:p>
            <a:pPr>
              <a:defRPr/>
            </a:pPr>
            <a:endParaRPr lang="en-US" altLang="zh-CN" sz="2800" b="1" dirty="0">
              <a:latin typeface="+mj-lt"/>
              <a:ea typeface="+mj-ea"/>
            </a:endParaRPr>
          </a:p>
          <a:p>
            <a:pPr>
              <a:defRPr/>
            </a:pPr>
            <a:r>
              <a:rPr lang="zh-CN" altLang="en-US" sz="2400" b="1" dirty="0">
                <a:latin typeface="+mj-lt"/>
                <a:ea typeface="+mj-ea"/>
              </a:rPr>
              <a:t>相关短语：</a:t>
            </a:r>
            <a:r>
              <a:rPr lang="en-US" altLang="zh-CN" sz="2800" b="1" dirty="0">
                <a:latin typeface="+mj-lt"/>
                <a:ea typeface="+mj-ea"/>
              </a:rPr>
              <a:t>send for       </a:t>
            </a:r>
            <a:r>
              <a:rPr lang="zh-CN" altLang="en-US" sz="2400" b="1" dirty="0">
                <a:latin typeface="+mj-lt"/>
                <a:ea typeface="+mj-ea"/>
              </a:rPr>
              <a:t>派人去请</a:t>
            </a:r>
            <a:endParaRPr lang="en-US" altLang="zh-CN" sz="2400" b="1" dirty="0">
              <a:latin typeface="+mj-lt"/>
              <a:ea typeface="+mj-ea"/>
            </a:endParaRPr>
          </a:p>
          <a:p>
            <a:pPr>
              <a:defRPr/>
            </a:pPr>
            <a:r>
              <a:rPr lang="en-US" altLang="zh-CN" sz="2800" b="1" dirty="0">
                <a:latin typeface="+mj-lt"/>
                <a:ea typeface="+mj-ea"/>
              </a:rPr>
              <a:t>                 send away   </a:t>
            </a:r>
            <a:r>
              <a:rPr lang="zh-CN" altLang="en-US" sz="2400" b="1" dirty="0">
                <a:latin typeface="+mj-lt"/>
                <a:ea typeface="+mj-ea"/>
              </a:rPr>
              <a:t>派遣，送出，把</a:t>
            </a:r>
            <a:r>
              <a:rPr lang="en-US" altLang="zh-CN" sz="2400" b="1" dirty="0">
                <a:latin typeface="+mj-ea"/>
                <a:ea typeface="+mj-ea"/>
              </a:rPr>
              <a:t>……</a:t>
            </a:r>
            <a:r>
              <a:rPr lang="zh-CN" altLang="en-US" sz="2400" b="1" dirty="0">
                <a:latin typeface="+mj-ea"/>
                <a:ea typeface="+mj-ea"/>
              </a:rPr>
              <a:t>送往远处</a:t>
            </a:r>
          </a:p>
          <a:p>
            <a:pPr>
              <a:defRPr/>
            </a:pPr>
            <a:r>
              <a:rPr lang="en-US" altLang="zh-CN" sz="2800" b="1" dirty="0">
                <a:latin typeface="+mj-lt"/>
                <a:ea typeface="+mj-ea"/>
              </a:rPr>
              <a:t>                 send up       </a:t>
            </a:r>
            <a:r>
              <a:rPr lang="zh-CN" altLang="en-US" sz="2400" b="1" dirty="0">
                <a:latin typeface="+mj-lt"/>
                <a:ea typeface="+mj-ea"/>
              </a:rPr>
              <a:t>发射</a:t>
            </a:r>
            <a:r>
              <a:rPr lang="en-US" altLang="zh-CN" sz="2400" b="1" dirty="0">
                <a:latin typeface="+mj-lt"/>
                <a:ea typeface="+mj-ea"/>
              </a:rPr>
              <a:t>(</a:t>
            </a:r>
            <a:r>
              <a:rPr lang="zh-CN" altLang="en-US" sz="2400" b="1" dirty="0">
                <a:latin typeface="+mj-lt"/>
                <a:ea typeface="+mj-ea"/>
              </a:rPr>
              <a:t>火箭、卫星、飞船等</a:t>
            </a:r>
            <a:r>
              <a:rPr lang="en-US" altLang="zh-CN" sz="2400" b="1" dirty="0">
                <a:latin typeface="+mj-lt"/>
                <a:ea typeface="+mj-ea"/>
              </a:rPr>
              <a:t>)</a:t>
            </a:r>
          </a:p>
          <a:p>
            <a:pPr>
              <a:defRPr/>
            </a:pPr>
            <a:r>
              <a:rPr lang="en-US" altLang="zh-CN" sz="2800" b="1" dirty="0">
                <a:latin typeface="+mj-lt"/>
                <a:ea typeface="+mj-ea"/>
              </a:rPr>
              <a:t>                 send off       </a:t>
            </a:r>
            <a:r>
              <a:rPr lang="zh-CN" altLang="en-US" sz="2400" b="1" dirty="0">
                <a:latin typeface="+mj-lt"/>
                <a:ea typeface="+mj-ea"/>
              </a:rPr>
              <a:t>寄出，送行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randombar(horizontal)">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randombar(horizontal)">
                                      <p:cBhvr>
                                        <p:cTn id="37"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组合 4"/>
          <p:cNvGrpSpPr/>
          <p:nvPr/>
        </p:nvGrpSpPr>
        <p:grpSpPr bwMode="auto">
          <a:xfrm>
            <a:off x="622300" y="882650"/>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5610"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2c</a:t>
              </a:r>
              <a:endParaRPr lang="zh-CN" altLang="en-US" sz="3200" b="1">
                <a:solidFill>
                  <a:srgbClr val="0000FF"/>
                </a:solidFill>
              </a:endParaRPr>
            </a:p>
          </p:txBody>
        </p:sp>
      </p:grpSp>
      <p:sp>
        <p:nvSpPr>
          <p:cNvPr id="25603" name="矩形 4"/>
          <p:cNvSpPr>
            <a:spLocks noChangeArrowheads="1"/>
          </p:cNvSpPr>
          <p:nvPr/>
        </p:nvSpPr>
        <p:spPr bwMode="auto">
          <a:xfrm>
            <a:off x="1347788" y="473075"/>
            <a:ext cx="7165975" cy="138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Times New Roman" panose="02020603050405020304" pitchFamily="18" charset="0"/>
              </a:rPr>
              <a:t>Look at the words in bold in the article. Can you guess their meanings? Try to match them with the meanings below.</a:t>
            </a:r>
          </a:p>
        </p:txBody>
      </p:sp>
      <p:sp>
        <p:nvSpPr>
          <p:cNvPr id="6" name="Text Box 3"/>
          <p:cNvSpPr txBox="1">
            <a:spLocks noChangeArrowheads="1"/>
          </p:cNvSpPr>
          <p:nvPr/>
        </p:nvSpPr>
        <p:spPr bwMode="auto">
          <a:xfrm>
            <a:off x="744538" y="1905000"/>
            <a:ext cx="7869237"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4000"/>
              </a:lnSpc>
              <a:defRPr/>
            </a:pPr>
            <a:r>
              <a:rPr lang="en-US" altLang="zh-CN" sz="2400" b="1" dirty="0" smtClean="0">
                <a:latin typeface="+mj-lt"/>
              </a:rPr>
              <a:t>1. Keeps on happening _________.</a:t>
            </a:r>
            <a:endParaRPr lang="zh-CN" altLang="en-US" sz="2400" b="1" dirty="0" smtClean="0">
              <a:latin typeface="+mj-lt"/>
            </a:endParaRPr>
          </a:p>
          <a:p>
            <a:pPr eaLnBrk="1" hangingPunct="1">
              <a:lnSpc>
                <a:spcPts val="4000"/>
              </a:lnSpc>
              <a:defRPr/>
            </a:pPr>
            <a:r>
              <a:rPr lang="en-US" altLang="zh-CN" sz="2400" b="1" dirty="0" smtClean="0">
                <a:latin typeface="+mj-lt"/>
              </a:rPr>
              <a:t>2. Physical exercise and practice of skills________.</a:t>
            </a:r>
          </a:p>
          <a:p>
            <a:pPr eaLnBrk="1" hangingPunct="1">
              <a:lnSpc>
                <a:spcPts val="4000"/>
              </a:lnSpc>
              <a:defRPr/>
            </a:pPr>
            <a:r>
              <a:rPr lang="en-US" altLang="zh-CN" sz="2400" b="1" dirty="0" smtClean="0">
                <a:latin typeface="+mj-lt"/>
              </a:rPr>
              <a:t>3. Worries about things at home, school or work </a:t>
            </a:r>
          </a:p>
          <a:p>
            <a:pPr eaLnBrk="1" hangingPunct="1">
              <a:lnSpc>
                <a:spcPts val="4000"/>
              </a:lnSpc>
              <a:defRPr/>
            </a:pPr>
            <a:r>
              <a:rPr lang="en-US" altLang="zh-CN" sz="2400" b="1" dirty="0" smtClean="0">
                <a:latin typeface="+mj-lt"/>
              </a:rPr>
              <a:t>    ______.</a:t>
            </a:r>
          </a:p>
          <a:p>
            <a:pPr eaLnBrk="1" hangingPunct="1">
              <a:lnSpc>
                <a:spcPts val="4000"/>
              </a:lnSpc>
              <a:defRPr/>
            </a:pPr>
            <a:r>
              <a:rPr lang="en-US" altLang="zh-CN" sz="2400" b="1" dirty="0" smtClean="0">
                <a:latin typeface="+mj-lt"/>
              </a:rPr>
              <a:t>4. Usual or common _______.</a:t>
            </a:r>
            <a:endParaRPr lang="zh-CN" altLang="en-US" sz="2400" b="1" dirty="0" smtClean="0">
              <a:latin typeface="+mj-lt"/>
            </a:endParaRPr>
          </a:p>
        </p:txBody>
      </p:sp>
      <p:sp>
        <p:nvSpPr>
          <p:cNvPr id="7" name="Text Box 4"/>
          <p:cNvSpPr txBox="1">
            <a:spLocks noChangeArrowheads="1"/>
          </p:cNvSpPr>
          <p:nvPr/>
        </p:nvSpPr>
        <p:spPr bwMode="auto">
          <a:xfrm>
            <a:off x="4351338" y="1933575"/>
            <a:ext cx="16525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continues</a:t>
            </a:r>
            <a:endParaRPr lang="zh-CN" altLang="en-US" sz="2400" b="1" dirty="0" smtClean="0">
              <a:solidFill>
                <a:srgbClr val="FF0000"/>
              </a:solidFill>
              <a:latin typeface="+mj-lt"/>
            </a:endParaRPr>
          </a:p>
        </p:txBody>
      </p:sp>
      <p:sp>
        <p:nvSpPr>
          <p:cNvPr id="8" name="Text Box 5"/>
          <p:cNvSpPr txBox="1">
            <a:spLocks noChangeArrowheads="1"/>
          </p:cNvSpPr>
          <p:nvPr/>
        </p:nvSpPr>
        <p:spPr bwMode="auto">
          <a:xfrm>
            <a:off x="6935788" y="2409825"/>
            <a:ext cx="1479550"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training</a:t>
            </a:r>
          </a:p>
        </p:txBody>
      </p:sp>
      <p:sp>
        <p:nvSpPr>
          <p:cNvPr id="9" name="Text Box 6"/>
          <p:cNvSpPr txBox="1">
            <a:spLocks noChangeArrowheads="1"/>
          </p:cNvSpPr>
          <p:nvPr/>
        </p:nvSpPr>
        <p:spPr bwMode="auto">
          <a:xfrm>
            <a:off x="1203325" y="3460750"/>
            <a:ext cx="1082675"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stress</a:t>
            </a:r>
            <a:endParaRPr lang="zh-CN" altLang="en-US" sz="2400" b="1" dirty="0" smtClean="0">
              <a:solidFill>
                <a:srgbClr val="FF0000"/>
              </a:solidFill>
              <a:latin typeface="+mj-lt"/>
            </a:endParaRPr>
          </a:p>
        </p:txBody>
      </p:sp>
      <p:sp>
        <p:nvSpPr>
          <p:cNvPr id="10" name="Text Box 7"/>
          <p:cNvSpPr txBox="1">
            <a:spLocks noChangeArrowheads="1"/>
          </p:cNvSpPr>
          <p:nvPr/>
        </p:nvSpPr>
        <p:spPr bwMode="auto">
          <a:xfrm>
            <a:off x="3973513" y="3930650"/>
            <a:ext cx="1354137"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smtClean="0">
                <a:solidFill>
                  <a:srgbClr val="FF0000"/>
                </a:solidFill>
                <a:latin typeface="+mj-lt"/>
              </a:rPr>
              <a:t>typical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utoUpdateAnimBg="0"/>
      <p:bldP spid="8" grpId="0" bldLvl="0" autoUpdateAnimBg="0"/>
      <p:bldP spid="9" grpId="0" bldLvl="0" autoUpdateAnimBg="0"/>
      <p:bldP spid="10" grpId="0"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1217613" y="522288"/>
            <a:ext cx="6707187" cy="332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80000"/>
              </a:lnSpc>
              <a:defRPr/>
            </a:pPr>
            <a:r>
              <a:rPr lang="en-US" altLang="zh-CN" sz="2400" b="1" dirty="0" smtClean="0">
                <a:latin typeface="+mj-lt"/>
              </a:rPr>
              <a:t>5. Try to be the best or the first to finish </a:t>
            </a:r>
          </a:p>
          <a:p>
            <a:pPr eaLnBrk="1" hangingPunct="1">
              <a:lnSpc>
                <a:spcPct val="180000"/>
              </a:lnSpc>
              <a:defRPr/>
            </a:pPr>
            <a:r>
              <a:rPr lang="en-US" altLang="zh-CN" sz="2400" b="1" dirty="0" smtClean="0">
                <a:latin typeface="+mj-lt"/>
              </a:rPr>
              <a:t>     something ________.</a:t>
            </a:r>
          </a:p>
          <a:p>
            <a:pPr eaLnBrk="1" hangingPunct="1">
              <a:lnSpc>
                <a:spcPct val="180000"/>
              </a:lnSpc>
              <a:defRPr/>
            </a:pPr>
            <a:r>
              <a:rPr lang="en-US" altLang="zh-CN" sz="2400" b="1" dirty="0" smtClean="0">
                <a:latin typeface="+mj-lt"/>
              </a:rPr>
              <a:t>6. Getting better or bigger ___________.</a:t>
            </a:r>
          </a:p>
          <a:p>
            <a:pPr eaLnBrk="1" hangingPunct="1">
              <a:lnSpc>
                <a:spcPct val="180000"/>
              </a:lnSpc>
              <a:defRPr/>
            </a:pPr>
            <a:r>
              <a:rPr lang="en-US" altLang="zh-CN" sz="2400" b="1" dirty="0" smtClean="0">
                <a:latin typeface="+mj-lt"/>
              </a:rPr>
              <a:t>7. Looking for differences and similarities </a:t>
            </a:r>
          </a:p>
          <a:p>
            <a:pPr eaLnBrk="1" hangingPunct="1">
              <a:lnSpc>
                <a:spcPct val="180000"/>
              </a:lnSpc>
              <a:defRPr/>
            </a:pPr>
            <a:r>
              <a:rPr lang="en-US" altLang="zh-CN" sz="2400" b="1" dirty="0" smtClean="0">
                <a:latin typeface="+mj-lt"/>
              </a:rPr>
              <a:t>    between things __________.</a:t>
            </a:r>
            <a:endParaRPr lang="zh-CN" altLang="en-US" sz="2400" b="1" dirty="0" smtClean="0">
              <a:latin typeface="+mj-lt"/>
            </a:endParaRPr>
          </a:p>
        </p:txBody>
      </p:sp>
      <p:sp>
        <p:nvSpPr>
          <p:cNvPr id="3" name="Text Box 4"/>
          <p:cNvSpPr txBox="1">
            <a:spLocks noChangeArrowheads="1"/>
          </p:cNvSpPr>
          <p:nvPr/>
        </p:nvSpPr>
        <p:spPr bwMode="auto">
          <a:xfrm>
            <a:off x="3381375" y="1489075"/>
            <a:ext cx="1516063"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compete</a:t>
            </a:r>
          </a:p>
        </p:txBody>
      </p:sp>
      <p:sp>
        <p:nvSpPr>
          <p:cNvPr id="4" name="Text Box 5"/>
          <p:cNvSpPr txBox="1">
            <a:spLocks noChangeArrowheads="1"/>
          </p:cNvSpPr>
          <p:nvPr/>
        </p:nvSpPr>
        <p:spPr bwMode="auto">
          <a:xfrm>
            <a:off x="5291138" y="2247900"/>
            <a:ext cx="2182812"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development</a:t>
            </a:r>
            <a:endParaRPr lang="en-US" altLang="zh-CN" sz="1400" dirty="0" smtClean="0">
              <a:latin typeface="+mj-lt"/>
            </a:endParaRPr>
          </a:p>
        </p:txBody>
      </p:sp>
      <p:sp>
        <p:nvSpPr>
          <p:cNvPr id="5" name="Text Box 6"/>
          <p:cNvSpPr txBox="1">
            <a:spLocks noChangeArrowheads="1"/>
          </p:cNvSpPr>
          <p:nvPr/>
        </p:nvSpPr>
        <p:spPr bwMode="auto">
          <a:xfrm>
            <a:off x="3987800" y="3781425"/>
            <a:ext cx="1863725" cy="4616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comparing</a:t>
            </a:r>
            <a:endParaRPr lang="en-US" altLang="zh-CN" sz="14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utoUpdateAnimBg="0"/>
      <p:bldP spid="4" grpId="0" bldLvl="0" autoUpdateAnimBg="0"/>
      <p:bldP spid="5"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组合 4"/>
          <p:cNvGrpSpPr/>
          <p:nvPr/>
        </p:nvGrpSpPr>
        <p:grpSpPr bwMode="auto">
          <a:xfrm>
            <a:off x="555625" y="504825"/>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2765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2d</a:t>
              </a:r>
              <a:endParaRPr lang="zh-CN" altLang="en-US" sz="3200" b="1">
                <a:solidFill>
                  <a:srgbClr val="0000FF"/>
                </a:solidFill>
              </a:endParaRPr>
            </a:p>
          </p:txBody>
        </p:sp>
      </p:grpSp>
      <p:sp>
        <p:nvSpPr>
          <p:cNvPr id="5" name="矩形 4"/>
          <p:cNvSpPr/>
          <p:nvPr/>
        </p:nvSpPr>
        <p:spPr>
          <a:xfrm>
            <a:off x="1295400" y="547688"/>
            <a:ext cx="7583488" cy="461665"/>
          </a:xfrm>
          <a:prstGeom prst="rect">
            <a:avLst/>
          </a:prstGeom>
        </p:spPr>
        <p:txBody>
          <a:bodyPr>
            <a:spAutoFit/>
          </a:bodyPr>
          <a:lstStyle/>
          <a:p>
            <a:pPr>
              <a:defRPr/>
            </a:pPr>
            <a:r>
              <a:rPr lang="en-US" altLang="zh-CN" sz="2400" b="1" dirty="0">
                <a:latin typeface="+mj-lt"/>
              </a:rPr>
              <a:t>Read the article again and answer the questions. </a:t>
            </a:r>
            <a:endParaRPr lang="zh-CN" altLang="en-US" sz="2400" b="1" dirty="0">
              <a:latin typeface="+mj-lt"/>
            </a:endParaRPr>
          </a:p>
        </p:txBody>
      </p:sp>
      <p:sp>
        <p:nvSpPr>
          <p:cNvPr id="6" name="Rectangle 3"/>
          <p:cNvSpPr txBox="1">
            <a:spLocks noChangeArrowheads="1"/>
          </p:cNvSpPr>
          <p:nvPr/>
        </p:nvSpPr>
        <p:spPr bwMode="auto">
          <a:xfrm>
            <a:off x="776288" y="1325563"/>
            <a:ext cx="7724775" cy="31607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lgn="l" rtl="0" eaLnBrk="0" fontAlgn="base" hangingPunct="0">
              <a:spcBef>
                <a:spcPct val="20000"/>
              </a:spcBef>
              <a:spcAft>
                <a:spcPct val="0"/>
              </a:spcAft>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hangingPunct="1">
              <a:buFontTx/>
              <a:buNone/>
              <a:defRPr/>
            </a:pPr>
            <a:r>
              <a:rPr lang="en-US" altLang="zh-CN" dirty="0" smtClean="0">
                <a:latin typeface="+mj-lt"/>
                <a:cs typeface="Arial" panose="020B0604020202020204" pitchFamily="34" charset="0"/>
              </a:rPr>
              <a:t>Q1. Does Cathy Taylor think it’s important for </a:t>
            </a:r>
          </a:p>
          <a:p>
            <a:pPr eaLnBrk="1" hangingPunct="1">
              <a:buFontTx/>
              <a:buNone/>
              <a:defRPr/>
            </a:pPr>
            <a:r>
              <a:rPr lang="en-US" altLang="zh-CN" dirty="0">
                <a:latin typeface="+mj-lt"/>
                <a:cs typeface="Arial" panose="020B0604020202020204" pitchFamily="34" charset="0"/>
              </a:rPr>
              <a:t> </a:t>
            </a:r>
            <a:r>
              <a:rPr lang="en-US" altLang="zh-CN" dirty="0" smtClean="0">
                <a:latin typeface="+mj-lt"/>
                <a:cs typeface="Arial" panose="020B0604020202020204" pitchFamily="34" charset="0"/>
              </a:rPr>
              <a:t>      kids to join after-school activities?</a:t>
            </a:r>
          </a:p>
          <a:p>
            <a:pPr eaLnBrk="1" hangingPunct="1">
              <a:buFontTx/>
              <a:buNone/>
              <a:defRPr/>
            </a:pPr>
            <a:r>
              <a:rPr lang="en-US" altLang="zh-CN" dirty="0" smtClean="0">
                <a:latin typeface="+mj-lt"/>
                <a:cs typeface="Arial" panose="020B0604020202020204" pitchFamily="34" charset="0"/>
              </a:rPr>
              <a:t>Q2. Does Linda Miller agree with Cathy? What’s </a:t>
            </a:r>
          </a:p>
          <a:p>
            <a:pPr eaLnBrk="1" hangingPunct="1">
              <a:buFontTx/>
              <a:buNone/>
              <a:defRPr/>
            </a:pPr>
            <a:r>
              <a:rPr lang="en-US" altLang="zh-CN" dirty="0">
                <a:latin typeface="+mj-lt"/>
                <a:cs typeface="Arial" panose="020B0604020202020204" pitchFamily="34" charset="0"/>
              </a:rPr>
              <a:t> </a:t>
            </a:r>
            <a:r>
              <a:rPr lang="en-US" altLang="zh-CN" dirty="0" smtClean="0">
                <a:latin typeface="+mj-lt"/>
                <a:cs typeface="Arial" panose="020B0604020202020204" pitchFamily="34" charset="0"/>
              </a:rPr>
              <a:t>      her opinion? </a:t>
            </a:r>
          </a:p>
          <a:p>
            <a:pPr eaLnBrk="1" hangingPunct="1">
              <a:buFontTx/>
              <a:buNone/>
              <a:defRPr/>
            </a:pPr>
            <a:r>
              <a:rPr lang="en-US" altLang="zh-CN" dirty="0" smtClean="0">
                <a:latin typeface="+mj-lt"/>
                <a:cs typeface="Arial" panose="020B0604020202020204" pitchFamily="34" charset="0"/>
              </a:rPr>
              <a:t>Q3. Does Dr. Green agree with Cathy or Linda? </a:t>
            </a:r>
          </a:p>
          <a:p>
            <a:pPr eaLnBrk="1" hangingPunct="1">
              <a:buFontTx/>
              <a:buNone/>
              <a:defRPr/>
            </a:pPr>
            <a:r>
              <a:rPr lang="en-US" altLang="zh-CN" dirty="0">
                <a:latin typeface="+mj-lt"/>
                <a:cs typeface="Arial" panose="020B0604020202020204" pitchFamily="34" charset="0"/>
              </a:rPr>
              <a:t> </a:t>
            </a:r>
            <a:r>
              <a:rPr lang="en-US" altLang="zh-CN" dirty="0" smtClean="0">
                <a:latin typeface="+mj-lt"/>
                <a:cs typeface="Arial" panose="020B0604020202020204" pitchFamily="34" charset="0"/>
              </a:rPr>
              <a:t>      What does she say?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563563" y="430213"/>
            <a:ext cx="7613650" cy="319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defRPr/>
            </a:pPr>
            <a:r>
              <a:rPr lang="en-US" altLang="zh-CN" sz="2400" b="1" dirty="0" smtClean="0">
                <a:latin typeface="+mj-lt"/>
                <a:cs typeface="Arial" panose="020B0604020202020204" pitchFamily="34" charset="0"/>
              </a:rPr>
              <a:t>Q1. Does Cathy Taylor think it’s important for kids </a:t>
            </a:r>
          </a:p>
          <a:p>
            <a:pPr eaLnBrk="1" hangingPunct="1">
              <a:lnSpc>
                <a:spcPct val="120000"/>
              </a:lnSpc>
              <a:defRPr/>
            </a:pPr>
            <a:r>
              <a:rPr lang="en-US" altLang="zh-CN" sz="2400" b="1" dirty="0" smtClean="0">
                <a:latin typeface="+mj-lt"/>
                <a:cs typeface="Arial" panose="020B0604020202020204" pitchFamily="34" charset="0"/>
              </a:rPr>
              <a:t>       to join after-school activities?</a:t>
            </a:r>
          </a:p>
          <a:p>
            <a:pPr eaLnBrk="1" hangingPunct="1">
              <a:lnSpc>
                <a:spcPct val="120000"/>
              </a:lnSpc>
              <a:defRPr/>
            </a:pPr>
            <a:endParaRPr lang="en-US" altLang="zh-CN" sz="2400" b="1" dirty="0" smtClean="0">
              <a:latin typeface="+mj-lt"/>
              <a:cs typeface="Arial" panose="020B0604020202020204" pitchFamily="34" charset="0"/>
            </a:endParaRPr>
          </a:p>
          <a:p>
            <a:pPr eaLnBrk="1" hangingPunct="1">
              <a:lnSpc>
                <a:spcPct val="120000"/>
              </a:lnSpc>
              <a:defRPr/>
            </a:pPr>
            <a:endParaRPr lang="en-US" altLang="zh-CN" sz="2400" b="1" dirty="0" smtClean="0">
              <a:latin typeface="+mj-lt"/>
              <a:cs typeface="Arial" panose="020B0604020202020204" pitchFamily="34" charset="0"/>
            </a:endParaRPr>
          </a:p>
          <a:p>
            <a:pPr eaLnBrk="1" hangingPunct="1">
              <a:lnSpc>
                <a:spcPct val="120000"/>
              </a:lnSpc>
              <a:defRPr/>
            </a:pPr>
            <a:endParaRPr lang="en-US" altLang="zh-CN" sz="2400" b="1" dirty="0" smtClean="0">
              <a:latin typeface="+mj-lt"/>
              <a:cs typeface="Arial" panose="020B0604020202020204" pitchFamily="34" charset="0"/>
            </a:endParaRPr>
          </a:p>
          <a:p>
            <a:pPr eaLnBrk="1" hangingPunct="1">
              <a:lnSpc>
                <a:spcPct val="120000"/>
              </a:lnSpc>
              <a:defRPr/>
            </a:pPr>
            <a:r>
              <a:rPr lang="en-US" altLang="zh-CN" sz="2400" b="1" dirty="0" smtClean="0">
                <a:latin typeface="+mj-lt"/>
                <a:cs typeface="Arial" panose="020B0604020202020204" pitchFamily="34" charset="0"/>
              </a:rPr>
              <a:t>Q2. Does Linda Miller agree with Cathy? What’s </a:t>
            </a:r>
          </a:p>
          <a:p>
            <a:pPr eaLnBrk="1" hangingPunct="1">
              <a:lnSpc>
                <a:spcPct val="120000"/>
              </a:lnSpc>
              <a:defRPr/>
            </a:pPr>
            <a:r>
              <a:rPr lang="en-US" altLang="zh-CN" sz="2400" b="1" dirty="0" smtClean="0">
                <a:latin typeface="+mj-lt"/>
                <a:cs typeface="Arial" panose="020B0604020202020204" pitchFamily="34" charset="0"/>
              </a:rPr>
              <a:t>       her opinion? </a:t>
            </a:r>
          </a:p>
        </p:txBody>
      </p:sp>
      <p:sp>
        <p:nvSpPr>
          <p:cNvPr id="3" name="矩形 2"/>
          <p:cNvSpPr/>
          <p:nvPr/>
        </p:nvSpPr>
        <p:spPr>
          <a:xfrm>
            <a:off x="1152525" y="1455738"/>
            <a:ext cx="6427788" cy="1200329"/>
          </a:xfrm>
          <a:prstGeom prst="rect">
            <a:avLst/>
          </a:prstGeom>
        </p:spPr>
        <p:txBody>
          <a:bodyPr>
            <a:spAutoFit/>
          </a:bodyPr>
          <a:lstStyle/>
          <a:p>
            <a:pPr>
              <a:defRPr/>
            </a:pPr>
            <a:r>
              <a:rPr lang="en-US" altLang="zh-CN" sz="2400" b="1" dirty="0">
                <a:solidFill>
                  <a:srgbClr val="FF0000"/>
                </a:solidFill>
                <a:latin typeface="+mj-lt"/>
                <a:cs typeface="Arial" panose="020B0604020202020204" pitchFamily="34" charset="0"/>
              </a:rPr>
              <a:t>Yes, she does. She thinks that  after- school activities are good for the children’s future.</a:t>
            </a:r>
          </a:p>
        </p:txBody>
      </p:sp>
      <p:sp>
        <p:nvSpPr>
          <p:cNvPr id="4" name="矩形 3"/>
          <p:cNvSpPr/>
          <p:nvPr/>
        </p:nvSpPr>
        <p:spPr>
          <a:xfrm>
            <a:off x="1127125" y="3338513"/>
            <a:ext cx="7102475" cy="1200329"/>
          </a:xfrm>
          <a:prstGeom prst="rect">
            <a:avLst/>
          </a:prstGeom>
        </p:spPr>
        <p:txBody>
          <a:bodyPr>
            <a:spAutoFit/>
          </a:bodyPr>
          <a:lstStyle/>
          <a:p>
            <a:pPr>
              <a:defRPr/>
            </a:pPr>
            <a:r>
              <a:rPr lang="en-US" altLang="zh-CN" sz="2400" b="1" dirty="0">
                <a:solidFill>
                  <a:srgbClr val="FF0000"/>
                </a:solidFill>
                <a:latin typeface="+mj-lt"/>
                <a:cs typeface="Arial" panose="020B0604020202020204" pitchFamily="34" charset="0"/>
              </a:rPr>
              <a:t>No, she doesn’t. She thinks that people shouldn’t push their children so hard, and they should let their kids be kids.</a:t>
            </a:r>
            <a:endParaRPr lang="en-US" altLang="zh-CN" sz="2400" b="1" dirty="0">
              <a:solidFill>
                <a:srgbClr val="160CD8"/>
              </a:solidFill>
              <a:latin typeface="+mj-lt"/>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679450" y="746125"/>
            <a:ext cx="8029575" cy="345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600" b="1">
                <a:latin typeface="Times New Roman" panose="02020603050405020304" pitchFamily="18" charset="0"/>
                <a:cs typeface="Arial" panose="020B0604020202020204" pitchFamily="34" charset="0"/>
              </a:rPr>
              <a:t>Q3. Does Dr. Green agree with Cathy or Linda? What </a:t>
            </a:r>
          </a:p>
          <a:p>
            <a:pPr eaLnBrk="1" hangingPunct="1">
              <a:lnSpc>
                <a:spcPct val="120000"/>
              </a:lnSpc>
            </a:pPr>
            <a:r>
              <a:rPr lang="en-US" altLang="zh-CN" sz="2600" b="1">
                <a:latin typeface="Times New Roman" panose="02020603050405020304" pitchFamily="18" charset="0"/>
                <a:cs typeface="Arial" panose="020B0604020202020204" pitchFamily="34" charset="0"/>
              </a:rPr>
              <a:t>       does she say?</a:t>
            </a:r>
          </a:p>
          <a:p>
            <a:pPr eaLnBrk="1" hangingPunct="1">
              <a:lnSpc>
                <a:spcPct val="120000"/>
              </a:lnSpc>
            </a:pPr>
            <a:r>
              <a:rPr lang="en-US" altLang="zh-CN" sz="2600" b="1">
                <a:solidFill>
                  <a:srgbClr val="0000FF"/>
                </a:solidFill>
                <a:latin typeface="Times New Roman" panose="02020603050405020304" pitchFamily="18" charset="0"/>
                <a:cs typeface="Arial" panose="020B0604020202020204" pitchFamily="34" charset="0"/>
              </a:rPr>
              <a:t>      </a:t>
            </a:r>
            <a:r>
              <a:rPr lang="en-US" altLang="zh-CN" sz="2600" b="1">
                <a:solidFill>
                  <a:srgbClr val="FF0000"/>
                </a:solidFill>
                <a:latin typeface="Times New Roman" panose="02020603050405020304" pitchFamily="18" charset="0"/>
                <a:cs typeface="Arial" panose="020B0604020202020204" pitchFamily="34" charset="0"/>
              </a:rPr>
              <a:t> Dr. Green agrees with Linda. She says that after-school activities can cause a lot of stress for children. She also says that children should have time to relax and think for themselves, and that it’s more important to have happy children than successful children.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lide(fromBottom)">
                                      <p:cBhvr>
                                        <p:cTn id="7" dur="500"/>
                                        <p:tgtEl>
                                          <p:spTgt spid="2">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slide(fromBottom)">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dissolv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组合 4"/>
          <p:cNvGrpSpPr/>
          <p:nvPr/>
        </p:nvGrpSpPr>
        <p:grpSpPr bwMode="auto">
          <a:xfrm>
            <a:off x="635000" y="59848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3078"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2a</a:t>
              </a:r>
              <a:endParaRPr lang="zh-CN" altLang="en-US" sz="3200" b="1">
                <a:solidFill>
                  <a:srgbClr val="0000FF"/>
                </a:solidFill>
              </a:endParaRPr>
            </a:p>
          </p:txBody>
        </p:sp>
      </p:grpSp>
      <p:sp>
        <p:nvSpPr>
          <p:cNvPr id="2" name="矩形 1"/>
          <p:cNvSpPr/>
          <p:nvPr/>
        </p:nvSpPr>
        <p:spPr>
          <a:xfrm>
            <a:off x="1374775" y="425450"/>
            <a:ext cx="6881813" cy="954088"/>
          </a:xfrm>
          <a:prstGeom prst="rect">
            <a:avLst/>
          </a:prstGeom>
        </p:spPr>
        <p:txBody>
          <a:bodyPr>
            <a:spAutoFit/>
          </a:bodyPr>
          <a:lstStyle/>
          <a:p>
            <a:pPr>
              <a:defRPr/>
            </a:pPr>
            <a:r>
              <a:rPr lang="en-US" altLang="zh-CN" sz="2800" b="1" dirty="0">
                <a:latin typeface="+mj-lt"/>
              </a:rPr>
              <a:t>Check (</a:t>
            </a:r>
            <a:r>
              <a:rPr lang="en-US" altLang="zh-CN" sz="2800" b="1" dirty="0">
                <a:latin typeface="+mj-lt"/>
                <a:sym typeface="Arial" panose="020B0604020202020204" pitchFamily="34" charset="0"/>
              </a:rPr>
              <a:t>√</a:t>
            </a:r>
            <a:r>
              <a:rPr lang="en-US" altLang="zh-CN" sz="2800" b="1" dirty="0">
                <a:latin typeface="+mj-lt"/>
              </a:rPr>
              <a:t>) the after-school activities you and your classmates usually do.</a:t>
            </a:r>
            <a:endParaRPr lang="zh-CN" altLang="en-US" sz="2800" dirty="0">
              <a:latin typeface="+mj-lt"/>
            </a:endParaRPr>
          </a:p>
        </p:txBody>
      </p:sp>
      <p:sp>
        <p:nvSpPr>
          <p:cNvPr id="6" name="Text Box 3"/>
          <p:cNvSpPr txBox="1">
            <a:spLocks noChangeArrowheads="1"/>
          </p:cNvSpPr>
          <p:nvPr/>
        </p:nvSpPr>
        <p:spPr bwMode="auto">
          <a:xfrm>
            <a:off x="1473199" y="1450975"/>
            <a:ext cx="6488611"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ts val="4000"/>
              </a:lnSpc>
              <a:defRPr/>
            </a:pPr>
            <a:r>
              <a:rPr lang="en-US" altLang="zh-CN" sz="2800" b="1" dirty="0" smtClean="0">
                <a:latin typeface="+mj-lt"/>
              </a:rPr>
              <a:t>____ do homework                     </a:t>
            </a:r>
          </a:p>
          <a:p>
            <a:pPr eaLnBrk="1" hangingPunct="1">
              <a:lnSpc>
                <a:spcPts val="4000"/>
              </a:lnSpc>
              <a:defRPr/>
            </a:pPr>
            <a:r>
              <a:rPr lang="en-US" altLang="zh-CN" sz="2800" b="1" dirty="0" smtClean="0">
                <a:latin typeface="+mj-lt"/>
              </a:rPr>
              <a:t>____ use the Internet</a:t>
            </a:r>
          </a:p>
          <a:p>
            <a:pPr eaLnBrk="1" hangingPunct="1">
              <a:lnSpc>
                <a:spcPts val="4000"/>
              </a:lnSpc>
              <a:defRPr/>
            </a:pPr>
            <a:r>
              <a:rPr lang="en-US" altLang="zh-CN" sz="2800" b="1" dirty="0" smtClean="0">
                <a:latin typeface="+mj-lt"/>
              </a:rPr>
              <a:t>____ have after-school lessons   </a:t>
            </a:r>
          </a:p>
          <a:p>
            <a:pPr eaLnBrk="1" hangingPunct="1">
              <a:lnSpc>
                <a:spcPts val="4000"/>
              </a:lnSpc>
              <a:defRPr/>
            </a:pPr>
            <a:r>
              <a:rPr lang="en-US" altLang="zh-CN" sz="2800" b="1" dirty="0" smtClean="0">
                <a:latin typeface="+mj-lt"/>
              </a:rPr>
              <a:t>____ hang out with friends</a:t>
            </a:r>
          </a:p>
          <a:p>
            <a:pPr eaLnBrk="1" hangingPunct="1">
              <a:lnSpc>
                <a:spcPts val="4000"/>
              </a:lnSpc>
              <a:defRPr/>
            </a:pPr>
            <a:r>
              <a:rPr lang="en-US" altLang="zh-CN" sz="2800" b="1" dirty="0" smtClean="0">
                <a:latin typeface="+mj-lt"/>
              </a:rPr>
              <a:t>____ watch movies</a:t>
            </a:r>
          </a:p>
          <a:p>
            <a:pPr eaLnBrk="1" hangingPunct="1">
              <a:lnSpc>
                <a:spcPts val="4000"/>
              </a:lnSpc>
              <a:defRPr/>
            </a:pPr>
            <a:r>
              <a:rPr lang="en-US" altLang="zh-CN" sz="2800" b="1" dirty="0" smtClean="0">
                <a:latin typeface="+mj-lt"/>
              </a:rPr>
              <a:t>____ play sports or exercise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组合 4"/>
          <p:cNvGrpSpPr/>
          <p:nvPr/>
        </p:nvGrpSpPr>
        <p:grpSpPr bwMode="auto">
          <a:xfrm>
            <a:off x="1131888" y="839788"/>
            <a:ext cx="838200" cy="584200"/>
            <a:chOff x="449580" y="517058"/>
            <a:chExt cx="838200" cy="584775"/>
          </a:xfrm>
        </p:grpSpPr>
        <p:sp>
          <p:nvSpPr>
            <p:cNvPr id="3" name="椭圆 2"/>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30726"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2e</a:t>
              </a:r>
              <a:endParaRPr lang="zh-CN" altLang="en-US" sz="3200" b="1">
                <a:solidFill>
                  <a:srgbClr val="0000FF"/>
                </a:solidFill>
              </a:endParaRPr>
            </a:p>
          </p:txBody>
        </p:sp>
      </p:grpSp>
      <p:sp>
        <p:nvSpPr>
          <p:cNvPr id="30723" name="矩形 4"/>
          <p:cNvSpPr>
            <a:spLocks noChangeArrowheads="1"/>
          </p:cNvSpPr>
          <p:nvPr/>
        </p:nvSpPr>
        <p:spPr bwMode="auto">
          <a:xfrm>
            <a:off x="1871663" y="882650"/>
            <a:ext cx="63119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zh-CN" sz="2800" b="1" dirty="0">
                <a:latin typeface="Times New Roman" panose="02020603050405020304" pitchFamily="18" charset="0"/>
              </a:rPr>
              <a:t>Discuss the questions with your partner.</a:t>
            </a:r>
          </a:p>
        </p:txBody>
      </p:sp>
      <p:sp>
        <p:nvSpPr>
          <p:cNvPr id="6" name="AutoShape 3"/>
          <p:cNvSpPr>
            <a:spLocks noChangeArrowheads="1"/>
          </p:cNvSpPr>
          <p:nvPr/>
        </p:nvSpPr>
        <p:spPr bwMode="auto">
          <a:xfrm>
            <a:off x="1193800" y="1804988"/>
            <a:ext cx="7072313" cy="1741487"/>
          </a:xfrm>
          <a:prstGeom prst="flowChartDocument">
            <a:avLst/>
          </a:prstGeom>
        </p:spPr>
        <p:style>
          <a:lnRef idx="2">
            <a:schemeClr val="accent6"/>
          </a:lnRef>
          <a:fillRef idx="1">
            <a:schemeClr val="lt1"/>
          </a:fillRef>
          <a:effectRef idx="0">
            <a:schemeClr val="accent6"/>
          </a:effectRef>
          <a:fontRef idx="minor">
            <a:schemeClr val="dk1"/>
          </a:fontRef>
        </p:style>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defRPr/>
            </a:pPr>
            <a:r>
              <a:rPr lang="en-US" altLang="zh-CN" sz="2600" b="1" dirty="0" smtClean="0">
                <a:latin typeface="+mj-lt"/>
              </a:rPr>
              <a:t> 1. What do you think of after-school activities?                                     </a:t>
            </a:r>
          </a:p>
          <a:p>
            <a:pPr eaLnBrk="1" hangingPunct="1">
              <a:lnSpc>
                <a:spcPct val="150000"/>
              </a:lnSpc>
              <a:defRPr/>
            </a:pPr>
            <a:r>
              <a:rPr lang="en-US" altLang="zh-CN" sz="2600" b="1" dirty="0" smtClean="0">
                <a:latin typeface="+mj-lt"/>
              </a:rPr>
              <a:t> 2. What should you do to relax?         </a:t>
            </a:r>
            <a:endParaRPr lang="zh-CN" altLang="en-US" sz="2600" b="1"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plus(in)">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descr="一级栏目"/>
          <p:cNvPicPr>
            <a:picLocks noChangeAspect="1" noChangeArrowheads="1"/>
          </p:cNvPicPr>
          <p:nvPr/>
        </p:nvPicPr>
        <p:blipFill>
          <a:blip r:embed="rId2" cstate="email"/>
          <a:srcRect/>
          <a:stretch>
            <a:fillRect/>
          </a:stretch>
        </p:blipFill>
        <p:spPr bwMode="auto">
          <a:xfrm>
            <a:off x="673100" y="207963"/>
            <a:ext cx="8350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87"/>
          <p:cNvSpPr>
            <a:spLocks noChangeArrowheads="1"/>
          </p:cNvSpPr>
          <p:nvPr/>
        </p:nvSpPr>
        <p:spPr bwMode="auto">
          <a:xfrm>
            <a:off x="1384300" y="411163"/>
            <a:ext cx="180975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pPr>
            <a:r>
              <a:rPr kumimoji="1" lang="en-US" altLang="zh-CN" sz="3200" b="1" dirty="0">
                <a:solidFill>
                  <a:srgbClr val="0000FF"/>
                </a:solidFill>
                <a:latin typeface="Times New Roman" panose="02020603050405020304" pitchFamily="18" charset="0"/>
              </a:rPr>
              <a:t>Exercise </a:t>
            </a:r>
          </a:p>
        </p:txBody>
      </p:sp>
      <p:sp>
        <p:nvSpPr>
          <p:cNvPr id="2" name="矩形 1"/>
          <p:cNvSpPr/>
          <p:nvPr/>
        </p:nvSpPr>
        <p:spPr>
          <a:xfrm>
            <a:off x="1374775" y="1023938"/>
            <a:ext cx="7658191" cy="1631216"/>
          </a:xfrm>
          <a:prstGeom prst="rect">
            <a:avLst/>
          </a:prstGeom>
        </p:spPr>
        <p:txBody>
          <a:bodyPr wrap="square">
            <a:spAutoFit/>
          </a:bodyPr>
          <a:lstStyle/>
          <a:p>
            <a:pPr>
              <a:lnSpc>
                <a:spcPts val="4000"/>
              </a:lnSpc>
              <a:defRPr/>
            </a:pPr>
            <a:r>
              <a:rPr lang="en-US" altLang="zh-CN" sz="2800" b="1" dirty="0">
                <a:solidFill>
                  <a:srgbClr val="000000"/>
                </a:solidFill>
                <a:latin typeface="+mj-lt"/>
              </a:rPr>
              <a:t>1.I will wait for him _____ he _____ back. </a:t>
            </a:r>
          </a:p>
          <a:p>
            <a:pPr>
              <a:lnSpc>
                <a:spcPts val="4000"/>
              </a:lnSpc>
              <a:defRPr/>
            </a:pPr>
            <a:r>
              <a:rPr lang="en-US" altLang="zh-CN" sz="2800" b="1" dirty="0">
                <a:solidFill>
                  <a:srgbClr val="000000"/>
                </a:solidFill>
                <a:latin typeface="+mj-lt"/>
              </a:rPr>
              <a:t>   A. until;  will come         B. until;  comes</a:t>
            </a:r>
          </a:p>
          <a:p>
            <a:pPr>
              <a:lnSpc>
                <a:spcPts val="4000"/>
              </a:lnSpc>
              <a:defRPr/>
            </a:pPr>
            <a:r>
              <a:rPr lang="en-US" altLang="zh-CN" sz="2800" b="1" dirty="0">
                <a:solidFill>
                  <a:srgbClr val="000000"/>
                </a:solidFill>
                <a:latin typeface="+mj-lt"/>
              </a:rPr>
              <a:t>   C. after;  will come         D. after;  comes</a:t>
            </a:r>
          </a:p>
        </p:txBody>
      </p:sp>
      <p:sp>
        <p:nvSpPr>
          <p:cNvPr id="15" name="Text Box 4"/>
          <p:cNvSpPr txBox="1">
            <a:spLocks noChangeArrowheads="1"/>
          </p:cNvSpPr>
          <p:nvPr/>
        </p:nvSpPr>
        <p:spPr bwMode="auto">
          <a:xfrm>
            <a:off x="1322388" y="2768600"/>
            <a:ext cx="7207658"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ts val="4000"/>
              </a:lnSpc>
              <a:defRPr/>
            </a:pPr>
            <a:r>
              <a:rPr lang="zh-CN" altLang="en-US" sz="2800" b="1" dirty="0">
                <a:latin typeface="+mj-lt"/>
              </a:rPr>
              <a:t> </a:t>
            </a:r>
            <a:r>
              <a:rPr lang="en-US" altLang="zh-CN" sz="2800" b="1" dirty="0">
                <a:latin typeface="+mj-lt"/>
              </a:rPr>
              <a:t>2.It’s typical ____ him to be late.</a:t>
            </a:r>
            <a:endParaRPr lang="en-US" altLang="zh-CN" sz="2800" b="1" dirty="0">
              <a:solidFill>
                <a:srgbClr val="000000"/>
              </a:solidFill>
              <a:latin typeface="+mj-lt"/>
            </a:endParaRPr>
          </a:p>
          <a:p>
            <a:pPr>
              <a:lnSpc>
                <a:spcPts val="4000"/>
              </a:lnSpc>
              <a:defRPr/>
            </a:pPr>
            <a:r>
              <a:rPr lang="en-US" altLang="zh-CN" sz="2800" b="1" dirty="0">
                <a:solidFill>
                  <a:srgbClr val="000000"/>
                </a:solidFill>
                <a:latin typeface="+mj-lt"/>
              </a:rPr>
              <a:t>    A. to               B. of         </a:t>
            </a:r>
          </a:p>
          <a:p>
            <a:pPr>
              <a:lnSpc>
                <a:spcPts val="4000"/>
              </a:lnSpc>
              <a:defRPr/>
            </a:pPr>
            <a:r>
              <a:rPr lang="en-US" altLang="zh-CN" sz="2800" b="1" dirty="0">
                <a:solidFill>
                  <a:srgbClr val="000000"/>
                </a:solidFill>
                <a:latin typeface="+mj-lt"/>
              </a:rPr>
              <a:t>    C. of               D. about </a:t>
            </a:r>
            <a:endParaRPr lang="en-US" altLang="zh-CN" sz="2800" b="1" dirty="0">
              <a:solidFill>
                <a:srgbClr val="FF0000"/>
              </a:solidFill>
              <a:latin typeface="+mj-lt"/>
            </a:endParaRPr>
          </a:p>
        </p:txBody>
      </p:sp>
      <p:sp>
        <p:nvSpPr>
          <p:cNvPr id="3" name="矩形 2"/>
          <p:cNvSpPr/>
          <p:nvPr/>
        </p:nvSpPr>
        <p:spPr>
          <a:xfrm>
            <a:off x="4776788" y="1090613"/>
            <a:ext cx="422275" cy="522287"/>
          </a:xfrm>
          <a:prstGeom prst="rect">
            <a:avLst/>
          </a:prstGeom>
        </p:spPr>
        <p:txBody>
          <a:bodyPr wrap="none">
            <a:spAutoFit/>
          </a:bodyPr>
          <a:lstStyle/>
          <a:p>
            <a:pPr>
              <a:defRPr/>
            </a:pPr>
            <a:r>
              <a:rPr lang="en-US" altLang="zh-CN" sz="2800" b="1" dirty="0">
                <a:solidFill>
                  <a:srgbClr val="FF0000"/>
                </a:solidFill>
                <a:latin typeface="+mj-lt"/>
              </a:rPr>
              <a:t>B</a:t>
            </a:r>
            <a:endParaRPr lang="zh-CN" altLang="en-US" sz="2800" dirty="0">
              <a:solidFill>
                <a:srgbClr val="FF0000"/>
              </a:solidFill>
              <a:latin typeface="+mj-lt"/>
            </a:endParaRPr>
          </a:p>
        </p:txBody>
      </p:sp>
      <p:sp>
        <p:nvSpPr>
          <p:cNvPr id="17" name="矩形 16"/>
          <p:cNvSpPr/>
          <p:nvPr/>
        </p:nvSpPr>
        <p:spPr>
          <a:xfrm>
            <a:off x="3630613" y="2822575"/>
            <a:ext cx="423862" cy="523875"/>
          </a:xfrm>
          <a:prstGeom prst="rect">
            <a:avLst/>
          </a:prstGeom>
        </p:spPr>
        <p:txBody>
          <a:bodyPr wrap="none">
            <a:spAutoFit/>
          </a:bodyPr>
          <a:lstStyle/>
          <a:p>
            <a:pPr>
              <a:defRPr/>
            </a:pPr>
            <a:r>
              <a:rPr lang="en-US" altLang="zh-CN" sz="2800" b="1" dirty="0">
                <a:solidFill>
                  <a:srgbClr val="FF0000"/>
                </a:solidFill>
                <a:latin typeface="+mj-lt"/>
              </a:rPr>
              <a:t>B</a:t>
            </a:r>
            <a:endParaRPr lang="zh-CN" altLang="en-US" sz="2800"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782638" y="498656"/>
            <a:ext cx="7707312" cy="43034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defRPr/>
            </a:pPr>
            <a:r>
              <a:rPr lang="en-US" altLang="zh-CN" sz="2400" b="1" dirty="0" smtClean="0">
                <a:latin typeface="+mj-lt"/>
                <a:ea typeface="+mj-ea"/>
                <a:cs typeface="Times New Roman" panose="02020603050405020304" pitchFamily="18" charset="0"/>
              </a:rPr>
              <a:t>Dear Livy,</a:t>
            </a:r>
          </a:p>
          <a:p>
            <a:pPr eaLnBrk="1" hangingPunct="1">
              <a:lnSpc>
                <a:spcPct val="115000"/>
              </a:lnSpc>
              <a:defRPr/>
            </a:pPr>
            <a:r>
              <a:rPr lang="en-US" altLang="zh-CN" sz="2400" b="1" dirty="0" smtClean="0">
                <a:latin typeface="+mj-lt"/>
                <a:ea typeface="+mj-ea"/>
                <a:cs typeface="Times New Roman" panose="02020603050405020304" pitchFamily="18" charset="0"/>
              </a:rPr>
              <a:t>I have some problems, I need your help. My friends planned a party last Sunday. But they ___________</a:t>
            </a:r>
          </a:p>
          <a:p>
            <a:pPr eaLnBrk="1" hangingPunct="1">
              <a:lnSpc>
                <a:spcPct val="115000"/>
              </a:lnSpc>
              <a:defRPr/>
            </a:pPr>
            <a:r>
              <a:rPr lang="en-US" altLang="zh-CN" sz="2400" b="1" dirty="0" smtClean="0">
                <a:latin typeface="+mj-lt"/>
                <a:ea typeface="+mj-ea"/>
                <a:cs typeface="Times New Roman" panose="02020603050405020304" pitchFamily="18" charset="0"/>
              </a:rPr>
              <a:t>(not invite) me. I want ______ (call) up John, but I </a:t>
            </a:r>
          </a:p>
          <a:p>
            <a:pPr eaLnBrk="1" hangingPunct="1">
              <a:lnSpc>
                <a:spcPct val="115000"/>
              </a:lnSpc>
              <a:defRPr/>
            </a:pPr>
            <a:r>
              <a:rPr lang="en-US" altLang="zh-CN" sz="2400" b="1" dirty="0" smtClean="0">
                <a:latin typeface="+mj-lt"/>
                <a:ea typeface="+mj-ea"/>
                <a:cs typeface="Times New Roman" panose="02020603050405020304" pitchFamily="18" charset="0"/>
              </a:rPr>
              <a:t>know I shouldn’t ______(argue) with him. My friend Sandy always _____ (wear) the same clothes as I do. </a:t>
            </a:r>
          </a:p>
          <a:p>
            <a:pPr eaLnBrk="1" hangingPunct="1">
              <a:lnSpc>
                <a:spcPct val="115000"/>
              </a:lnSpc>
              <a:defRPr/>
            </a:pPr>
            <a:r>
              <a:rPr lang="en-US" altLang="zh-CN" sz="2400" b="1" dirty="0" smtClean="0">
                <a:latin typeface="+mj-lt"/>
                <a:ea typeface="+mj-ea"/>
                <a:cs typeface="Times New Roman" panose="02020603050405020304" pitchFamily="18" charset="0"/>
              </a:rPr>
              <a:t>I don’t know what to do. Could you ____ (help) me? Thanks a lot. </a:t>
            </a:r>
          </a:p>
          <a:p>
            <a:pPr algn="ctr" eaLnBrk="1" hangingPunct="1">
              <a:lnSpc>
                <a:spcPct val="115000"/>
              </a:lnSpc>
              <a:defRPr/>
            </a:pPr>
            <a:r>
              <a:rPr lang="en-US" altLang="zh-CN" sz="2400" b="1" dirty="0" smtClean="0">
                <a:latin typeface="+mj-lt"/>
                <a:ea typeface="+mj-ea"/>
                <a:cs typeface="Times New Roman" panose="02020603050405020304" pitchFamily="18" charset="0"/>
              </a:rPr>
              <a:t>                                                   Yours sincerely,</a:t>
            </a:r>
          </a:p>
          <a:p>
            <a:pPr algn="ctr" eaLnBrk="1" hangingPunct="1">
              <a:lnSpc>
                <a:spcPct val="115000"/>
              </a:lnSpc>
              <a:defRPr/>
            </a:pPr>
            <a:r>
              <a:rPr lang="en-US" altLang="zh-CN" sz="2400" b="1" dirty="0" smtClean="0">
                <a:latin typeface="+mj-lt"/>
                <a:ea typeface="+mj-ea"/>
                <a:cs typeface="Times New Roman" panose="02020603050405020304" pitchFamily="18" charset="0"/>
              </a:rPr>
              <a:t>                                                                   Jenny </a:t>
            </a:r>
          </a:p>
        </p:txBody>
      </p:sp>
      <p:sp>
        <p:nvSpPr>
          <p:cNvPr id="4" name="Text Box 9"/>
          <p:cNvSpPr txBox="1">
            <a:spLocks noChangeArrowheads="1"/>
          </p:cNvSpPr>
          <p:nvPr/>
        </p:nvSpPr>
        <p:spPr bwMode="auto">
          <a:xfrm>
            <a:off x="6013450" y="1201738"/>
            <a:ext cx="2290763" cy="495300"/>
          </a:xfrm>
          <a:prstGeom prst="rect">
            <a:avLst/>
          </a:prstGeom>
          <a:noFill/>
          <a:ln>
            <a:noFill/>
          </a:ln>
          <a:effectLst/>
          <a:extLst>
            <a:ext uri="{909E8E84-426E-40DD-AFC4-6F175D3DCCD1}">
              <a14:hiddenFill xmlns:a14="http://schemas.microsoft.com/office/drawing/2010/main">
                <a:solidFill>
                  <a:srgbClr val="DB91CD"/>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defRPr/>
            </a:pPr>
            <a:r>
              <a:rPr lang="en-US" altLang="zh-CN" sz="2600" b="1" dirty="0" smtClean="0">
                <a:solidFill>
                  <a:srgbClr val="FF0000"/>
                </a:solidFill>
                <a:latin typeface="+mj-lt"/>
                <a:ea typeface="+mj-ea"/>
                <a:cs typeface="Arial" panose="020B0604020202020204" pitchFamily="34" charset="0"/>
              </a:rPr>
              <a:t>didn’t invite</a:t>
            </a:r>
          </a:p>
        </p:txBody>
      </p:sp>
      <p:sp>
        <p:nvSpPr>
          <p:cNvPr id="5" name="Text Box 9"/>
          <p:cNvSpPr txBox="1">
            <a:spLocks noChangeArrowheads="1"/>
          </p:cNvSpPr>
          <p:nvPr/>
        </p:nvSpPr>
        <p:spPr bwMode="auto">
          <a:xfrm>
            <a:off x="3933825" y="1673225"/>
            <a:ext cx="1309688" cy="495300"/>
          </a:xfrm>
          <a:prstGeom prst="rect">
            <a:avLst/>
          </a:prstGeom>
          <a:noFill/>
          <a:ln>
            <a:noFill/>
          </a:ln>
          <a:effectLst/>
          <a:extLst>
            <a:ext uri="{909E8E84-426E-40DD-AFC4-6F175D3DCCD1}">
              <a14:hiddenFill xmlns:a14="http://schemas.microsoft.com/office/drawing/2010/main">
                <a:solidFill>
                  <a:srgbClr val="DB91C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defRPr/>
            </a:pPr>
            <a:r>
              <a:rPr lang="en-US" altLang="zh-CN" sz="2600" b="1" dirty="0" smtClean="0">
                <a:solidFill>
                  <a:srgbClr val="FF0000"/>
                </a:solidFill>
                <a:latin typeface="+mj-lt"/>
                <a:ea typeface="+mj-ea"/>
                <a:cs typeface="Arial" panose="020B0604020202020204" pitchFamily="34" charset="0"/>
              </a:rPr>
              <a:t>to call</a:t>
            </a:r>
          </a:p>
        </p:txBody>
      </p:sp>
      <p:sp>
        <p:nvSpPr>
          <p:cNvPr id="6" name="Text Box 9"/>
          <p:cNvSpPr txBox="1">
            <a:spLocks noChangeArrowheads="1"/>
          </p:cNvSpPr>
          <p:nvPr/>
        </p:nvSpPr>
        <p:spPr bwMode="auto">
          <a:xfrm>
            <a:off x="3165475" y="2090738"/>
            <a:ext cx="1343025" cy="495300"/>
          </a:xfrm>
          <a:prstGeom prst="rect">
            <a:avLst/>
          </a:prstGeom>
          <a:noFill/>
          <a:ln>
            <a:noFill/>
          </a:ln>
          <a:effectLst/>
          <a:extLst>
            <a:ext uri="{909E8E84-426E-40DD-AFC4-6F175D3DCCD1}">
              <a14:hiddenFill xmlns:a14="http://schemas.microsoft.com/office/drawing/2010/main">
                <a:solidFill>
                  <a:srgbClr val="DB91C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defRPr/>
            </a:pPr>
            <a:r>
              <a:rPr lang="en-US" altLang="zh-CN" sz="2600" b="1" dirty="0" smtClean="0">
                <a:solidFill>
                  <a:srgbClr val="FF0000"/>
                </a:solidFill>
                <a:latin typeface="+mj-lt"/>
                <a:ea typeface="+mj-ea"/>
                <a:cs typeface="Times New Roman" panose="02020603050405020304" pitchFamily="18" charset="0"/>
              </a:rPr>
              <a:t>argue</a:t>
            </a:r>
          </a:p>
        </p:txBody>
      </p:sp>
      <p:sp>
        <p:nvSpPr>
          <p:cNvPr id="7" name="Text Box 9"/>
          <p:cNvSpPr txBox="1">
            <a:spLocks noChangeArrowheads="1"/>
          </p:cNvSpPr>
          <p:nvPr/>
        </p:nvSpPr>
        <p:spPr bwMode="auto">
          <a:xfrm>
            <a:off x="2719388" y="2449513"/>
            <a:ext cx="1166812" cy="695325"/>
          </a:xfrm>
          <a:prstGeom prst="rect">
            <a:avLst/>
          </a:prstGeom>
          <a:noFill/>
          <a:ln>
            <a:noFill/>
          </a:ln>
          <a:effectLst/>
          <a:extLst>
            <a:ext uri="{909E8E84-426E-40DD-AFC4-6F175D3DCCD1}">
              <a14:hiddenFill xmlns:a14="http://schemas.microsoft.com/office/drawing/2010/main">
                <a:solidFill>
                  <a:srgbClr val="DB91C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spcBef>
                <a:spcPct val="50000"/>
              </a:spcBef>
              <a:defRPr/>
            </a:pPr>
            <a:r>
              <a:rPr lang="en-US" altLang="zh-CN" sz="2600" b="1" dirty="0" smtClean="0">
                <a:solidFill>
                  <a:srgbClr val="FF0000"/>
                </a:solidFill>
                <a:latin typeface="+mj-lt"/>
                <a:ea typeface="+mj-ea"/>
                <a:cs typeface="Times New Roman" panose="02020603050405020304" pitchFamily="18" charset="0"/>
              </a:rPr>
              <a:t>wears</a:t>
            </a:r>
          </a:p>
        </p:txBody>
      </p:sp>
      <p:sp>
        <p:nvSpPr>
          <p:cNvPr id="8" name="Text Box 9"/>
          <p:cNvSpPr txBox="1">
            <a:spLocks noChangeArrowheads="1"/>
          </p:cNvSpPr>
          <p:nvPr/>
        </p:nvSpPr>
        <p:spPr bwMode="auto">
          <a:xfrm>
            <a:off x="5740400" y="2986088"/>
            <a:ext cx="1133475" cy="493712"/>
          </a:xfrm>
          <a:prstGeom prst="rect">
            <a:avLst/>
          </a:prstGeom>
          <a:noFill/>
          <a:ln>
            <a:noFill/>
          </a:ln>
          <a:effectLst/>
          <a:extLst>
            <a:ext uri="{909E8E84-426E-40DD-AFC4-6F175D3DCCD1}">
              <a14:hiddenFill xmlns:a14="http://schemas.microsoft.com/office/drawing/2010/main">
                <a:solidFill>
                  <a:srgbClr val="DB91CD"/>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46990" rIns="90170" bIns="469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defRPr/>
            </a:pPr>
            <a:r>
              <a:rPr lang="en-US" altLang="zh-CN" sz="2600" b="1" dirty="0" smtClean="0">
                <a:solidFill>
                  <a:srgbClr val="FF0000"/>
                </a:solidFill>
                <a:latin typeface="+mj-lt"/>
                <a:ea typeface="+mj-ea"/>
                <a:cs typeface="Times New Roman" panose="02020603050405020304" pitchFamily="18" charset="0"/>
              </a:rPr>
              <a:t>help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autoUpdateAnimBg="0"/>
      <p:bldP spid="5" grpId="0" bldLvl="0" animBg="1" autoUpdateAnimBg="0"/>
      <p:bldP spid="6" grpId="0" bldLvl="0" animBg="1" autoUpdateAnimBg="0"/>
      <p:bldP spid="7" grpId="0" bldLvl="0" animBg="1" autoUpdateAnimBg="0"/>
      <p:bldP spid="8" grpId="0" bldLvl="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33525" y="379413"/>
            <a:ext cx="7146744" cy="461665"/>
          </a:xfrm>
          <a:prstGeom prst="rect">
            <a:avLst/>
          </a:prstGeom>
        </p:spPr>
        <p:txBody>
          <a:bodyPr wrap="square">
            <a:spAutoFit/>
          </a:bodyPr>
          <a:lstStyle/>
          <a:p>
            <a:pPr>
              <a:defRPr/>
            </a:pPr>
            <a:r>
              <a:rPr lang="en-US" altLang="zh-CN" sz="2400" b="1" dirty="0">
                <a:latin typeface="+mj-lt"/>
              </a:rPr>
              <a:t>Read the article and answer the questions. </a:t>
            </a:r>
            <a:endParaRPr lang="zh-CN" altLang="en-US" sz="2400" dirty="0">
              <a:latin typeface="+mj-lt"/>
            </a:endParaRPr>
          </a:p>
        </p:txBody>
      </p:sp>
      <p:grpSp>
        <p:nvGrpSpPr>
          <p:cNvPr id="4099" name="组合 4"/>
          <p:cNvGrpSpPr/>
          <p:nvPr/>
        </p:nvGrpSpPr>
        <p:grpSpPr bwMode="auto">
          <a:xfrm>
            <a:off x="793750" y="347663"/>
            <a:ext cx="838200" cy="584200"/>
            <a:chOff x="449580" y="517058"/>
            <a:chExt cx="838200" cy="584775"/>
          </a:xfrm>
        </p:grpSpPr>
        <p:sp>
          <p:nvSpPr>
            <p:cNvPr id="4" name="椭圆 3"/>
            <p:cNvSpPr/>
            <p:nvPr/>
          </p:nvSpPr>
          <p:spPr>
            <a:xfrm>
              <a:off x="449580" y="571086"/>
              <a:ext cx="739775" cy="502144"/>
            </a:xfrm>
            <a:prstGeom prst="ellipse">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3200" b="1" dirty="0">
                <a:solidFill>
                  <a:srgbClr val="0000FF"/>
                </a:solidFill>
              </a:endParaRPr>
            </a:p>
          </p:txBody>
        </p:sp>
        <p:sp>
          <p:nvSpPr>
            <p:cNvPr id="4104" name="TextBox 3"/>
            <p:cNvSpPr txBox="1">
              <a:spLocks noChangeArrowheads="1"/>
            </p:cNvSpPr>
            <p:nvPr/>
          </p:nvSpPr>
          <p:spPr bwMode="auto">
            <a:xfrm>
              <a:off x="502920" y="517058"/>
              <a:ext cx="7848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a:solidFill>
                    <a:srgbClr val="0000FF"/>
                  </a:solidFill>
                </a:rPr>
                <a:t>2b</a:t>
              </a:r>
              <a:endParaRPr lang="zh-CN" altLang="en-US" sz="3200" b="1">
                <a:solidFill>
                  <a:srgbClr val="0000FF"/>
                </a:solidFill>
              </a:endParaRPr>
            </a:p>
          </p:txBody>
        </p:sp>
      </p:grpSp>
      <p:sp>
        <p:nvSpPr>
          <p:cNvPr id="6" name="Text Box 4"/>
          <p:cNvSpPr txBox="1">
            <a:spLocks noChangeArrowheads="1"/>
          </p:cNvSpPr>
          <p:nvPr/>
        </p:nvSpPr>
        <p:spPr bwMode="auto">
          <a:xfrm>
            <a:off x="846138" y="1003300"/>
            <a:ext cx="7629525"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AutoNum type="arabicPeriod"/>
              <a:defRPr/>
            </a:pPr>
            <a:r>
              <a:rPr lang="en-US" altLang="zh-CN" sz="2400" b="1" dirty="0" smtClean="0">
                <a:latin typeface="+mj-lt"/>
              </a:rPr>
              <a:t>What is the common problem for Chinese and American families</a:t>
            </a:r>
            <a:r>
              <a:rPr lang="en-US" altLang="zh-CN" sz="2400" b="1" dirty="0">
                <a:latin typeface="+mj-lt"/>
              </a:rPr>
              <a:t>?</a:t>
            </a:r>
            <a:endParaRPr lang="en-US" altLang="zh-CN" sz="2400" b="1" dirty="0" smtClean="0">
              <a:latin typeface="+mj-lt"/>
            </a:endParaRPr>
          </a:p>
          <a:p>
            <a:pPr marL="0" indent="0" eaLnBrk="1" hangingPunct="1">
              <a:defRPr/>
            </a:pPr>
            <a:endParaRPr lang="en-US" altLang="zh-CN" sz="2400" b="1" dirty="0" smtClean="0">
              <a:latin typeface="+mj-lt"/>
            </a:endParaRPr>
          </a:p>
          <a:p>
            <a:pPr marL="0" indent="0" eaLnBrk="1" hangingPunct="1">
              <a:defRPr/>
            </a:pPr>
            <a:endParaRPr lang="en-US" altLang="zh-CN" sz="2800" b="1" dirty="0" smtClean="0">
              <a:latin typeface="+mj-lt"/>
            </a:endParaRPr>
          </a:p>
          <a:p>
            <a:pPr marL="0" indent="0" eaLnBrk="1" hangingPunct="1">
              <a:defRPr/>
            </a:pPr>
            <a:endParaRPr lang="en-US" altLang="zh-CN" sz="2400" b="1" dirty="0" smtClean="0">
              <a:latin typeface="+mj-lt"/>
            </a:endParaRPr>
          </a:p>
          <a:p>
            <a:pPr eaLnBrk="1" hangingPunct="1">
              <a:defRPr/>
            </a:pPr>
            <a:r>
              <a:rPr lang="en-US" altLang="zh-CN" sz="2400" b="1" dirty="0" smtClean="0">
                <a:latin typeface="+mj-lt"/>
              </a:rPr>
              <a:t>2.Who gives their opinions about the problem?</a:t>
            </a:r>
            <a:endParaRPr lang="zh-CN" altLang="en-US" sz="2400" b="1" dirty="0" smtClean="0">
              <a:latin typeface="+mj-lt"/>
            </a:endParaRPr>
          </a:p>
        </p:txBody>
      </p:sp>
      <p:sp>
        <p:nvSpPr>
          <p:cNvPr id="7" name="Text Box 4"/>
          <p:cNvSpPr txBox="1">
            <a:spLocks noChangeArrowheads="1"/>
          </p:cNvSpPr>
          <p:nvPr/>
        </p:nvSpPr>
        <p:spPr bwMode="auto">
          <a:xfrm>
            <a:off x="1078729" y="1721576"/>
            <a:ext cx="73120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The common problem for Chinese and American families is that children have too many after-school activities which cause them to be stressed.</a:t>
            </a:r>
            <a:endParaRPr lang="zh-CN" altLang="en-US" sz="2400" b="1" dirty="0" smtClean="0">
              <a:solidFill>
                <a:srgbClr val="FF0000"/>
              </a:solidFill>
              <a:latin typeface="+mj-lt"/>
            </a:endParaRPr>
          </a:p>
        </p:txBody>
      </p:sp>
      <p:sp>
        <p:nvSpPr>
          <p:cNvPr id="8" name="Text Box 5"/>
          <p:cNvSpPr txBox="1">
            <a:spLocks noChangeArrowheads="1"/>
          </p:cNvSpPr>
          <p:nvPr/>
        </p:nvSpPr>
        <p:spPr bwMode="auto">
          <a:xfrm>
            <a:off x="1133475" y="3493710"/>
            <a:ext cx="7054850"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2400" b="1" dirty="0" smtClean="0">
                <a:solidFill>
                  <a:srgbClr val="FF0000"/>
                </a:solidFill>
                <a:latin typeface="+mj-lt"/>
              </a:rPr>
              <a:t>Cathy Taylor, Linda Miller, and Dr. Alice Green give their opinions about the problem.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utoUpdateAnimBg="0"/>
      <p:bldP spid="8"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txBox="1">
            <a:spLocks noChangeArrowheads="1"/>
          </p:cNvSpPr>
          <p:nvPr/>
        </p:nvSpPr>
        <p:spPr bwMode="auto">
          <a:xfrm>
            <a:off x="2154238" y="350838"/>
            <a:ext cx="47625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buFontTx/>
              <a:buNone/>
            </a:pPr>
            <a:r>
              <a:rPr lang="en-US" altLang="zh-CN" sz="2800" b="1">
                <a:solidFill>
                  <a:srgbClr val="0000FF"/>
                </a:solidFill>
                <a:latin typeface="Times New Roman" panose="02020603050405020304" pitchFamily="18" charset="0"/>
                <a:ea typeface="黑体" panose="02010609060101010101" pitchFamily="49" charset="-122"/>
              </a:rPr>
              <a:t>Questions of the Passage</a:t>
            </a:r>
          </a:p>
        </p:txBody>
      </p:sp>
      <p:sp>
        <p:nvSpPr>
          <p:cNvPr id="3" name="Rectangle 3"/>
          <p:cNvSpPr txBox="1">
            <a:spLocks noChangeArrowheads="1"/>
          </p:cNvSpPr>
          <p:nvPr/>
        </p:nvSpPr>
        <p:spPr>
          <a:xfrm>
            <a:off x="455613" y="812800"/>
            <a:ext cx="8688387" cy="1036638"/>
          </a:xfrm>
          <a:prstGeom prst="rect">
            <a:avLst/>
          </a:prstGeom>
          <a:noFill/>
          <a:extLst>
            <a:ext uri="{909E8E84-426E-40DD-AFC4-6F175D3DCCD1}">
              <a14:hiddenFill xmlns:a14="http://schemas.microsoft.com/office/drawing/2010/main">
                <a:solidFill>
                  <a:schemeClr val="accent1"/>
                </a:solidFill>
              </a14:hiddenFill>
            </a:ext>
          </a:extLst>
        </p:spPr>
        <p:txBody>
          <a:bodyPr/>
          <a:lstStyle>
            <a:lvl1pPr algn="l" rtl="0" eaLnBrk="0" fontAlgn="base" hangingPunct="0">
              <a:spcBef>
                <a:spcPct val="20000"/>
              </a:spcBef>
              <a:spcAft>
                <a:spcPct val="0"/>
              </a:spcAft>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150000"/>
              </a:lnSpc>
              <a:spcBef>
                <a:spcPct val="0"/>
              </a:spcBef>
              <a:buFontTx/>
              <a:buNone/>
              <a:defRPr/>
            </a:pPr>
            <a:r>
              <a:rPr lang="en-US" altLang="zh-CN" sz="2800" dirty="0" smtClean="0">
                <a:latin typeface="+mj-lt"/>
              </a:rPr>
              <a:t>1. Life for Cathy Taylor’s three children is very___.</a:t>
            </a:r>
          </a:p>
          <a:p>
            <a:pPr>
              <a:lnSpc>
                <a:spcPct val="150000"/>
              </a:lnSpc>
              <a:spcBef>
                <a:spcPct val="0"/>
              </a:spcBef>
              <a:buFontTx/>
              <a:buNone/>
              <a:defRPr/>
            </a:pPr>
            <a:r>
              <a:rPr lang="en-US" altLang="zh-CN" sz="2800" dirty="0" smtClean="0">
                <a:latin typeface="+mj-lt"/>
              </a:rPr>
              <a:t>2. What after-school activities do children take?  </a:t>
            </a:r>
          </a:p>
          <a:p>
            <a:pPr>
              <a:lnSpc>
                <a:spcPct val="150000"/>
              </a:lnSpc>
              <a:spcBef>
                <a:spcPct val="0"/>
              </a:spcBef>
              <a:buFontTx/>
              <a:buNone/>
              <a:defRPr/>
            </a:pPr>
            <a:r>
              <a:rPr lang="en-US" altLang="zh-CN" sz="2800" dirty="0" smtClean="0">
                <a:solidFill>
                  <a:srgbClr val="FF0000"/>
                </a:solidFill>
                <a:latin typeface="+mj-lt"/>
              </a:rPr>
              <a:t>   </a:t>
            </a:r>
            <a:endParaRPr lang="en-US" altLang="zh-CN" sz="2800" dirty="0" smtClean="0">
              <a:latin typeface="+mj-lt"/>
            </a:endParaRPr>
          </a:p>
        </p:txBody>
      </p:sp>
      <p:sp>
        <p:nvSpPr>
          <p:cNvPr id="4" name="Text Box 4"/>
          <p:cNvSpPr txBox="1">
            <a:spLocks noChangeArrowheads="1"/>
          </p:cNvSpPr>
          <p:nvPr/>
        </p:nvSpPr>
        <p:spPr bwMode="auto">
          <a:xfrm>
            <a:off x="8168482" y="813549"/>
            <a:ext cx="1147762"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US" altLang="zh-CN" sz="2800" b="1" dirty="0">
                <a:solidFill>
                  <a:srgbClr val="FF0000"/>
                </a:solidFill>
                <a:latin typeface="+mj-lt"/>
              </a:rPr>
              <a:t>busy</a:t>
            </a:r>
          </a:p>
        </p:txBody>
      </p:sp>
      <p:sp>
        <p:nvSpPr>
          <p:cNvPr id="5" name="矩形 4"/>
          <p:cNvSpPr/>
          <p:nvPr/>
        </p:nvSpPr>
        <p:spPr>
          <a:xfrm>
            <a:off x="777875" y="2139950"/>
            <a:ext cx="7964488" cy="1041400"/>
          </a:xfrm>
          <a:prstGeom prst="rect">
            <a:avLst/>
          </a:prstGeom>
        </p:spPr>
        <p:txBody>
          <a:bodyPr>
            <a:spAutoFit/>
          </a:bodyPr>
          <a:lstStyle/>
          <a:p>
            <a:pPr>
              <a:lnSpc>
                <a:spcPct val="110000"/>
              </a:lnSpc>
              <a:buFontTx/>
              <a:buNone/>
              <a:defRPr/>
            </a:pPr>
            <a:r>
              <a:rPr lang="en-US" altLang="zh-CN" sz="2800" b="1" dirty="0">
                <a:solidFill>
                  <a:srgbClr val="FF0000"/>
                </a:solidFill>
                <a:latin typeface="+mj-lt"/>
              </a:rPr>
              <a:t>The after-school activities children take are: basketball practice, football training, piano lessons.</a:t>
            </a:r>
            <a:endParaRPr lang="en-US" altLang="zh-CN" sz="2800" b="1" dirty="0">
              <a:latin typeface="+mj-lt"/>
            </a:endParaRPr>
          </a:p>
        </p:txBody>
      </p:sp>
      <p:sp>
        <p:nvSpPr>
          <p:cNvPr id="6" name="Rectangle 2"/>
          <p:cNvSpPr txBox="1">
            <a:spLocks noChangeArrowheads="1"/>
          </p:cNvSpPr>
          <p:nvPr/>
        </p:nvSpPr>
        <p:spPr>
          <a:xfrm>
            <a:off x="455613" y="3213100"/>
            <a:ext cx="8351837" cy="974725"/>
          </a:xfrm>
          <a:prstGeom prst="rect">
            <a:avLst/>
          </a:prstGeom>
        </p:spPr>
        <p:txBody>
          <a:bodyPr/>
          <a:lstStyle>
            <a:lvl1pPr algn="l" rtl="0" eaLnBrk="0" fontAlgn="base" hangingPunct="0">
              <a:spcBef>
                <a:spcPct val="20000"/>
              </a:spcBef>
              <a:spcAft>
                <a:spcPct val="0"/>
              </a:spcAft>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ct val="0"/>
              </a:spcBef>
              <a:buFontTx/>
              <a:buNone/>
              <a:defRPr/>
            </a:pPr>
            <a:r>
              <a:rPr lang="en-US" altLang="zh-CN" sz="2800" dirty="0" smtClean="0">
                <a:latin typeface="+mj-lt"/>
              </a:rPr>
              <a:t>3. Do Doctors think too much pressure is not good for </a:t>
            </a:r>
          </a:p>
          <a:p>
            <a:pPr>
              <a:spcBef>
                <a:spcPct val="0"/>
              </a:spcBef>
              <a:buFontTx/>
              <a:buNone/>
              <a:defRPr/>
            </a:pPr>
            <a:r>
              <a:rPr lang="en-US" altLang="zh-CN" sz="2800" dirty="0">
                <a:latin typeface="+mj-lt"/>
              </a:rPr>
              <a:t> </a:t>
            </a:r>
            <a:r>
              <a:rPr lang="en-US" altLang="zh-CN" sz="2800" dirty="0" smtClean="0">
                <a:latin typeface="+mj-lt"/>
              </a:rPr>
              <a:t>   a child’s development?</a:t>
            </a:r>
            <a:endParaRPr lang="zh-CN" altLang="en-US" sz="2800" dirty="0" smtClean="0">
              <a:latin typeface="+mj-lt"/>
            </a:endParaRPr>
          </a:p>
        </p:txBody>
      </p:sp>
      <p:sp>
        <p:nvSpPr>
          <p:cNvPr id="7" name="Rectangle 4"/>
          <p:cNvSpPr>
            <a:spLocks noChangeArrowheads="1"/>
          </p:cNvSpPr>
          <p:nvPr/>
        </p:nvSpPr>
        <p:spPr bwMode="auto">
          <a:xfrm>
            <a:off x="815975" y="4168775"/>
            <a:ext cx="2284413" cy="52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defRPr/>
            </a:pPr>
            <a:r>
              <a:rPr lang="en-US" altLang="zh-CN" sz="2800" b="1" dirty="0">
                <a:solidFill>
                  <a:srgbClr val="FF0000"/>
                </a:solidFill>
                <a:latin typeface="+mj-lt"/>
              </a:rPr>
              <a:t>Yes, they do.</a:t>
            </a:r>
            <a:endParaRPr lang="zh-CN" altLang="en-US" sz="2800" b="1" dirty="0">
              <a:solidFill>
                <a:srgbClr val="FF000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1"/>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p:cTn id="26" dur="500" fill="hold"/>
                                        <p:tgtEl>
                                          <p:spTgt spid="7"/>
                                        </p:tgtEl>
                                        <p:attrNameLst>
                                          <p:attrName>ppt_w</p:attrName>
                                        </p:attrNameLst>
                                      </p:cBhvr>
                                      <p:tavLst>
                                        <p:tav tm="0">
                                          <p:val>
                                            <p:fltVal val="0"/>
                                          </p:val>
                                        </p:tav>
                                        <p:tav tm="100000">
                                          <p:val>
                                            <p:strVal val="#ppt_w"/>
                                          </p:val>
                                        </p:tav>
                                      </p:tavLst>
                                    </p:anim>
                                    <p:anim calcmode="lin" valueType="num">
                                      <p:cBhvr>
                                        <p:cTn id="27" dur="500" fill="hold"/>
                                        <p:tgtEl>
                                          <p:spTgt spid="7"/>
                                        </p:tgtEl>
                                        <p:attrNameLst>
                                          <p:attrName>ppt_h</p:attrName>
                                        </p:attrNameLst>
                                      </p:cBhvr>
                                      <p:tavLst>
                                        <p:tav tm="0">
                                          <p:val>
                                            <p:fltVal val="0"/>
                                          </p:val>
                                        </p:tav>
                                        <p:tav tm="100000">
                                          <p:val>
                                            <p:strVal val="#ppt_h"/>
                                          </p:val>
                                        </p:tav>
                                      </p:tavLst>
                                    </p:anim>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6272" y="860697"/>
            <a:ext cx="7756207" cy="223984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50000"/>
              </a:lnSpc>
              <a:defRPr/>
            </a:pPr>
            <a:r>
              <a:rPr lang="en-US" altLang="zh-CN" sz="2400" b="1" dirty="0">
                <a:latin typeface="+mj-lt"/>
              </a:rPr>
              <a:t>Guessing the Meaning</a:t>
            </a:r>
          </a:p>
          <a:p>
            <a:pPr>
              <a:lnSpc>
                <a:spcPct val="150000"/>
              </a:lnSpc>
              <a:defRPr/>
            </a:pPr>
            <a:r>
              <a:rPr lang="en-US" altLang="zh-CN" sz="2400" b="1" dirty="0">
                <a:latin typeface="+mj-lt"/>
              </a:rPr>
              <a:t>When reading something for the first time, do not worry about words you do not know. Use the context to help you guess the meaning.</a:t>
            </a:r>
            <a:endParaRPr lang="zh-CN" altLang="en-US" sz="2400" b="1"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22325" y="639763"/>
            <a:ext cx="7739063" cy="3728649"/>
          </a:xfrm>
          <a:prstGeom prst="rect">
            <a:avLst/>
          </a:prstGeom>
        </p:spPr>
        <p:txBody>
          <a:bodyPr>
            <a:spAutoFit/>
          </a:bodyPr>
          <a:lstStyle/>
          <a:p>
            <a:pPr algn="ctr">
              <a:lnSpc>
                <a:spcPts val="3600"/>
              </a:lnSpc>
              <a:defRPr/>
            </a:pPr>
            <a:r>
              <a:rPr lang="en-US" altLang="zh-CN" sz="2000" b="1" dirty="0">
                <a:latin typeface="+mj-lt"/>
              </a:rPr>
              <a:t>Maybe You Should Learn to Relax!</a:t>
            </a:r>
          </a:p>
          <a:p>
            <a:pPr>
              <a:lnSpc>
                <a:spcPts val="3600"/>
              </a:lnSpc>
              <a:defRPr/>
            </a:pPr>
            <a:r>
              <a:rPr lang="en-US" altLang="zh-CN" sz="2000" b="1" dirty="0">
                <a:latin typeface="+mj-lt"/>
              </a:rPr>
              <a:t>These days, Chinese children are sometimes busier on weekends than weekdays because they have to take so many after-school classes. Many of them are learning exam skills so that they can get into a good high school and later a good university. Others are practicing sports so that they can compete and win. However</a:t>
            </a:r>
            <a:r>
              <a:rPr lang="zh-CN" altLang="en-US" sz="2000" b="1" dirty="0">
                <a:latin typeface="+mj-lt"/>
              </a:rPr>
              <a:t>，</a:t>
            </a:r>
            <a:r>
              <a:rPr lang="en-US" altLang="zh-CN" sz="2000" b="1" dirty="0">
                <a:latin typeface="+mj-lt"/>
              </a:rPr>
              <a:t>this doesn’t only happen in China. </a:t>
            </a:r>
            <a:endParaRPr lang="zh-CN" altLang="en-US" sz="2000" b="1"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3250" y="666115"/>
            <a:ext cx="8015288" cy="2862322"/>
          </a:xfrm>
          <a:prstGeom prst="rect">
            <a:avLst/>
          </a:prstGeom>
        </p:spPr>
        <p:txBody>
          <a:bodyPr>
            <a:spAutoFit/>
          </a:bodyPr>
          <a:lstStyle/>
          <a:p>
            <a:pPr>
              <a:defRPr/>
            </a:pPr>
            <a:r>
              <a:rPr lang="en-US" altLang="zh-CN" sz="2000" b="1" dirty="0">
                <a:latin typeface="+mj-lt"/>
              </a:rPr>
              <a:t>The Taylors are a typical American family. Life for Cathy Taylor’s three children is very busy. “On most days after school,”</a:t>
            </a:r>
            <a:r>
              <a:rPr lang="zh-CN" altLang="en-US" sz="2000" b="1" dirty="0">
                <a:latin typeface="+mj-lt"/>
              </a:rPr>
              <a:t> </a:t>
            </a:r>
            <a:r>
              <a:rPr lang="en-US" altLang="zh-CN" sz="2000" b="1" dirty="0">
                <a:latin typeface="+mj-lt"/>
              </a:rPr>
              <a:t>Cathy says, “I take one of my two boys to basketball practice and my daughter to football training. Then I have to take my other son to piano lessons. Maybe I could cut out a few of their activities</a:t>
            </a:r>
            <a:r>
              <a:rPr lang="zh-CN" altLang="en-US" sz="2000" b="1" dirty="0">
                <a:latin typeface="+mj-lt"/>
              </a:rPr>
              <a:t>，</a:t>
            </a:r>
            <a:r>
              <a:rPr lang="en-US" altLang="zh-CN" sz="2000" b="1" dirty="0">
                <a:latin typeface="+mj-lt"/>
              </a:rPr>
              <a:t>but I believe these activities are important for my children’s future. I really want them to be successful.” However, the tired children don’t get home until after 7</a:t>
            </a:r>
            <a:r>
              <a:rPr lang="zh-CN" altLang="en-US" sz="2000" b="1" dirty="0">
                <a:latin typeface="+mj-lt"/>
              </a:rPr>
              <a:t>：</a:t>
            </a:r>
            <a:r>
              <a:rPr lang="en-US" altLang="zh-CN" sz="2000" b="1" dirty="0">
                <a:latin typeface="+mj-lt"/>
              </a:rPr>
              <a:t>00 p.m. They have a quick dinner, and then it’s time for homework.</a:t>
            </a:r>
            <a:endParaRPr lang="zh-CN" altLang="en-US" sz="2000" b="1"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60450" y="631825"/>
            <a:ext cx="7300913" cy="3266985"/>
          </a:xfrm>
          <a:prstGeom prst="rect">
            <a:avLst/>
          </a:prstGeom>
        </p:spPr>
        <p:txBody>
          <a:bodyPr>
            <a:spAutoFit/>
          </a:bodyPr>
          <a:lstStyle/>
          <a:p>
            <a:pPr>
              <a:lnSpc>
                <a:spcPts val="3600"/>
              </a:lnSpc>
              <a:defRPr/>
            </a:pPr>
            <a:r>
              <a:rPr lang="en-US" altLang="zh-CN" sz="2000" b="1" dirty="0">
                <a:latin typeface="+mj-lt"/>
              </a:rPr>
              <a:t>Linda Miller, a mother of three, knows all about such stress. “In some families, competition starts very young and continues until the kids get older,” she says. “Mothers send their small kids to all kinds of classes. And they are always comparing them with other children. It’s crazy .I don’t think that’s fair. Why don’t they just let their kids be kids? People shouldn’t push their kids so hard.”</a:t>
            </a:r>
            <a:endParaRPr lang="zh-CN" altLang="en-US" sz="2000" b="1"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1940</Words>
  <Application>Microsoft Office PowerPoint</Application>
  <PresentationFormat>全屏显示(16:9)</PresentationFormat>
  <Paragraphs>188</Paragraphs>
  <Slides>32</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32</vt:i4>
      </vt:variant>
    </vt:vector>
  </HeadingPairs>
  <TitlesOfParts>
    <vt:vector size="40" baseType="lpstr">
      <vt:lpstr>黑体</vt:lpstr>
      <vt:lpstr>楷体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2016-01-14T07:05:00Z</dcterms:created>
  <dcterms:modified xsi:type="dcterms:W3CDTF">2023-01-16T20:49:28Z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DA866250737A44C793662CBEF42A0B08</vt:lpwstr>
  </property>
  <property fmtid="{A09F084E-AD41-489F-8076-AA5BE3082BCA}" pid="100">
    <vt:ui4>5</vt:ui4>
  </property>
  <property fmtid="{64440492-4C8B-11D1-8B70-080036B11A03}" pid="11">
    <vt:lpwstr>www.2ppt.com-爱PPT提供资源下载</vt:lpwstr>
  </property>
</Properties>
</file>