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511" r:id="rId2"/>
    <p:sldId id="434" r:id="rId3"/>
    <p:sldId id="435" r:id="rId4"/>
    <p:sldId id="436" r:id="rId5"/>
    <p:sldId id="437" r:id="rId6"/>
    <p:sldId id="438" r:id="rId7"/>
    <p:sldId id="439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  <p:sldId id="479" r:id="rId47"/>
    <p:sldId id="480" r:id="rId48"/>
    <p:sldId id="481" r:id="rId49"/>
    <p:sldId id="482" r:id="rId50"/>
    <p:sldId id="483" r:id="rId51"/>
    <p:sldId id="484" r:id="rId52"/>
    <p:sldId id="485" r:id="rId53"/>
    <p:sldId id="486" r:id="rId54"/>
    <p:sldId id="487" r:id="rId55"/>
    <p:sldId id="488" r:id="rId56"/>
    <p:sldId id="489" r:id="rId57"/>
    <p:sldId id="490" r:id="rId58"/>
    <p:sldId id="491" r:id="rId59"/>
    <p:sldId id="492" r:id="rId60"/>
    <p:sldId id="493" r:id="rId61"/>
    <p:sldId id="494" r:id="rId62"/>
    <p:sldId id="495" r:id="rId63"/>
    <p:sldId id="496" r:id="rId64"/>
    <p:sldId id="497" r:id="rId65"/>
    <p:sldId id="498" r:id="rId66"/>
    <p:sldId id="499" r:id="rId67"/>
    <p:sldId id="500" r:id="rId68"/>
    <p:sldId id="501" r:id="rId69"/>
    <p:sldId id="502" r:id="rId70"/>
    <p:sldId id="503" r:id="rId71"/>
    <p:sldId id="504" r:id="rId72"/>
    <p:sldId id="505" r:id="rId73"/>
    <p:sldId id="506" r:id="rId74"/>
    <p:sldId id="507" r:id="rId75"/>
    <p:sldId id="508" r:id="rId76"/>
    <p:sldId id="509" r:id="rId77"/>
    <p:sldId id="510" r:id="rId7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40" d="100"/>
          <a:sy n="140" d="100"/>
        </p:scale>
        <p:origin x="-8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26" cy="216026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0B560E2-582D-4D1D-B6FB-FA8795BF17D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A0629867-93C5-4DB5-BEF4-709AE0ED12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0C2E0FC2-C7E4-47C5-92C8-892C929C451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44770DB5-3466-4583-9D80-BAF57A0435DD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33" y="1380990"/>
            <a:ext cx="1508522" cy="153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2192055" y="1765688"/>
            <a:ext cx="6731298" cy="72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b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Unit 1</a:t>
            </a:r>
            <a:r>
              <a:rPr lang="en-US" altLang="zh-CN" sz="32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Knowing me</a:t>
            </a:r>
            <a:r>
              <a:rPr lang="zh-CN" altLang="zh-CN" sz="3200" b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，</a:t>
            </a:r>
            <a:r>
              <a:rPr lang="en-US" altLang="zh-CN" sz="3200" b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knowing you</a:t>
            </a:r>
            <a:endParaRPr lang="zh-CN" altLang="zh-CN" sz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" y="3250396"/>
            <a:ext cx="9143999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b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Part Ⅰ</a:t>
            </a:r>
            <a:r>
              <a:rPr lang="en-US" altLang="zh-CN" sz="2000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kern="1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Starting out &amp; Understanding ideas</a:t>
            </a:r>
            <a:endParaRPr lang="zh-CN" altLang="zh-CN" sz="7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8118" y="4518815"/>
            <a:ext cx="7614917" cy="372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58366" y="465535"/>
            <a:ext cx="8570119" cy="41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The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situation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here is so much worse because the “loose lips” were your best </a:t>
            </a:r>
            <a:r>
              <a:rPr lang="en-US" altLang="zh-CN" sz="1600" kern="100" dirty="0" err="1">
                <a:latin typeface="+mn-lt"/>
                <a:ea typeface="+mn-ea"/>
                <a:cs typeface="+mn-ea"/>
                <a:sym typeface="+mn-lt"/>
              </a:rPr>
              <a:t>friend’s.Treated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this way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you’re sure to feel hurt—we should always be able to trust those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closest to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us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and it hurts even more when we find we can’t.</a:t>
            </a:r>
            <a:endParaRPr lang="zh-CN" altLang="zh-CN" sz="900" kern="100" dirty="0">
              <a:latin typeface="+mn-lt"/>
              <a:ea typeface="+mn-ea"/>
              <a:cs typeface="+mn-ea"/>
              <a:sym typeface="+mn-lt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But I have to say that it’s partly your fault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isn’t it? You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admit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that you were “letting off steam”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．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It is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understandable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in that situation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but we should always think before we speak.</a:t>
            </a:r>
            <a:endParaRPr lang="zh-CN" altLang="zh-CN" sz="900" kern="100" dirty="0">
              <a:latin typeface="+mn-lt"/>
              <a:ea typeface="+mn-ea"/>
              <a:cs typeface="+mn-ea"/>
              <a:sym typeface="+mn-lt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Here’s what you need to </a:t>
            </a:r>
            <a:r>
              <a:rPr lang="en-US" altLang="zh-CN" sz="1600" kern="100" dirty="0" err="1">
                <a:latin typeface="+mn-lt"/>
                <a:ea typeface="+mn-ea"/>
                <a:cs typeface="+mn-ea"/>
                <a:sym typeface="+mn-lt"/>
              </a:rPr>
              <a:t>do.First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b="1" kern="100" dirty="0" err="1">
                <a:latin typeface="+mn-lt"/>
                <a:ea typeface="+mn-ea"/>
                <a:cs typeface="+mn-ea"/>
                <a:sym typeface="+mn-lt"/>
              </a:rPr>
              <a:t>apologise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to your </a:t>
            </a:r>
            <a:r>
              <a:rPr lang="en-US" altLang="zh-CN" sz="1600" kern="100" dirty="0" err="1">
                <a:latin typeface="+mn-lt"/>
                <a:ea typeface="+mn-ea"/>
                <a:cs typeface="+mn-ea"/>
                <a:sym typeface="+mn-lt"/>
              </a:rPr>
              <a:t>teammate.If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you ever want to win any more basketball games (and I’m sure you do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！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you need to work together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and that means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communicating with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each other clearly and resolving </a:t>
            </a:r>
            <a:r>
              <a:rPr lang="en-US" altLang="zh-CN" sz="1600" kern="100" dirty="0" err="1">
                <a:latin typeface="+mn-lt"/>
                <a:ea typeface="+mn-ea"/>
                <a:cs typeface="+mn-ea"/>
                <a:sym typeface="+mn-lt"/>
              </a:rPr>
              <a:t>conflicts.So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have a chat with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your </a:t>
            </a:r>
            <a:r>
              <a:rPr lang="en-US" altLang="zh-CN" sz="1600" kern="100" dirty="0" err="1">
                <a:latin typeface="+mn-lt"/>
                <a:ea typeface="+mn-ea"/>
                <a:cs typeface="+mn-ea"/>
                <a:sym typeface="+mn-lt"/>
              </a:rPr>
              <a:t>teammate.Tell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him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directly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and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honestly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that you were talking without thinking.</a:t>
            </a:r>
            <a:endParaRPr lang="zh-CN" altLang="zh-CN" sz="1600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78607" y="425054"/>
            <a:ext cx="8570119" cy="41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Then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talk to your </a:t>
            </a:r>
            <a:r>
              <a:rPr lang="en-US" altLang="zh-CN" sz="1600" kern="100" dirty="0" err="1">
                <a:latin typeface="+mn-lt"/>
                <a:ea typeface="+mn-ea"/>
                <a:cs typeface="+mn-ea"/>
                <a:sym typeface="+mn-lt"/>
              </a:rPr>
              <a:t>friend.Friendship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should be one of the greatest things in the world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but sometimes it can be </a:t>
            </a:r>
            <a:r>
              <a:rPr lang="en-US" altLang="zh-CN" sz="1600" kern="100" dirty="0" err="1">
                <a:latin typeface="+mn-lt"/>
                <a:ea typeface="+mn-ea"/>
                <a:cs typeface="+mn-ea"/>
                <a:sym typeface="+mn-lt"/>
              </a:rPr>
              <a:t>difficult.Again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your strategy is clear communication.(7) Tell your friend you’re angry with him for repeating what you said and making the situation worse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but that you want to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move </a:t>
            </a:r>
            <a:r>
              <a:rPr lang="en-US" altLang="zh-CN" sz="1600" b="1" kern="100" dirty="0" err="1">
                <a:latin typeface="+mn-lt"/>
                <a:ea typeface="+mn-ea"/>
                <a:cs typeface="+mn-ea"/>
                <a:sym typeface="+mn-lt"/>
              </a:rPr>
              <a:t>on</a:t>
            </a:r>
            <a:r>
              <a:rPr lang="en-US" altLang="zh-CN" sz="1600" kern="100" dirty="0" err="1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sz="1600" b="1" kern="100" dirty="0" err="1">
                <a:latin typeface="+mn-lt"/>
                <a:ea typeface="+mn-ea"/>
                <a:cs typeface="+mn-ea"/>
                <a:sym typeface="+mn-lt"/>
              </a:rPr>
              <a:t>Approached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in this way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your friendship will soon be repaired.</a:t>
            </a:r>
            <a:endParaRPr lang="zh-CN" altLang="zh-CN" sz="900" kern="100" dirty="0">
              <a:latin typeface="+mn-lt"/>
              <a:ea typeface="+mn-ea"/>
              <a:cs typeface="+mn-ea"/>
              <a:sym typeface="+mn-lt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Thirdly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and perhaps most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importantly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think about your own </a:t>
            </a:r>
            <a:r>
              <a:rPr lang="en-US" altLang="zh-CN" sz="1600" kern="100" dirty="0" err="1">
                <a:latin typeface="+mn-lt"/>
                <a:ea typeface="+mn-ea"/>
                <a:cs typeface="+mn-ea"/>
                <a:sym typeface="+mn-lt"/>
              </a:rPr>
              <a:t>behaviour.Don’t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say too much when you’re angry! (8)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Filled with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anger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you tend to say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whatever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comes to your </a:t>
            </a:r>
            <a:r>
              <a:rPr lang="en-US" altLang="zh-CN" sz="1600" kern="100" dirty="0" err="1">
                <a:latin typeface="+mn-lt"/>
                <a:ea typeface="+mn-ea"/>
                <a:cs typeface="+mn-ea"/>
                <a:sym typeface="+mn-lt"/>
              </a:rPr>
              <a:t>mind.This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gives people the wrong signal.(9)Take a deep breath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calm down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and always remember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think first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speak later.(10)If you feel one of your teammates isn’t pulling their weight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then raise your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concerns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in a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professional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way with your team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coach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zh-CN" sz="900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83381" y="1356123"/>
            <a:ext cx="8401050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If you think about other people’s feelings as well as your own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you’ll soon find (11)everything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works out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Good luck!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Agony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Aunt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1"/>
          <p:cNvSpPr>
            <a:spLocks noChangeArrowheads="1"/>
          </p:cNvSpPr>
          <p:nvPr/>
        </p:nvSpPr>
        <p:spPr bwMode="auto">
          <a:xfrm>
            <a:off x="298847" y="597694"/>
            <a:ext cx="848558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(1)which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引导非限制性定语从句，指代前面一整句话的内容；定语从句中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why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引导表语从句，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when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引导时间状语从句。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(2)Disappointed by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过去分词短语作原因状语。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(3)but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连接两个并列句，前一分句中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because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引导原因状语从句；后一分句中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what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引导的名词性从句作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told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的宾语。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(4)Embarrassed and ashamed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形容词短语作状语，修饰主语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(5)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本句为谚语，意为 ：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祸从口出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(6)that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引导宾语从句，从句中包含主从复合句，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if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引导条件状语从句，条件状语从句中包含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who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引导的定语从句，修饰先行词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people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1"/>
          <p:cNvSpPr>
            <a:spLocks noChangeArrowheads="1"/>
          </p:cNvSpPr>
          <p:nvPr/>
        </p:nvSpPr>
        <p:spPr bwMode="auto">
          <a:xfrm>
            <a:off x="359569" y="597694"/>
            <a:ext cx="840105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(7)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本句为祈使句，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but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连接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Tell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后的两个并列宾语从句：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you’re...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that you want...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repeating...and making...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是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for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的并列宾语，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what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引导名词性从句作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repeating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的宾语从句，从句中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what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作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said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的宾语。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(8)Filled with anger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形容词短语作原因状语，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whatever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引导的名词性从句作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say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的宾语从句，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whatever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在从句中作主语。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(9)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本句中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and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连接三个并列动词。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(10)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本句为主从复合句，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If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引导条件状语从句，从句中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feel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后的部分为省略了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that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的宾语从句，主句为祈使句。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(11)find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后的部分是省略了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that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的宾语从句。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1"/>
          <p:cNvSpPr>
            <a:spLocks noChangeArrowheads="1"/>
          </p:cNvSpPr>
          <p:nvPr/>
        </p:nvSpPr>
        <p:spPr bwMode="auto">
          <a:xfrm>
            <a:off x="314325" y="951310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①total </a:t>
            </a:r>
            <a:r>
              <a:rPr lang="en-US" altLang="zh-CN" i="1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全部的；完全的；整个的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②mess </a:t>
            </a:r>
            <a:r>
              <a:rPr lang="en-US" altLang="zh-CN" i="1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．混乱；困境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③be crazy about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对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着迷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④pretty </a:t>
            </a:r>
            <a:r>
              <a:rPr lang="en-US" altLang="zh-CN" i="1">
                <a:latin typeface="+mn-lt"/>
                <a:ea typeface="+mn-ea"/>
                <a:cs typeface="+mn-ea"/>
                <a:sym typeface="+mn-lt"/>
              </a:rPr>
              <a:t>adv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相当地，颇；非常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⑤point guard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控球后卫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⑥court </a:t>
            </a:r>
            <a:r>
              <a:rPr lang="en-US" altLang="zh-CN" i="1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．球场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⑦disappointed </a:t>
            </a:r>
            <a:r>
              <a:rPr lang="en-US" altLang="zh-CN" i="1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失望的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⑧behaviour </a:t>
            </a:r>
            <a:r>
              <a:rPr lang="en-US" altLang="zh-CN" i="1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．行为，举止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⑨totally </a:t>
            </a:r>
            <a:r>
              <a:rPr lang="en-US" altLang="zh-CN" i="1">
                <a:latin typeface="+mn-lt"/>
                <a:ea typeface="+mn-ea"/>
                <a:cs typeface="+mn-ea"/>
                <a:sym typeface="+mn-lt"/>
              </a:rPr>
              <a:t>adv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完全地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794" y="546498"/>
            <a:ext cx="8648700" cy="4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1"/>
          <p:cNvSpPr>
            <a:spLocks noChangeArrowheads="1"/>
          </p:cNvSpPr>
          <p:nvPr/>
        </p:nvSpPr>
        <p:spPr bwMode="auto">
          <a:xfrm>
            <a:off x="314325" y="678657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⑩awkward </a:t>
            </a:r>
            <a:r>
              <a:rPr lang="en-US" altLang="zh-CN" i="1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尴尬的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⑪be angry with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对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发怒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⑫embarrassed </a:t>
            </a:r>
            <a:r>
              <a:rPr lang="en-US" altLang="zh-CN" i="1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尴尬的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⑬ashamed </a:t>
            </a:r>
            <a:r>
              <a:rPr lang="en-US" altLang="zh-CN" i="1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惭愧的，感到难为情的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⑭concentrate on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专心于，把思想集中于；将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集中于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⑮too much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太多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⑯especially </a:t>
            </a:r>
            <a:r>
              <a:rPr lang="en-US" altLang="zh-CN" i="1">
                <a:latin typeface="+mn-lt"/>
                <a:ea typeface="+mn-ea"/>
                <a:cs typeface="+mn-ea"/>
                <a:sym typeface="+mn-lt"/>
              </a:rPr>
              <a:t>adv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尤其，特别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⑰cause </a:t>
            </a:r>
            <a:r>
              <a:rPr lang="en-US" altLang="zh-CN" i="1">
                <a:latin typeface="+mn-lt"/>
                <a:ea typeface="+mn-ea"/>
                <a:cs typeface="+mn-ea"/>
                <a:sym typeface="+mn-lt"/>
              </a:rPr>
              <a:t>v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．造成，引起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⑱situation </a:t>
            </a:r>
            <a:r>
              <a:rPr lang="en-US" altLang="zh-CN" i="1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．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人的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情况；局面，形势，处境；位置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对象 1"/>
          <p:cNvGraphicFramePr>
            <a:graphicFrameLocks noChangeAspect="1"/>
          </p:cNvGraphicFramePr>
          <p:nvPr/>
        </p:nvGraphicFramePr>
        <p:xfrm>
          <a:off x="440531" y="546498"/>
          <a:ext cx="8145066" cy="4112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r:id="rId3" imgW="10879455" imgH="5494020" progId="Word.Document.8">
                  <p:embed/>
                </p:oleObj>
              </mc:Choice>
              <mc:Fallback>
                <p:oleObj r:id="rId3" imgW="10879455" imgH="549402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" y="546498"/>
                        <a:ext cx="8145066" cy="4112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对象 1"/>
          <p:cNvGraphicFramePr>
            <a:graphicFrameLocks noChangeAspect="1"/>
          </p:cNvGraphicFramePr>
          <p:nvPr/>
        </p:nvGraphicFramePr>
        <p:xfrm>
          <a:off x="460772" y="384572"/>
          <a:ext cx="7837884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r:id="rId3" imgW="10470515" imgH="5955030" progId="Word.Document.8">
                  <p:embed/>
                </p:oleObj>
              </mc:Choice>
              <mc:Fallback>
                <p:oleObj r:id="rId3" imgW="10470515" imgH="595503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772" y="384572"/>
                        <a:ext cx="7837884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194197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Step Ⅰ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General reading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Match each paragraph with its main idea.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Part Ⅰ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2443163"/>
            <a:ext cx="857011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Para.1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　　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．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Being embarrassed and ashamed makes me not concentrate on anything.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Para.2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～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3  B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．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Why was the author angry and awkward?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Para.4  C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．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I’m in a difficult situation and turn to Agony Aunt for help.</a:t>
            </a:r>
            <a:endParaRPr lang="zh-CN" altLang="zh-CN" sz="1500" kern="1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675" name="Picture 2" descr="课文整体阅读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369" y="653654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09562" y="4353965"/>
            <a:ext cx="748188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答案</a:t>
            </a:r>
            <a:r>
              <a:rPr lang="zh-CN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Para.1—B</a:t>
            </a:r>
            <a:r>
              <a:rPr lang="zh-CN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Para.2</a:t>
            </a:r>
            <a:r>
              <a:rPr lang="zh-CN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～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3—C</a:t>
            </a:r>
            <a:r>
              <a:rPr lang="zh-CN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Para.4—A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单元一歌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666" y="1032272"/>
            <a:ext cx="204668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矩形 1"/>
          <p:cNvSpPr>
            <a:spLocks noChangeArrowheads="1"/>
          </p:cNvSpPr>
          <p:nvPr/>
        </p:nvSpPr>
        <p:spPr bwMode="auto">
          <a:xfrm>
            <a:off x="335757" y="1715691"/>
            <a:ext cx="8498681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导读：理查德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马克斯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(Richard Marx)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是一个集作曲、填词、演唱和音乐制作于一身的摇滚才子，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1988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年和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1989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年曾两度夺得格莱美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最佳摇滚男声演唱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大奖。这首家喻户晓的轻柔摇滚情歌就是其创作的名曲。这首歌不仅是他本人爱情的见证，也在全球受到欢迎，许多歌星或翻唱或演绎过不同版本。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Part Ⅱ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84049" y="1113575"/>
            <a:ext cx="8570119" cy="2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Para.1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en-US" altLang="zh-CN" sz="1500" kern="100" dirty="0" err="1">
                <a:latin typeface="+mn-lt"/>
                <a:ea typeface="+mn-ea"/>
                <a:cs typeface="+mn-ea"/>
                <a:sym typeface="+mn-lt"/>
              </a:rPr>
              <a:t>A.You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were partly responsible for it due to your letting steam </a:t>
            </a:r>
            <a:r>
              <a:rPr lang="en-US" altLang="zh-CN" sz="1500" kern="100" dirty="0" err="1">
                <a:latin typeface="+mn-lt"/>
                <a:ea typeface="+mn-ea"/>
                <a:cs typeface="+mn-ea"/>
                <a:sym typeface="+mn-lt"/>
              </a:rPr>
              <a:t>off.You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should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	      think before speak.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Para.2        </a:t>
            </a:r>
            <a:r>
              <a:rPr lang="en-US" altLang="zh-CN" sz="1500" kern="100" dirty="0" err="1">
                <a:latin typeface="+mn-lt"/>
                <a:ea typeface="+mn-ea"/>
                <a:cs typeface="+mn-ea"/>
                <a:sym typeface="+mn-lt"/>
              </a:rPr>
              <a:t>B.Loose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lips sink ships.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Para.3       </a:t>
            </a:r>
            <a:r>
              <a:rPr lang="en-US" altLang="zh-CN" sz="1500" kern="100" dirty="0" err="1">
                <a:latin typeface="+mn-lt"/>
                <a:ea typeface="+mn-ea"/>
                <a:cs typeface="+mn-ea"/>
                <a:sym typeface="+mn-lt"/>
              </a:rPr>
              <a:t>C.If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thinking about your and others’ feelings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you’ll find everything going well.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Para.4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～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6  </a:t>
            </a:r>
            <a:r>
              <a:rPr lang="en-US" altLang="zh-CN" sz="1500" kern="100" dirty="0" err="1">
                <a:latin typeface="+mn-lt"/>
                <a:ea typeface="+mn-ea"/>
                <a:cs typeface="+mn-ea"/>
                <a:sym typeface="+mn-lt"/>
              </a:rPr>
              <a:t>D.It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is a terrible thing that the person you trust hurt you by telling others what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                  you said.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Para.7       </a:t>
            </a:r>
            <a:r>
              <a:rPr lang="en-US" altLang="zh-CN" sz="1500" kern="100" dirty="0" err="1">
                <a:latin typeface="+mn-lt"/>
                <a:ea typeface="+mn-ea"/>
                <a:cs typeface="+mn-ea"/>
                <a:sym typeface="+mn-lt"/>
              </a:rPr>
              <a:t>E.You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should do three things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apologize to your teammate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talk to your friend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                    and think about your behavior.</a:t>
            </a:r>
            <a:endParaRPr lang="zh-CN" altLang="zh-CN" sz="15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78606" y="4160044"/>
            <a:ext cx="850582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答案</a:t>
            </a:r>
            <a:r>
              <a:rPr lang="zh-CN" altLang="zh-CN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Para.1—B</a:t>
            </a:r>
            <a:r>
              <a:rPr lang="zh-CN" altLang="zh-CN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Para.2—D</a:t>
            </a:r>
            <a:r>
              <a:rPr lang="zh-CN" altLang="zh-CN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Para.3—A</a:t>
            </a:r>
            <a:r>
              <a:rPr lang="zh-CN" altLang="zh-CN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Para.4</a:t>
            </a:r>
            <a:r>
              <a:rPr lang="zh-CN" altLang="zh-CN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～</a:t>
            </a:r>
            <a:r>
              <a:rPr lang="en-US" altLang="zh-CN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6—E</a:t>
            </a:r>
            <a:r>
              <a:rPr lang="zh-CN" altLang="zh-CN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Para.7—C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Step Ⅱ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Factual reading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Read the text carefully and choose the best answer.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288257"/>
            <a:ext cx="8570119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1.Why was the author so mad when they lost their last match?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A.Because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he is crazy about basketball and very good at it but their team lost the game.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B.Because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the point guard wasn’t on the court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which made him disappointed.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C.Because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his best friend told what he’d said to everyone else.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D.Because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his team let him down not having played well.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2.How did he let off steam when the author was very </a:t>
            </a: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angry?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70298" y="870347"/>
            <a:ext cx="8236744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A.He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told his best friend about the performance of the point guard.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B.He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told everyone else his team lost the last match.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C.He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can’t concentrate on anything.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D.Apologise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to his teammate and have a chat with him.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3.According to Part Ⅱ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when you are angry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you should ________.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70298" y="870347"/>
            <a:ext cx="8236744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A.communicate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with someone else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B.say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anything that comes to your mind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C.think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first before speaking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D.speak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out what you think directly and honestly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4.Which is true according to the </a:t>
            </a: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passage?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11969" y="870347"/>
            <a:ext cx="8153400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A.If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you speak about something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it must bring some trouble.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B.The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Agony Aunt thinks the author should take full responsibility for it.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C.The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author admitted that he had made the mistake.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D.It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hurts when you find you can’t trust your closest friend any longer.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5.What does “that” in paragraph 4 in the second letter refer </a:t>
            </a: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to?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11969" y="870347"/>
            <a:ext cx="8153400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A.Winning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any basketball game.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B.Apologising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to your teammates.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C.Working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together.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D.Winning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more basketball games.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6.What does the Agony Aunt advise the author to </a:t>
            </a: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do?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52450" y="870347"/>
            <a:ext cx="8072438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①Say sorry to your teammate.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②Have a talk to your friend.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③Think about what you did.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④Think about your own feelings.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A.①②④  		B.①③④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C.①②③  		D.②③④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7.What’s the main idea of the </a:t>
            </a: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passage?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98873" y="870347"/>
            <a:ext cx="8235553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A.I told my best friend about my teammate’s not pulling his weight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which caused much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trouble.The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Agony Aunt gave me advice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think before speaking.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B.My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teammate didn’t perform well and I turn to the Agony Aunt.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C.I’m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in total mess here—hope you can help me out!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D.Loose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lips sink ships.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30874" y="3543867"/>
            <a:ext cx="748307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答案</a:t>
            </a:r>
            <a:r>
              <a:rPr lang="zh-CN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1.A</a:t>
            </a:r>
            <a:r>
              <a:rPr lang="zh-CN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2.A</a:t>
            </a:r>
            <a:r>
              <a:rPr lang="zh-CN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3.C</a:t>
            </a:r>
            <a:r>
              <a:rPr lang="zh-CN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4.D</a:t>
            </a:r>
            <a:r>
              <a:rPr lang="zh-CN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5.C</a:t>
            </a:r>
            <a:r>
              <a:rPr lang="zh-CN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6.C</a:t>
            </a:r>
            <a:r>
              <a:rPr lang="zh-CN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7.A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546497"/>
            <a:ext cx="857011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Step Ⅲ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Cloze test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Fill in the blanks according to the text.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356123"/>
            <a:ext cx="8570119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I’m totally in a mess and hope that Agony Aunt can help me 1.____________.I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 member of our school basketball team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am crazy about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basketball.And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when we lost our last match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got very angry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because we played well but our team was let 2.________ by our point guard—it was like he wasn’t on the court. 3.____________(disappoint) at what he did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was so angry that I let 4.____________ steam by telling it to my best friend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but he told everyone else what I’d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said.Embarrassed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and ashamed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can’t concentrate on anything.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5552" y="1775967"/>
            <a:ext cx="51360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out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20554" y="2571750"/>
            <a:ext cx="7576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down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13825" y="3013752"/>
            <a:ext cx="161895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Disappointed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7767" y="3402361"/>
            <a:ext cx="44175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off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20279" y="465535"/>
            <a:ext cx="8485584" cy="463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There is an old American saying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“Loose lips sink ships.” If you speak too much about something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it’ll cause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trouble.It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is a terrible thing that the person you trust hurt you by telling others 5.____________ you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said.But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I think that it’s partly your fault—you was letting 6.____________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steam.We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should always think before we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speak.Now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you need to do three things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Apologize to your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teammate.And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tell him directly and honestly that you were talking without thinking.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Then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talk to your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friend.And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tell your friend you’re angry with him but that you want to move on.7.____________(approach) in this way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your friendship will soon be repaired.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44118" y="1275594"/>
            <a:ext cx="67710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what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50109" y="1762124"/>
            <a:ext cx="44175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off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47961" y="3800475"/>
            <a:ext cx="148810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Approached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35757" y="465535"/>
            <a:ext cx="849868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i="1" kern="100" dirty="0">
                <a:latin typeface="+mn-lt"/>
                <a:ea typeface="+mn-ea"/>
                <a:cs typeface="+mn-ea"/>
                <a:sym typeface="+mn-lt"/>
              </a:rPr>
              <a:t>Right Here Waiting</a:t>
            </a:r>
            <a:endParaRPr lang="zh-CN" altLang="zh-CN" sz="800" i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516857" y="862013"/>
            <a:ext cx="61043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Oceans apart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day after day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And I slowly go insane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hear your voice on the line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But it doesn’t stop the pain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If I see you next to ①____________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How can we say forever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Wherever you go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②____________ you do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will be right here waiting for you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02869" y="2559844"/>
            <a:ext cx="75020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never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69294" y="3817144"/>
            <a:ext cx="119672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Whatever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98847" y="627460"/>
            <a:ext cx="8485584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Thirdly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most importantly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think about your own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behavior.Don’t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say too much when you’re angry! At that time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you tend to say 8.____________ comes to your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mind.You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should take a deep 9.____________(breathe)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calm down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and always remember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think first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speak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later.If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you feel there is a teammate who isn’t pulling their weight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then raise your 10.____________(concern) in a professional way with your team coach.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indent="540385">
              <a:lnSpc>
                <a:spcPct val="150000"/>
              </a:lnSpc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If thinking about other people’s feelings as well as your own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you’ll soon find everything works out.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88351" y="1100139"/>
            <a:ext cx="114502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whatever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68157" y="1514476"/>
            <a:ext cx="85778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breath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32" y="2704654"/>
            <a:ext cx="112511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concerns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课时基础过关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7" y="465535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238125" y="1087041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Ⅰ.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词汇语境认知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写出语境中加黑单词或短语的意义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303610" y="1491854"/>
            <a:ext cx="8570119" cy="2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1.I am fond of </a:t>
            </a:r>
            <a:r>
              <a:rPr lang="en-US" altLang="zh-CN" sz="1500" kern="100" dirty="0" err="1">
                <a:latin typeface="+mn-lt"/>
                <a:ea typeface="+mn-ea"/>
                <a:cs typeface="+mn-ea"/>
                <a:sym typeface="+mn-lt"/>
              </a:rPr>
              <a:t>basketball.I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want to enjoy my time here and enjoy myself on the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court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. 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2.Every time I have shared time with them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it is like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I am with my family. 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3.In my opinion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you should be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ashamed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of your bad manners. 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4.I realized I had made a foolish mistake so I felt very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awkward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. 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5.If you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concentrate on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the project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you can finish it on time. ____________</a:t>
            </a:r>
            <a:endParaRPr lang="zh-CN" altLang="zh-CN" sz="15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2729" y="1964532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球场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21500" y="2409731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好像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44336" y="2911473"/>
            <a:ext cx="175432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羞愧的，惭愧的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89816" y="3371143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尴尬的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92195" y="3800736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集中于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58366" y="953691"/>
            <a:ext cx="8570119" cy="2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6.All of these problems are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caused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because of carelessness. 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7.Do you often have a party with your friends who are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close to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you?  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8.In front of so many people he was a little nervous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which was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understandable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. 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9.In daily life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we might have some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conflicts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with our friends and family. 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10.We want to know how you will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approach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the difficult problems. ____________</a:t>
            </a:r>
            <a:endParaRPr lang="zh-CN" altLang="zh-CN" sz="15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81688" y="1022748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造成，引起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88931" y="1437085"/>
            <a:ext cx="166776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关系亲密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1735" y="2255044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可以理解的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55402" y="2825837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摩擦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55237" y="3260193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处理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78607" y="862013"/>
            <a:ext cx="8570119" cy="33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11.Whatever happens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you have to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move on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and look forward. 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12.We can learn and exchange with different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professional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people about it. 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13.We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tend to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realize the value of what we have had until there is no more of it in our life. 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14.Moved by what she said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he could hardly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calm down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. 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15.We all know about it—Learn from success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as well as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from failure. 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16.If you acted upon my advice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everything would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work out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well. ___________________</a:t>
            </a:r>
            <a:endParaRPr lang="zh-CN" altLang="zh-CN" sz="15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56735" y="929879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成长，长进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54466" y="1334691"/>
            <a:ext cx="175432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职业的，专业的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4141" y="2166938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往往会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59066" y="2582466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平静下来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19900" y="2987279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以及，和，也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62830" y="3705887"/>
            <a:ext cx="22376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问题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逐渐解决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化解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54794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Ⅱ.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单词语境记忆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根据汉语提示写出单词的适当形式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34710" y="929878"/>
            <a:ext cx="8570119" cy="376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1.We need to take a moment to draw ____________(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呼吸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) and try to decide on our next move.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2.The whole society should show ____________(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关心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) for handicapped children.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3.I’m extremely ____________(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恼怒的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) at the way he always stares at me in the office.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4.He can’t  ____________(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使适应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) himself to the whirl of modern life in this big city.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5.I do hope you’ll ____________(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原谅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) me but I’ve got to leave.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6.He completed the work ____________(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独立地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) of anybody’s help.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7.Towns in this region are small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and a long way ____________(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分离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).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8.I encourage everyone to do your  ____________(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职责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) tomorrow and continue to work.</a:t>
            </a:r>
            <a:endParaRPr lang="zh-CN" altLang="zh-CN" sz="15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48151" y="929879"/>
            <a:ext cx="85778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breath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01654" y="1762125"/>
            <a:ext cx="101811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concern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70498" y="2144316"/>
            <a:ext cx="10966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annoyed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76400" y="2570560"/>
            <a:ext cx="8105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adjust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44341" y="2964656"/>
            <a:ext cx="91044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forgive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19388" y="3381375"/>
            <a:ext cx="173268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independently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42335" y="3794523"/>
            <a:ext cx="71952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apart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24300" y="4210050"/>
            <a:ext cx="63743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duty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03610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Ⅲ.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短语语境填空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根据汉语提示写出适当的短语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36160" y="908448"/>
            <a:ext cx="8570119" cy="33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1.I knew that you were struggling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and I just wanted to  ________________(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帮忙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).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2.If he promised you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he never ____________ you  ____________(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使失望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).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3.A swimmer can’t swim under water very long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because he must ________________(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喘口气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).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4.The best things are often out of our expectation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gotten  ________________(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偶然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).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20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5.Occasionally we should be given a chance to  ________________(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发泄怒火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).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>
              <a:lnSpc>
                <a:spcPct val="200000"/>
              </a:lnSpc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6.We each need to  ________________(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做好分内的事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) by cleaning the dishes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taking out the garbage and paying the bills.</a:t>
            </a:r>
            <a:endParaRPr lang="zh-CN" altLang="zh-CN" sz="15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04322" y="908448"/>
            <a:ext cx="106423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help out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21894" y="1334691"/>
            <a:ext cx="41742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let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69744" y="1346598"/>
            <a:ext cx="7576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down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22294" y="1762125"/>
            <a:ext cx="158860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take a breath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61473" y="2540794"/>
            <a:ext cx="140447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by accident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68492" y="2987279"/>
            <a:ext cx="152426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let off steam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83619" y="3359944"/>
            <a:ext cx="181439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pull our weight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546623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breath </a:t>
            </a:r>
            <a:r>
              <a:rPr lang="en-US" altLang="zh-CN" b="1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呼吸，气息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98848" y="1951435"/>
            <a:ext cx="8570119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Take a deep breath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calm down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and always remember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think first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speak later.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1500" kern="100" baseline="-25000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深呼吸，冷静下来，永远记住：先想后说。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·I opened the window and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took a breath of fresh air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我打开窗子，吸了一口新鲜空气。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·I’m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out of breath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after climbing up all the stairs.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我爬完了这些楼梯后，上气不接下气。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·The room was so stuffy that one could hardly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breathe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屋里太闷，憋得人透不过气来。</a:t>
            </a:r>
          </a:p>
        </p:txBody>
      </p:sp>
      <p:pic>
        <p:nvPicPr>
          <p:cNvPr id="46083" name="Picture 2" descr="核心要点突破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3" y="465535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重点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2097" y="1151335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►单句语法填空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补全句子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6244" y="870348"/>
            <a:ext cx="8317706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①Here they stood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staring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____________(breath) with surprise.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②Without the nose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we could not  ____________(breath) or smell.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③It is most harmful to breathe  ____________ such polluted air.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④The doctor told him to breathe in deeply and then breathe  ____________.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⑤Breathe smoothly and continuously throughout the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practice.Do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not  _______________.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整个练习过程中请保持呼吸流畅连贯，不要屏住呼吸。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⑥Let’s  ________________ before we go on.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喘口气再干。</a:t>
            </a:r>
          </a:p>
        </p:txBody>
      </p:sp>
      <p:sp>
        <p:nvSpPr>
          <p:cNvPr id="6" name="矩形 5"/>
          <p:cNvSpPr/>
          <p:nvPr/>
        </p:nvSpPr>
        <p:spPr>
          <a:xfrm>
            <a:off x="3587674" y="931069"/>
            <a:ext cx="126414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breathless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09980" y="1344216"/>
            <a:ext cx="988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breathe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02869" y="1750219"/>
            <a:ext cx="34168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26332" y="2096468"/>
            <a:ext cx="51360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out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9376" y="2917999"/>
            <a:ext cx="19902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hold your breath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53767" y="3867906"/>
            <a:ext cx="139264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take breath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465535"/>
            <a:ext cx="840105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单词一族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breathe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vi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 呼吸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breathless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喘不过气来的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用法总结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take a(deep) breath  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深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吸一口气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hold one’s breath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屏住呼吸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out of breath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上气不接下气；气喘吁吁；呼吸困难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breathe in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吸入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breathe out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呼出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44104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concern </a:t>
            </a:r>
            <a:r>
              <a:rPr lang="en-US" altLang="zh-CN" b="1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担心；关注；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利害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关系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059568"/>
            <a:ext cx="8570119" cy="351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·If you feel one of your teammates isn’t pulling their weight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then raise your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concerns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in a professional way with your team coach.(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1600" kern="100" baseline="-25000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如果你觉得你的队友没有尽到自己的责任，那么用专业的方式向你的团队教练提出你的担忧。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·The decision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concerns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everyone who is working here.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这个决定关系到在此工作的每一个人。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·We all know that more and more people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are concerned about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their health nowadays.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我们都知道现在越来越多的人关注健康了。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As far as I am concerned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education is about learning and the more you learn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the more equipped for life you are.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在我看来，教育就是关于学习的，而且你学到的知识越多，你就越是为生活做好了准备。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516857" y="465535"/>
            <a:ext cx="6104335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Whatever it takes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Or how my heart breaks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will be right here waiting for you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took for ③____________ all the times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That I thought would last somehow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hear the laughter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taste the tears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But I can’t get near you now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Oh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can’t you see it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baby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You’ve got me going ④____________...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93232" y="1750219"/>
            <a:ext cx="100700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granted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5985" y="4201716"/>
            <a:ext cx="70476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crazy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►单句</a:t>
            </a:r>
            <a:r>
              <a:rPr lang="zh-CN" altLang="zh-CN" kern="100">
                <a:latin typeface="+mn-lt"/>
                <a:ea typeface="+mn-ea"/>
                <a:cs typeface="+mn-ea"/>
                <a:sym typeface="+mn-lt"/>
              </a:rPr>
              <a:t>语法填空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14325" y="870347"/>
            <a:ext cx="8794221" cy="297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①President Xi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Jinping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made an important speech ____________(concern) China’s future at the meeting.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②The book is mainly concerned  _________ the situation in that country.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③We should talk with our parents and tell them our  ____________(concern).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④The new regulations will be very important to everyone  ____________(concern).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⑤However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I’m concerned  ____________ the safety of online payment.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06666" y="898923"/>
            <a:ext cx="13691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concerning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24301" y="1739504"/>
            <a:ext cx="61098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with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91252" y="2145507"/>
            <a:ext cx="112511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concerns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4325" y="2928715"/>
            <a:ext cx="129703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concerned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61903" y="3352355"/>
            <a:ext cx="12024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about/for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►一句多译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08385" y="870348"/>
            <a:ext cx="840105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⑥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有越来越多的人关注到心理健康问题。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→There is a growing number of people who  ________________________ the problem of the psychological health.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→There is a growing number of people who ________________________ the problem of the psychological health.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07781" y="1334691"/>
            <a:ext cx="279744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show concern about/for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11354" y="2174082"/>
            <a:ext cx="284106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are concerned about/for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单词一族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concern </a:t>
            </a:r>
            <a:r>
              <a:rPr lang="en-US" altLang="zh-CN" i="1">
                <a:latin typeface="+mn-lt"/>
                <a:ea typeface="+mn-ea"/>
                <a:cs typeface="+mn-ea"/>
                <a:sym typeface="+mn-lt"/>
              </a:rPr>
              <a:t>vt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 (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使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担忧；涉及；与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有关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concerned </a:t>
            </a:r>
            <a:r>
              <a:rPr lang="en-US" altLang="zh-CN" i="1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. 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关心的；担心的；有关的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concerning </a:t>
            </a:r>
            <a:r>
              <a:rPr lang="en-US" altLang="zh-CN" i="1">
                <a:latin typeface="+mn-lt"/>
                <a:ea typeface="+mn-ea"/>
                <a:cs typeface="+mn-ea"/>
                <a:sym typeface="+mn-lt"/>
              </a:rPr>
              <a:t>prep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. 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关于；就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…而言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用法总结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show/express one’s concern about/for 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对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表示关心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担心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be concerned with... 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有关，涉及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be concerned about/for... 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关心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担心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be concerned that... 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担心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as far as...be concerned 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就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而言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来说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1" y="1002506"/>
            <a:ext cx="8235554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名师提醒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形容词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concerned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作前置定语时，意为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关心的，挂念的，担心的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；作后置定语时，意为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相关的，有关的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。例如：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 concerned look“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关切的神情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；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the authorities concerned“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有关当局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annoyed </a:t>
            </a:r>
            <a:r>
              <a:rPr lang="en-US" altLang="zh-CN" b="1" i="1" kern="100" dirty="0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恼怒的，烦恼的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·Prevented from playing her role in Riley’s emotional development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Sadness feels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annoyed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kern="100" baseline="-25000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受莱莉情感发展中所起的作用的阻碍，悲伤感到很烦恼。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·It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annoyed me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to be kept waiting so long.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让我等了这么久，真使我生气。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·Nothing could have been more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annoying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没有什么能比这更恼人的。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·We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were annoyed at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missing the beginning of the exciting film.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我们因错过了那部激动人心的电影的开头而生气。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►单句</a:t>
            </a:r>
            <a:r>
              <a:rPr lang="zh-CN" altLang="zh-CN" kern="100">
                <a:latin typeface="+mn-lt"/>
                <a:ea typeface="+mn-ea"/>
                <a:cs typeface="+mn-ea"/>
                <a:sym typeface="+mn-lt"/>
              </a:rPr>
              <a:t>语法填空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9817" y="870347"/>
            <a:ext cx="8317706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①I bet he was annoyed  ____________ having to write it out again.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②The noisy traffic is a continual ____________(annoy).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③His mother was annoyed  ____________ him for being so rude to their neighbors.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295275" y="2157413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►一句</a:t>
            </a:r>
            <a:r>
              <a:rPr lang="zh-CN" altLang="zh-CN" kern="100">
                <a:latin typeface="+mn-lt"/>
                <a:ea typeface="+mn-ea"/>
                <a:cs typeface="+mn-ea"/>
                <a:sym typeface="+mn-lt"/>
              </a:rPr>
              <a:t>多译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389335" y="2572941"/>
            <a:ext cx="8401050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让我烦恼的是，我没有时间阅读更多的东西。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→__________________________ that I didn’t have time to do more reading.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→__________________________ that I don’t have time to do more reading.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→I am annoyed not  ___________________________ to do more reading.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62275" y="920354"/>
            <a:ext cx="110150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at/about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30228" y="1323975"/>
            <a:ext cx="133474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annoyance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88532" y="1770460"/>
            <a:ext cx="61098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with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12081" y="3036094"/>
            <a:ext cx="173504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It annoyed me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12081" y="3430191"/>
            <a:ext cx="16448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 am annoyed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94460" y="3865960"/>
            <a:ext cx="15225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 have time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2" y="900113"/>
            <a:ext cx="8317706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单词一族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annoy </a:t>
            </a:r>
            <a:r>
              <a:rPr lang="en-US" altLang="zh-CN" i="1" kern="100" dirty="0" err="1">
                <a:latin typeface="+mn-lt"/>
                <a:ea typeface="+mn-ea"/>
                <a:cs typeface="+mn-ea"/>
                <a:sym typeface="+mn-lt"/>
              </a:rPr>
              <a:t>vt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 骚扰；惹恼；打搅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vi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惹恼；令人讨厌；打搅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烦恼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annoying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adj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令人讨厌的；恼人的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annoyance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恼怒，生气，烦恼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81013" y="1044179"/>
            <a:ext cx="823674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用法总结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be annoyed at/about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因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而烦恼，对某事感到恼怒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be annoyed with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sb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被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惹恼；生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的气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be annoyed that 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因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生气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be annoyed to do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sth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感到生气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adjust </a:t>
            </a:r>
            <a:r>
              <a:rPr lang="en-US" altLang="zh-CN" b="1" i="1" kern="100" dirty="0">
                <a:latin typeface="+mn-lt"/>
                <a:ea typeface="+mn-ea"/>
                <a:cs typeface="+mn-ea"/>
                <a:sym typeface="+mn-lt"/>
              </a:rPr>
              <a:t>v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适应，使适应；调整；调节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·When Riley moves to a new city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she has a hard time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adjusting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to her new surroundings. 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kern="100" baseline="-25000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当莱莉搬到一个新的城市时，她很难适应新的环境。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·We have been preparing our fighters to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adjust themselves to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society.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我们一直在让我们的战士们自我调整以适应社会。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·We can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adjust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the desks and chairs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the height of any child.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我们可以根据任何一个孩子的身高来调节这些桌椅。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·If you both feel good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you need no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adjustment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如果你们都感觉好，你们就不再需要调节了。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►单句语法填空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88143" y="890587"/>
            <a:ext cx="8558383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①To our delight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the kids quickly adjusted themselves  ________ the situation.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②I’m writing to tell you something about the  ____________ (adjust) of our legal holidays.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14325" y="2151460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►补全句子</a:t>
            </a: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466726" y="2622947"/>
            <a:ext cx="8317706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③My parents had trouble  _____________________________ in an apartment.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我父母不适应在公寓住。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④It seems that you should __________________________ your original travel plan.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似乎你要调整一下你最初的旅行计划了。</a:t>
            </a:r>
          </a:p>
        </p:txBody>
      </p:sp>
      <p:sp>
        <p:nvSpPr>
          <p:cNvPr id="8" name="矩形 7"/>
          <p:cNvSpPr/>
          <p:nvPr/>
        </p:nvSpPr>
        <p:spPr>
          <a:xfrm>
            <a:off x="6678254" y="890588"/>
            <a:ext cx="3698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76768" y="1363044"/>
            <a:ext cx="138643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adjustment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36834" y="2616995"/>
            <a:ext cx="212510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adjusting to living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61903" y="3381848"/>
            <a:ext cx="26888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make an adjustment to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>
            <a:spLocks noChangeArrowheads="1"/>
          </p:cNvSpPr>
          <p:nvPr/>
        </p:nvSpPr>
        <p:spPr bwMode="auto">
          <a:xfrm>
            <a:off x="335757" y="517923"/>
            <a:ext cx="849868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此情可待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516857" y="914400"/>
            <a:ext cx="61043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远隔重洋，日复一日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我一步步开始变得疯狂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电话里我听到你的声音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但这也抑制不了思念你的痛苦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倘若此生永不相见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那又何谈长相厮守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不管你去哪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不管你做什么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我将会一直在这等你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矩形 1"/>
          <p:cNvSpPr>
            <a:spLocks noChangeArrowheads="1"/>
          </p:cNvSpPr>
          <p:nvPr/>
        </p:nvSpPr>
        <p:spPr bwMode="auto">
          <a:xfrm>
            <a:off x="388144" y="708422"/>
            <a:ext cx="8401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单词一族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adjustment </a:t>
            </a:r>
            <a:r>
              <a:rPr lang="en-US" altLang="zh-CN" i="1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　调整；调节；适应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用法总结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adjust to (doing) sth 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适应于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做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某事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(to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为介词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adjust oneself to... 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使自己适应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适应于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adjust...to... 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调整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以适应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make an adjustment/adjustments to... 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对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进行调整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forgive </a:t>
            </a:r>
            <a:r>
              <a:rPr lang="en-US" altLang="zh-CN" b="1" i="1" kern="100" dirty="0">
                <a:latin typeface="+mn-lt"/>
                <a:ea typeface="+mn-ea"/>
                <a:cs typeface="+mn-ea"/>
                <a:sym typeface="+mn-lt"/>
              </a:rPr>
              <a:t>v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原谅，宽恕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·Try to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forgive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someone when they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apologise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kern="100" baseline="-25000" dirty="0"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当别人道歉时，尽量原谅他们。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·She was angry at Steve’s rudeness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but I could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forgive it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她对史蒂夫的无礼很生气，但我可以原谅。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·It is not right that you would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forgive him anything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你原谅他的任何事，这是不对的。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·Let’s learn to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forgive and forget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and let bygones be bygones.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让我们学会宽恕他人，让过去的成为过去吧！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►单句语法填空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9816" y="870347"/>
            <a:ext cx="8318897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①She went on begging for  ____________(forgive).Perhaps it would have been better to keep silent.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②I’ll never forgive her  ____________ what she did.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③He said it so sincerely that his wife  ____________(forgive) him right away.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④I immediately corrected the mistake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and I hope that this mistake can be ____________(forgive).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94448" y="908448"/>
            <a:ext cx="139735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forgiveness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94448" y="1758554"/>
            <a:ext cx="45349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for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10063" y="2144316"/>
            <a:ext cx="97656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forgave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4381" y="2955132"/>
            <a:ext cx="105230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forgiven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►一句多译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88144" y="870347"/>
            <a:ext cx="8401050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请原谅我打岔，不过我确实不同意那一点。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→_____________________________ interrupting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but I really don’t agree with that.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→_____________________________ my interrupting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but I really don’t agree with that.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52550" y="1303735"/>
            <a:ext cx="175201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Forgive me for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13297" y="1738313"/>
            <a:ext cx="9525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Forgive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83381" y="870347"/>
            <a:ext cx="8401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单词一族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forgiveness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 原谅，宽恕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用法总结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forgive and forget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不念旧恶，不记仇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forgive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sb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sth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原谅某人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某事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forgive one’s doing...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原谅某人做了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forgive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sb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for (doing)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sth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原谅某人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做了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某事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94173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help out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帮一把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398985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·I’m in total mess here—hope you can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help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me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out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！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kern="100" baseline="-250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我在这里一塌糊涂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希望你能帮帮我！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►根据右栏短语填空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6192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①He was always there to help ____________ in times of danger.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6192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②They helped us  ____________ a lot during those difficult months.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6192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③Help yourself  ____________ the fruit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Tom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please.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6192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④In my view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this program helps  ____________(improve) our English.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5539" name="Picture 2" descr="核心短语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546497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832623" y="2663429"/>
            <a:ext cx="51360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out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6748" y="3086100"/>
            <a:ext cx="51360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out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07469" y="3521869"/>
            <a:ext cx="3698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4066" y="3915966"/>
            <a:ext cx="134613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to improve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822723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►一句多译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9817" y="1227535"/>
            <a:ext cx="8317706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你能帮助我学英语吗？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→Can you help ________________________ English?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→Can you help me  ________________________ English?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89635" y="1681163"/>
            <a:ext cx="140331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me to learn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56385" y="2124075"/>
            <a:ext cx="61098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with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矩形 1"/>
          <p:cNvSpPr>
            <a:spLocks noChangeArrowheads="1"/>
          </p:cNvSpPr>
          <p:nvPr/>
        </p:nvSpPr>
        <p:spPr bwMode="auto">
          <a:xfrm>
            <a:off x="398860" y="1034654"/>
            <a:ext cx="8401050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短语记牢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help sb out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帮助某人克服困难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渡过难关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解决问题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help to do sth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有助于做某事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help sb to do sth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帮助某人做某事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其中的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to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通常省略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help sb with sth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帮助某人做某事，在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方面帮助某人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help oneself (to)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自用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食物等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let </a:t>
            </a:r>
            <a:r>
              <a:rPr lang="en-US" altLang="zh-CN" b="1" kern="100" dirty="0" err="1">
                <a:latin typeface="+mn-lt"/>
                <a:ea typeface="+mn-ea"/>
                <a:cs typeface="+mn-ea"/>
                <a:sym typeface="+mn-lt"/>
              </a:rPr>
              <a:t>sb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 down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使某人失望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18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·We played well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but I felt the team were </a:t>
            </a:r>
            <a:r>
              <a:rPr lang="en-US" altLang="zh-CN" sz="1500" b="1" kern="100" dirty="0">
                <a:latin typeface="+mn-lt"/>
                <a:ea typeface="+mn-ea"/>
                <a:cs typeface="+mn-ea"/>
                <a:sym typeface="+mn-lt"/>
              </a:rPr>
              <a:t>let down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 by one member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our point guard.(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sz="1500" kern="100" baseline="-250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我们踢得很好，但我觉得我们队的控球后卫令我们队有点儿失望。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►选用右栏短语填空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6192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①Throwing their hats into the air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the fans of the winning team  ____________ loud shouts of victory.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6192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②The glass doors have taken the place of the wooden ones at the entrance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________________ the natural light during the day.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6192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③Lessons last for 45 minutes and are always followed by a 10-minute break</a:t>
            </a:r>
            <a:r>
              <a:rPr lang="zh-CN" altLang="zh-CN" sz="15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500" kern="100" dirty="0">
                <a:latin typeface="+mn-lt"/>
                <a:ea typeface="+mn-ea"/>
                <a:cs typeface="+mn-ea"/>
                <a:sym typeface="+mn-lt"/>
              </a:rPr>
              <a:t>which gives the pupils a chance to ________________ steam.</a:t>
            </a:r>
            <a:endParaRPr lang="zh-CN" altLang="zh-CN" sz="15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78254" y="1813545"/>
            <a:ext cx="86105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let out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32" y="2895789"/>
            <a:ext cx="112675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letting in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89786" y="3709587"/>
            <a:ext cx="78920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let off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►补全句子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64344" y="870348"/>
            <a:ext cx="8401050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④If it is a year ago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could not understand its true meaning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________________________ the thoughts about the book.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如果是在一年前的话，我可能不懂这本书的真正含义，更不用说是什么读后感了。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⑤You’d better  _____________________________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or you may get into trouble.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最好让他一个人呆着，要不你会惹麻烦的。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⑥Do you know why it’s hard to be happy? Because you find it hard to  ________________________________ that make you sad.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知道为什么你很难快乐么？因为你很难放下那些令你悲伤的事情。</a:t>
            </a:r>
          </a:p>
        </p:txBody>
      </p:sp>
      <p:sp>
        <p:nvSpPr>
          <p:cNvPr id="6" name="矩形 5"/>
          <p:cNvSpPr/>
          <p:nvPr/>
        </p:nvSpPr>
        <p:spPr>
          <a:xfrm>
            <a:off x="1412081" y="1334691"/>
            <a:ext cx="109429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let alone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77754" y="2155032"/>
            <a:ext cx="15824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let him alone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12081" y="3361135"/>
            <a:ext cx="225475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let go of the things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516857" y="465535"/>
            <a:ext cx="6104335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不管命运怎样变迁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不管我多么心碎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我将会一直在这等你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我一直坚信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我们会坚持到最后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我听到嘲笑声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也尝到泪水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可我此时不能接近你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噢，宝贝，你看不到吗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你让我陷入痴狂……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矩形 1"/>
          <p:cNvSpPr>
            <a:spLocks noChangeArrowheads="1"/>
          </p:cNvSpPr>
          <p:nvPr/>
        </p:nvSpPr>
        <p:spPr bwMode="auto">
          <a:xfrm>
            <a:off x="398860" y="862012"/>
            <a:ext cx="8401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短语记牢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let alone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更不用说；更谈不上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let sb/sth alone 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不管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不干涉某人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某物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let off 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让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下车；放掉；宽恕；使爆炸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let out 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使出去；放出；泄露；发出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声音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let go (of) 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放手，松手，放开；使自由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let in 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放进，让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进来；容许；许可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by accident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偶然地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8"/>
            <a:ext cx="8570119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·Sadness wants to do her duty but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by accident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causes the loss of Riley’s happy core memories with Joy.(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kern="100" baseline="-25000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悲伤想履行自己的职责，却意外地造成了莱莉和喜悦快乐的核心记忆的丢失。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►单句语法填空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6192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①She heard about the job ____________ chance from someone she met at the party.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6192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②If you joke with him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he’ll think you’re looking down on him  ____________ purpose/____________ design.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92091" y="2549129"/>
            <a:ext cx="40900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by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58" y="3714835"/>
            <a:ext cx="4270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on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95194" y="3867906"/>
            <a:ext cx="40900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by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2" y="1245394"/>
            <a:ext cx="8317706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短语记牢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by chance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偶然地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on purpose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故意的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by design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故意的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23925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1.I’m crazy about basketball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and pretty good at it too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which is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probably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why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I was so mad when we lost our last match.(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kern="100" baseline="-250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我对篮球很着迷，也很擅长篮球，这可能就是为什么我们输掉最后一场比赛时我很生气的原因。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730" name="矩形 1"/>
          <p:cNvSpPr>
            <a:spLocks noChangeArrowheads="1"/>
          </p:cNvSpPr>
          <p:nvPr/>
        </p:nvSpPr>
        <p:spPr bwMode="auto">
          <a:xfrm>
            <a:off x="388144" y="2222897"/>
            <a:ext cx="8401050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【分析】 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which/this/that is why...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句型，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这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那就是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的原因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；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why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引导表语从句。</a:t>
            </a:r>
          </a:p>
        </p:txBody>
      </p:sp>
      <p:pic>
        <p:nvPicPr>
          <p:cNvPr id="73731" name="Picture 2" descr="经典句式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6372" y="503635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38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【拓展】 表因果含义的句型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(1)this/that/it is because...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　　这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那是因为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(2)this is the reason why...  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这就是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的原因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(3)the reason why...is that...  ……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的原因是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……(why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引导定语从句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That’s why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more and more people in China are interested in learning English.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那就是越来越多的中国人对学英语感兴趣的原因。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This is because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plants can make food from air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water and sunlight.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这是因为植物可以用空气、水和阳光来制造食物。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The reason why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he has had such a success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is that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he never gives up.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他取得那么大的成功的原因是他从不放弃。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0044" y="790575"/>
            <a:ext cx="8401050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同义句转换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am calling you and have an important thing to tell you.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→I am calling you.________________________ I have an important thing to tell you.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→I have an important thing to tell you.________________________ I am calling you.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→The reason  ____________ I’m calling you is  ____________ I have an important thing to tell you.</a:t>
            </a:r>
            <a:endParaRPr lang="zh-CN" altLang="zh-CN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37248" y="1678782"/>
            <a:ext cx="149944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It is because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20078" y="2421509"/>
            <a:ext cx="137922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That is why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65747" y="3219828"/>
            <a:ext cx="58573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why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16235" y="3219828"/>
            <a:ext cx="5809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that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2.I was just letting off steam really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because I was so angry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but then my friend went and told everyone else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what I’d said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kern="100" baseline="-250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我实在是太生气了，所以我才发火。可是，后来我的朋友去把我说的话告诉了每个人。</a:t>
            </a:r>
          </a:p>
        </p:txBody>
      </p:sp>
      <p:sp>
        <p:nvSpPr>
          <p:cNvPr id="76802" name="矩形 1"/>
          <p:cNvSpPr>
            <a:spLocks noChangeArrowheads="1"/>
          </p:cNvSpPr>
          <p:nvPr/>
        </p:nvSpPr>
        <p:spPr bwMode="auto">
          <a:xfrm>
            <a:off x="521494" y="1681162"/>
            <a:ext cx="823555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【分析】 句中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what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引导宾语从句，意为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所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的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，在从句中作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said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的宾语。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【归纳】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what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引导名词性从句：主语从句、表语从句、宾语从句和同位语从句。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(1)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表示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“……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的东西或事情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” 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the things/thing that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(2)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表示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“……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的人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the person that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(3)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表示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“……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的数量或数目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the number/amount that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(4)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表示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“……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的时间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：＝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the time that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(5)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表示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“……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的地方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：＝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the place that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46472" y="700088"/>
            <a:ext cx="8485584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What he said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and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what he did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were different.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他所说的和所做的是不一样的。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·He is no longer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what he was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他不再是以前的那个他了。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·After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what seemed like hours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he came out with a bitter smile.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似乎过了几个小时他才苦笑着出来。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·Our income is now double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what it was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ten years ago.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我们现在的收入是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年前的两倍。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·In 1492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Columbus reached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what is now called America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1492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年哥伦布到达了现在所称的美洲大陆。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809625"/>
            <a:ext cx="8401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补全句子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①They’ve done  ________________________ to help her.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他们已经尽力帮助了她。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②Believe it or not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he is totally different from  ________________________ be.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信不信由你，他和以前判若两人了。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③This is ____________ we are looking for.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这是我们正在寻找的东西。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08673" y="1275160"/>
            <a:ext cx="16809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what they can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13785" y="2106216"/>
            <a:ext cx="191470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what he used to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56160" y="2914650"/>
            <a:ext cx="67710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what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1194198"/>
            <a:ext cx="8401050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④________________________ was that he passed the exam.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是使我们感到兴奋的是，他考试通过了。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⑤Our school is located in ________________________ a small forest.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我们学校位于曾经是一片小森林的地方。</a:t>
            </a:r>
          </a:p>
        </p:txBody>
      </p:sp>
      <p:sp>
        <p:nvSpPr>
          <p:cNvPr id="6" name="矩形 5"/>
          <p:cNvSpPr/>
          <p:nvPr/>
        </p:nvSpPr>
        <p:spPr>
          <a:xfrm>
            <a:off x="926306" y="1253729"/>
            <a:ext cx="252593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What excited us most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27810" y="2074069"/>
            <a:ext cx="192071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what used to be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670322" y="704850"/>
            <a:ext cx="139065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素 养 导 航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362" name="Picture 5" descr="图标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372" y="658417"/>
            <a:ext cx="384572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W3-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13" y="1395413"/>
            <a:ext cx="8574881" cy="258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Embarrassed and ashamed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can’t concentrate on anything.(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kern="100" baseline="-250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</a:p>
        </p:txBody>
      </p:sp>
      <p:sp>
        <p:nvSpPr>
          <p:cNvPr id="80898" name="矩形 1"/>
          <p:cNvSpPr>
            <a:spLocks noChangeArrowheads="1"/>
          </p:cNvSpPr>
          <p:nvPr/>
        </p:nvSpPr>
        <p:spPr bwMode="auto">
          <a:xfrm>
            <a:off x="466726" y="870347"/>
            <a:ext cx="8317706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既尴尬又羞愧，我不能集中精力做任何事。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【分析】 </a:t>
            </a:r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Embarrassed and ashamed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是形容词短语作状语，说明主语的状态。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【拓展】 形容词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短语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作状语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说明句子主语的特点或处于某种状态。形容词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短语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作状语可以表示方式、原因或伴随状况等，可位于句首、句末或句中，常用逗号与句子其他成分隔开。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形容词作状语时常用来说明句子主语的状态，即和主语构成系表结构。如果用来修饰句子的谓语动词或整个句子，则应用副词作状语。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98847" y="708422"/>
            <a:ext cx="848558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·He went to bed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cold and hungry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表示伴随状况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他又冷又饿地上床睡觉了。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Ripe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When they are ripe)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the oranges taste sweet.(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表示时间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橘子成熟时，味道甜美。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After the long journey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the three of them went back home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tired and hungry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表示主语所处境况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长途旅行后，他们三个人回家了，又累又饿。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2" y="708422"/>
            <a:ext cx="8317706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同义句转换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①Though he is young in year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he is old in experience.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→________________________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he is old in experience.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②Because they are full of enthusiasm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they make great progress each day.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→________________________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they make great progress each day.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③He said nothing and was lost in thought.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→He said nothing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________________________.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3519" y="1589485"/>
            <a:ext cx="16422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Young in year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9669" y="2397919"/>
            <a:ext cx="214775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Full of enthusiasm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49178" y="3218260"/>
            <a:ext cx="177356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lost in thought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23838" y="627460"/>
            <a:ext cx="831770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4.Filled with anger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you tend to say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whatever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comes to your mind.(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kern="100" baseline="-25000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359569" y="1017985"/>
            <a:ext cx="8317706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你满腔怒火，想到什么就想说什么。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【分析】 句中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whatever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引导宾语从句，相当于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anything that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，在句中作主语。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【拓展】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wh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-ever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引导的从句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wh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-ever(whatever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whichever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whoever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whomever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等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一类的词，既可引导名词性从句，又可引导让步状语从句；引导让步状语从句时常可换成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“no matter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what/which/who/whom”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，在引导名词性从句时只能用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wh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-ever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3" name="对象 1"/>
          <p:cNvGraphicFramePr>
            <a:graphicFrameLocks noChangeAspect="1"/>
          </p:cNvGraphicFramePr>
          <p:nvPr/>
        </p:nvGraphicFramePr>
        <p:xfrm>
          <a:off x="278607" y="1194197"/>
          <a:ext cx="8093869" cy="1632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0" r:id="rId3" imgW="10812780" imgH="2183130" progId="Word.Document.8">
                  <p:embed/>
                </p:oleObj>
              </mc:Choice>
              <mc:Fallback>
                <p:oleObj r:id="rId3" imgW="10812780" imgH="218313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7" y="1194197"/>
                        <a:ext cx="8093869" cy="1632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708423"/>
            <a:ext cx="8317706" cy="380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·It is generally considered unwise to give a child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whatever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he wants.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给孩子他想要的任何东西一般来说被认为是不明智的。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·Every year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whoever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makes the most beautiful kite will win a prize in the Kite Festival.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每年，任何一个做出最漂亮的风筝的人将会在风筝节上获奖。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Whatever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No matter what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difficulties we may meet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we’ll finish the task on time.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无论遇到什么困难，我们都会按时完成任务。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·It has the same result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whichever/no matter which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way you do it.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无论你用哪种方法做，结果都是一样的。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04801" y="862013"/>
            <a:ext cx="8317706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同义句转</a:t>
            </a:r>
            <a:r>
              <a:rPr lang="zh-CN" altLang="zh-CN" kern="100" dirty="0" smtClean="0">
                <a:latin typeface="+mn-lt"/>
                <a:ea typeface="+mn-ea"/>
                <a:cs typeface="+mn-ea"/>
                <a:sym typeface="+mn-lt"/>
              </a:rPr>
              <a:t>换</a:t>
            </a:r>
            <a:r>
              <a:rPr lang="en-US" altLang="zh-CN" kern="100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①No matter when she is in trouble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he is there for her.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→____________ she is in trouble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he is there for her.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②No matter which road you take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it will lead you to the station.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→________________ you take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it will lead you to the station.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③As long as you’re trying to be good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you can do anything that you want.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→As long as you’re trying to be good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you can do ____________ you want.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3660" y="1751410"/>
            <a:ext cx="12575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Whenever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3660" y="2582466"/>
            <a:ext cx="187498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Whichever road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92195" y="3705887"/>
            <a:ext cx="114502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whatever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教材原文呈现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" y="546497"/>
            <a:ext cx="8570119" cy="54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14325" y="1122760"/>
            <a:ext cx="8570119" cy="327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Absolute agony!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Dear Agony Aunt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indent="540385"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I’m in a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total mess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here—hope you can help me out!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indent="540385" algn="just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I’m 17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and a member of our school basketball </a:t>
            </a:r>
            <a:r>
              <a:rPr lang="en-US" altLang="zh-CN" sz="1600" kern="100" dirty="0" err="1">
                <a:latin typeface="+mn-lt"/>
                <a:ea typeface="+mn-ea"/>
                <a:cs typeface="+mn-ea"/>
                <a:sym typeface="+mn-lt"/>
              </a:rPr>
              <a:t>team.</a:t>
            </a:r>
            <a:r>
              <a:rPr lang="en-US" altLang="zh-CN" sz="1600" b="1" kern="100" dirty="0" err="1">
                <a:latin typeface="+mn-lt"/>
                <a:ea typeface="+mn-ea"/>
                <a:cs typeface="+mn-ea"/>
                <a:sym typeface="+mn-lt"/>
              </a:rPr>
              <a:t>I’m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 crazy about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basketball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and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pretty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good at it too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(1)which is probably why I was so mad when we lost our last </a:t>
            </a:r>
            <a:r>
              <a:rPr lang="en-US" altLang="zh-CN" sz="1600" kern="100" dirty="0" err="1">
                <a:latin typeface="+mn-lt"/>
                <a:ea typeface="+mn-ea"/>
                <a:cs typeface="+mn-ea"/>
                <a:sym typeface="+mn-lt"/>
              </a:rPr>
              <a:t>match.We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played well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but I felt the team were let down by one member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our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point </a:t>
            </a:r>
            <a:r>
              <a:rPr lang="en-US" altLang="zh-CN" sz="1600" b="1" kern="100" dirty="0" err="1">
                <a:latin typeface="+mn-lt"/>
                <a:ea typeface="+mn-ea"/>
                <a:cs typeface="+mn-ea"/>
                <a:sym typeface="+mn-lt"/>
              </a:rPr>
              <a:t>guard</a:t>
            </a:r>
            <a:r>
              <a:rPr lang="en-US" altLang="zh-CN" sz="1600" kern="100" dirty="0" err="1">
                <a:latin typeface="+mn-lt"/>
                <a:ea typeface="+mn-ea"/>
                <a:cs typeface="+mn-ea"/>
                <a:sym typeface="+mn-lt"/>
              </a:rPr>
              <a:t>.The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point guard is a key player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but it was like he wasn’t even on the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court!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(2)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Disappointed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by his </a:t>
            </a:r>
            <a:r>
              <a:rPr lang="en-US" altLang="zh-CN" sz="1600" b="1" kern="100" dirty="0" err="1">
                <a:latin typeface="+mn-lt"/>
                <a:ea typeface="+mn-ea"/>
                <a:cs typeface="+mn-ea"/>
                <a:sym typeface="+mn-lt"/>
              </a:rPr>
              <a:t>behaviour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I said all this to my best </a:t>
            </a:r>
            <a:r>
              <a:rPr lang="en-US" altLang="zh-CN" sz="1600" kern="100" dirty="0" err="1">
                <a:latin typeface="+mn-lt"/>
                <a:ea typeface="+mn-ea"/>
                <a:cs typeface="+mn-ea"/>
                <a:sym typeface="+mn-lt"/>
              </a:rPr>
              <a:t>friend.I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was just letting off steam really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because I was so angry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(3)but then my friend went and told everyone else what I’d said.</a:t>
            </a:r>
            <a:endParaRPr lang="zh-CN" altLang="zh-CN" sz="1600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689373"/>
            <a:ext cx="8401050" cy="302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This is so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totally </a:t>
            </a:r>
            <a:r>
              <a:rPr lang="en-US" altLang="zh-CN" sz="1600" b="1" kern="100" dirty="0" err="1">
                <a:latin typeface="+mn-lt"/>
                <a:ea typeface="+mn-ea"/>
                <a:cs typeface="+mn-ea"/>
                <a:sym typeface="+mn-lt"/>
              </a:rPr>
              <a:t>awkward</a:t>
            </a:r>
            <a:r>
              <a:rPr lang="en-US" altLang="zh-CN" sz="1600" kern="100" dirty="0" err="1">
                <a:latin typeface="+mn-lt"/>
                <a:ea typeface="+mn-ea"/>
                <a:cs typeface="+mn-ea"/>
                <a:sym typeface="+mn-lt"/>
              </a:rPr>
              <a:t>.I</a:t>
            </a:r>
            <a:r>
              <a:rPr lang="en-US" altLang="zh-CN" sz="1600" b="1" kern="100" dirty="0" err="1">
                <a:latin typeface="+mn-lt"/>
                <a:ea typeface="+mn-ea"/>
                <a:cs typeface="+mn-ea"/>
                <a:sym typeface="+mn-lt"/>
              </a:rPr>
              <a:t>’m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really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angry with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my friend—what should I say to him? And should I say anything at all to my teammate?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(4)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Embarrassed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and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ashamed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I can’t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concentrate on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600" kern="100" dirty="0" err="1">
                <a:latin typeface="+mn-lt"/>
                <a:ea typeface="+mn-ea"/>
                <a:cs typeface="+mn-ea"/>
                <a:sym typeface="+mn-lt"/>
              </a:rPr>
              <a:t>anything.Please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help!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Ben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Dear Ben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endParaRPr lang="zh-CN" altLang="zh-CN" sz="700" kern="100" dirty="0">
              <a:latin typeface="+mn-lt"/>
              <a:ea typeface="+mn-ea"/>
              <a:cs typeface="+mn-ea"/>
              <a:sym typeface="+mn-lt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There is an old American saying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(5)“Loose lips sink ships.” This means (6)that if you speak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too much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about something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especially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to people who you don’t know so well</a:t>
            </a:r>
            <a:r>
              <a:rPr lang="zh-CN" altLang="zh-CN" sz="1600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it’ll </a:t>
            </a:r>
            <a:r>
              <a:rPr lang="en-US" altLang="zh-CN" sz="1600" b="1" kern="100" dirty="0">
                <a:latin typeface="+mn-lt"/>
                <a:ea typeface="+mn-ea"/>
                <a:cs typeface="+mn-ea"/>
                <a:sym typeface="+mn-lt"/>
              </a:rPr>
              <a:t>cause</a:t>
            </a:r>
            <a:r>
              <a:rPr lang="en-US" altLang="zh-CN" sz="1600" kern="100" dirty="0">
                <a:latin typeface="+mn-lt"/>
                <a:ea typeface="+mn-ea"/>
                <a:cs typeface="+mn-ea"/>
                <a:sym typeface="+mn-lt"/>
              </a:rPr>
              <a:t> all kinds of trouble.</a:t>
            </a:r>
            <a:endParaRPr lang="zh-CN" altLang="zh-CN" sz="1600" kern="1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xu4p0zd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5805</Words>
  <Application>Microsoft Office PowerPoint</Application>
  <PresentationFormat>全屏显示(16:9)</PresentationFormat>
  <Paragraphs>549</Paragraphs>
  <Slides>77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77</vt:i4>
      </vt:variant>
    </vt:vector>
  </HeadingPairs>
  <TitlesOfParts>
    <vt:vector size="87" baseType="lpstr">
      <vt:lpstr>华文中宋</vt:lpstr>
      <vt:lpstr>宋体</vt:lpstr>
      <vt:lpstr>微软雅黑</vt:lpstr>
      <vt:lpstr>Arial</vt:lpstr>
      <vt:lpstr>Calibri</vt:lpstr>
      <vt:lpstr>Calibri Light</vt:lpstr>
      <vt:lpstr>Impact</vt:lpstr>
      <vt:lpstr>Times New Roman</vt:lpstr>
      <vt:lpstr>WWW.2PPT.COM
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2023-01-16T20:49:46Z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F85C67F6852748F898DDB7C3A7AF3387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