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364" r:id="rId4"/>
    <p:sldId id="319" r:id="rId5"/>
    <p:sldId id="357" r:id="rId6"/>
    <p:sldId id="331" r:id="rId7"/>
    <p:sldId id="349" r:id="rId8"/>
    <p:sldId id="274" r:id="rId9"/>
    <p:sldId id="280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774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9A73-A86F-48FF-8B1F-DBB426569B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E45-C3F4-46B4-BB07-8990C30BE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07w02-Don't%20eat%20in%20class.%20Section%20A&#21477;&#27861;&#35821;&#27861;.mp3" TargetMode="External"/><Relationship Id="rId1" Type="http://schemas.microsoft.com/office/2007/relationships/media" Target="file:///C:\Users\liuhaixin\Desktop\tc1yywkbf707w02-Don't%20eat%20in%20class.%20Section%20A&#21477;&#27861;&#35821;&#27861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07w02-Don't%20eat%20in%20class.%20Section%20A&#21477;&#27861;&#35821;&#27861;.mp3" TargetMode="External"/><Relationship Id="rId1" Type="http://schemas.microsoft.com/office/2007/relationships/media" Target="file:///C:\Users\liuhaixin\Desktop\tc1yywkbf707w02-Don't%20eat%20in%20class.%20Section%20A&#21477;&#27861;&#35821;&#27861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203598"/>
            <a:ext cx="9144000" cy="15234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Don't eat in class. 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A </a:t>
            </a:r>
            <a:r>
              <a:rPr lang="en-US" altLang="zh-CN" b="1" dirty="0" smtClean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en-US" altLang="zh-CN" b="1" dirty="0">
              <a:solidFill>
                <a:srgbClr val="2B6BB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238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/>
          <p:cNvSpPr txBox="1"/>
          <p:nvPr/>
        </p:nvSpPr>
        <p:spPr>
          <a:xfrm>
            <a:off x="844550" y="678180"/>
            <a:ext cx="6990080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祈使句：</a:t>
            </a:r>
            <a:endParaRPr 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肯定：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动词原形+其他；Be + adj.；Let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sb.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+ 动词原形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否定：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Don't + 动词原形</a:t>
            </a:r>
            <a:r>
              <a:rPr 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；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Let sb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+ not + 动词原形；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No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名词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/doing</a:t>
            </a:r>
            <a:endParaRPr 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4550" y="2060575"/>
            <a:ext cx="699008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---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Can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we bring music players to school?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---No, we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can't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能够、可以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（表示请求允许）</a:t>
            </a:r>
            <a:endParaRPr lang="en-US" altLang="zh-CN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8044" y="3029585"/>
            <a:ext cx="7005955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must / have to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用法区别：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have to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侧重客观需要；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must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侧重主观要求。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肯定、否定、疑问、回答方式。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2965" y="694055"/>
            <a:ext cx="7401560" cy="350710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78865" y="694055"/>
            <a:ext cx="759841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Hi, my name's John. It's my first day at school.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Hi, John. I'm Alice. This is a great school, but there are a lot of rules.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Really? What are some of the rules?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Well, don't be late for class. This is very important.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OK, so we must be on time. Can we bring music players to school?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No, we can't. And we always have to wear the school uniform.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I see.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Oh, and we also have to be quiet in the library</a:t>
            </a:r>
            <a:r>
              <a:rPr lang="en-US" dirty="0" smtClean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122164" y="3252470"/>
            <a:ext cx="1142365" cy="948690"/>
          </a:xfrm>
          <a:prstGeom prst="rect">
            <a:avLst/>
          </a:prstGeom>
        </p:spPr>
      </p:pic>
      <p:pic>
        <p:nvPicPr>
          <p:cNvPr id="3" name="tc1yywkbf707w02-Don't eat in class. Section A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1064" y="420116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2000">
                <p:cTn id="51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5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2965" y="694055"/>
            <a:ext cx="7401560" cy="350710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78865" y="694054"/>
            <a:ext cx="7598410" cy="38318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Hi, my name's John. It's my first day at school.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Hi, John. I'm Alice. This is a great school, but there are a lot of rules.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Really? What are some of the rules?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Well, don't be late for class. This is very important.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OK, so we must be on time. Can we bring music players to school?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No, we can't. And we always have to wear the school uniform.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John: I see.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Alice: Oh, and we also have to be quiet in the library.</a:t>
            </a: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122164" y="3252470"/>
            <a:ext cx="1142365" cy="948690"/>
          </a:xfrm>
          <a:prstGeom prst="rect">
            <a:avLst/>
          </a:prstGeom>
        </p:spPr>
      </p:pic>
      <p:pic>
        <p:nvPicPr>
          <p:cNvPr id="3" name="tc1yywkbf707w02-Don't eat in class. Section A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1064" y="420116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2000">
                <p:cTn id="51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5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23799" y="734697"/>
            <a:ext cx="4284345" cy="76263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535559" y="864872"/>
            <a:ext cx="333311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  <a:buNone/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Don't be late for class.</a:t>
            </a:r>
            <a:endParaRPr lang="en-US" altLang="zh-CN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80285" y="1637666"/>
            <a:ext cx="574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祈使句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：表示命令、请求、建议或劝告的句子。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肯定：（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）动词原形+其他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Stand up, please. 请起立。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（2）Be + adj.      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Be careful! 小心！ 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（3）Let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sb.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 动词原形      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Let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s go to school together.  咱们一起上学去吧。</a:t>
            </a:r>
          </a:p>
          <a:p>
            <a:pPr fontAlgn="auto"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8796" y="1986280"/>
            <a:ext cx="1251585" cy="1659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64059" y="984885"/>
            <a:ext cx="5683885" cy="302260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48205" y="776606"/>
            <a:ext cx="5740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否定：（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Don't + 动词原形     </a:t>
            </a:r>
            <a:r>
              <a:rPr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  <a:p>
            <a:pPr fontAlgn="auto"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Don't stand up. 别站起来。</a:t>
            </a:r>
          </a:p>
          <a:p>
            <a:pPr fontAlgn="auto"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 Let sb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+ not + 动词原形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Let them not play with fire. 别让他们玩火。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名词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/doing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No fishing.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禁止垂钓。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8796" y="1986280"/>
            <a:ext cx="1251585" cy="1659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32514" y="1325882"/>
            <a:ext cx="7178675" cy="243903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62685" y="1468122"/>
            <a:ext cx="6828790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---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Can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we bring music players to school?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---No, we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can't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can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（情态动词）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能够、可以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can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 in the dining hall.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But we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can't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eat in class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033260" y="2571751"/>
            <a:ext cx="1135380" cy="114173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4559939" y="2571750"/>
            <a:ext cx="57594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198749" y="2379345"/>
            <a:ext cx="183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表示请求允许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6869" y="798197"/>
            <a:ext cx="8565515" cy="334454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45135" y="965837"/>
            <a:ext cx="8308340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We also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have to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be quiet in the library.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 </a:t>
            </a:r>
            <a:r>
              <a:rPr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“不得不、必须”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，侧重客观需要</a:t>
            </a:r>
            <a:r>
              <a:rPr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 </a:t>
            </a:r>
            <a:r>
              <a:rPr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“必须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、应该</a:t>
            </a:r>
            <a:r>
              <a:rPr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，侧重主观要求。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do my homework now.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don't have to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do my homework now.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 your homework now?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Yes, I do. / No, I don't.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780790" y="3167380"/>
            <a:ext cx="941070" cy="9055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92980" y="1778636"/>
            <a:ext cx="4089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go home now.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mustn't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go home now.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go home now?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Yes, 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No, 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needn't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/ No, 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don't have to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8873" y="111622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5875" y="1661795"/>
            <a:ext cx="7047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_________ play in the street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不要在大街上玩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I ___________ look after my sister.</a:t>
            </a:r>
            <a:endParaRPr 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我不得不照顾我的妹妹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90701" y="1798320"/>
            <a:ext cx="209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Don't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877060" y="2605405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have to</a:t>
            </a:r>
            <a:endParaRPr lang="en-US" altLang="zh-CN" dirty="0">
              <a:solidFill>
                <a:srgbClr val="FF0000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6" name="图片 5" descr="师生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18835" y="1805940"/>
            <a:ext cx="2235200" cy="1531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07326" y="64543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32230" y="1738631"/>
            <a:ext cx="70929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)1. We can eat in the dining hall. But we ____ eat in the classroom.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　   A. don't           B. didn't           C. can't           D. aren't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)2. ---Can you go out with your friends? ---________.      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A. Yes, I can’t              B. Yes, please       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C. No, I can’t               D. Yes, I do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4625" y="1854836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 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1208405" y="1572896"/>
            <a:ext cx="6918960" cy="2489835"/>
          </a:xfrm>
          <a:prstGeom prst="snip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凸带形 6"/>
          <p:cNvSpPr/>
          <p:nvPr/>
        </p:nvSpPr>
        <p:spPr>
          <a:xfrm>
            <a:off x="2025015" y="575310"/>
            <a:ext cx="5076190" cy="701040"/>
          </a:xfrm>
          <a:prstGeom prst="ribbon2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28115" y="2699387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全屏显示(16:9)</PresentationFormat>
  <Paragraphs>74</Paragraphs>
  <Slides>10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2016-08-19T01:09:00Z</dcterms:created>
  <dcterms:modified xsi:type="dcterms:W3CDTF">2023-01-16T20:49:58Z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BA8F7E552A2A41299E318614114596BF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