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75.xml" ContentType="application/vnd.openxmlformats-officedocument.presentationml.tags+xml"/>
  <Override PartName="/ppt/notesSlides/notesSlide1.xml" ContentType="application/vnd.openxmlformats-officedocument.presentationml.notesSlide+xml"/>
  <Override PartName="/ppt/tags/tag76.xml" ContentType="application/vnd.openxmlformats-officedocument.presentationml.tags+xml"/>
  <Override PartName="/ppt/notesSlides/notesSlide2.xml" ContentType="application/vnd.openxmlformats-officedocument.presentationml.notesSlide+xml"/>
  <Override PartName="/ppt/tags/tag77.xml" ContentType="application/vnd.openxmlformats-officedocument.presentationml.tags+xml"/>
  <Override PartName="/ppt/notesSlides/notesSlide3.xml" ContentType="application/vnd.openxmlformats-officedocument.presentationml.notesSlide+xml"/>
  <Override PartName="/ppt/tags/tag78.xml" ContentType="application/vnd.openxmlformats-officedocument.presentationml.tags+xml"/>
  <Override PartName="/ppt/notesSlides/notesSlide4.xml" ContentType="application/vnd.openxmlformats-officedocument.presentationml.notesSlide+xml"/>
  <Override PartName="/ppt/tags/tag79.xml" ContentType="application/vnd.openxmlformats-officedocument.presentationml.tags+xml"/>
  <Override PartName="/ppt/notesSlides/notesSlide5.xml" ContentType="application/vnd.openxmlformats-officedocument.presentationml.notesSlide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81.xml" ContentType="application/vnd.openxmlformats-officedocument.presentationml.tags+xml"/>
  <Override PartName="/ppt/notesSlides/notesSlide7.xml" ContentType="application/vnd.openxmlformats-officedocument.presentationml.notesSlide+xml"/>
  <Override PartName="/ppt/tags/tag82.xml" ContentType="application/vnd.openxmlformats-officedocument.presentationml.tags+xml"/>
  <Override PartName="/ppt/notesSlides/notesSlide8.xml" ContentType="application/vnd.openxmlformats-officedocument.presentationml.notesSlide+xml"/>
  <Override PartName="/ppt/tags/tag83.xml" ContentType="application/vnd.openxmlformats-officedocument.presentationml.tags+xml"/>
  <Override PartName="/ppt/notesSlides/notesSlide9.xml" ContentType="application/vnd.openxmlformats-officedocument.presentationml.notesSlide+xml"/>
  <Override PartName="/ppt/tags/tag84.xml" ContentType="application/vnd.openxmlformats-officedocument.presentationml.tags+xml"/>
  <Override PartName="/ppt/notesSlides/notesSlide10.xml" ContentType="application/vnd.openxmlformats-officedocument.presentationml.notesSlide+xml"/>
  <Override PartName="/ppt/tags/tag85.xml" ContentType="application/vnd.openxmlformats-officedocument.presentationml.tags+xml"/>
  <Override PartName="/ppt/notesSlides/notesSlide11.xml" ContentType="application/vnd.openxmlformats-officedocument.presentationml.notesSlide+xml"/>
  <Override PartName="/ppt/tags/tag86.xml" ContentType="application/vnd.openxmlformats-officedocument.presentationml.tags+xml"/>
  <Override PartName="/ppt/notesSlides/notesSlide12.xml" ContentType="application/vnd.openxmlformats-officedocument.presentationml.notesSlide+xml"/>
  <Override PartName="/ppt/tags/tag87.xml" ContentType="application/vnd.openxmlformats-officedocument.presentationml.tags+xml"/>
  <Override PartName="/ppt/notesSlides/notesSlide13.xml" ContentType="application/vnd.openxmlformats-officedocument.presentationml.notesSlide+xml"/>
  <Override PartName="/ppt/tags/tag88.xml" ContentType="application/vnd.openxmlformats-officedocument.presentationml.tags+xml"/>
  <Override PartName="/ppt/notesSlides/notesSlide14.xml" ContentType="application/vnd.openxmlformats-officedocument.presentationml.notesSlide+xml"/>
  <Override PartName="/ppt/tags/tag89.xml" ContentType="application/vnd.openxmlformats-officedocument.presentationml.tags+xml"/>
  <Override PartName="/ppt/notesSlides/notesSlide15.xml" ContentType="application/vnd.openxmlformats-officedocument.presentationml.notesSlide+xml"/>
  <Override PartName="/ppt/tags/tag90.xml" ContentType="application/vnd.openxmlformats-officedocument.presentationml.tags+xml"/>
  <Override PartName="/ppt/notesSlides/notesSlide16.xml" ContentType="application/vnd.openxmlformats-officedocument.presentationml.notesSlide+xml"/>
  <Override PartName="/ppt/tags/tag9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D57"/>
    <a:srgbClr val="65AA7C"/>
    <a:srgbClr val="77C255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75" d="100"/>
          <a:sy n="75" d="100"/>
        </p:scale>
        <p:origin x="-2022" y="-942"/>
      </p:cViewPr>
      <p:guideLst>
        <p:guide orient="horz" pos="2160"/>
        <p:guide pos="379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2023-01-10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‹#›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hyperlink" Target="http://www.1ppt.com/jieri/" TargetMode="External"/><Relationship Id="rId4" Type="http://schemas.openxmlformats.org/officeDocument/2006/relationships/tags" Target="../tags/tag44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029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5740" y="871855"/>
            <a:ext cx="5755640" cy="5114290"/>
          </a:xfrm>
          <a:prstGeom prst="rect">
            <a:avLst/>
          </a:prstGeom>
        </p:spPr>
      </p:pic>
      <p:sp>
        <p:nvSpPr>
          <p:cNvPr id="2050" name="标题 3073"/>
          <p:cNvSpPr>
            <a:spLocks noGrp="1"/>
          </p:cNvSpPr>
          <p:nvPr>
            <p:ph type="ctrTitle"/>
          </p:nvPr>
        </p:nvSpPr>
        <p:spPr>
          <a:xfrm>
            <a:off x="4184650" y="2099310"/>
            <a:ext cx="7772400" cy="1470025"/>
          </a:xfrm>
        </p:spPr>
        <p:txBody>
          <a:bodyPr anchor="ctr"/>
          <a:lstStyle/>
          <a:p>
            <a:pPr algn="r" defTabSz="914400"/>
            <a:r>
              <a:rPr lang="zh-CN" altLang="en-US" sz="2400" kern="1200" dirty="0">
                <a:solidFill>
                  <a:srgbClr val="457D57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主题班会：传承中华传统文化</a:t>
            </a:r>
          </a:p>
        </p:txBody>
      </p:sp>
      <p:sp>
        <p:nvSpPr>
          <p:cNvPr id="2051" name="副标题 3074"/>
          <p:cNvSpPr>
            <a:spLocks noGrp="1"/>
          </p:cNvSpPr>
          <p:nvPr>
            <p:ph type="subTitle" idx="1"/>
          </p:nvPr>
        </p:nvSpPr>
        <p:spPr>
          <a:xfrm>
            <a:off x="5556250" y="3069590"/>
            <a:ext cx="6400800" cy="938530"/>
          </a:xfrm>
        </p:spPr>
        <p:txBody>
          <a:bodyPr anchor="t"/>
          <a:lstStyle/>
          <a:p>
            <a:pPr algn="dist" defTabSz="914400"/>
            <a:r>
              <a:rPr lang="zh-CN" altLang="en-US" sz="4800" kern="1200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二十四节气之谷雨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5123"/>
          <p:cNvSpPr/>
          <p:nvPr/>
        </p:nvSpPr>
        <p:spPr>
          <a:xfrm>
            <a:off x="605790" y="511810"/>
            <a:ext cx="5248275" cy="855980"/>
          </a:xfrm>
          <a:prstGeom prst="rect">
            <a:avLst/>
          </a:prstGeom>
          <a:noFill/>
          <a:ln w="9525">
            <a:noFill/>
          </a:ln>
        </p:spPr>
        <p:txBody>
          <a:bodyPr lIns="83233" tIns="43375" rIns="83233" bIns="433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algn="l" eaLnBrk="1" hangingPunct="1"/>
            <a:r>
              <a:rPr lang="zh-CN" altLang="en-US">
                <a:solidFill>
                  <a:srgbClr val="457D57"/>
                </a:solidFill>
                <a:latin typeface="+mn-lt"/>
                <a:ea typeface="+mn-ea"/>
                <a:cs typeface="+mn-ea"/>
                <a:sym typeface="+mn-lt"/>
              </a:rPr>
              <a:t>谷雨三候</a:t>
            </a:r>
            <a:endParaRPr lang="zh-CN" altLang="en-US" dirty="0">
              <a:solidFill>
                <a:srgbClr val="457D5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52805" y="1611630"/>
            <a:ext cx="3613785" cy="1504315"/>
          </a:xfrm>
        </p:spPr>
        <p:txBody>
          <a:bodyPr/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第二候：鸣鸠拂其羽；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布谷鸟便开始提醒人们播种。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endParaRPr lang="zh-CN" altLang="en-US" b="1" dirty="0">
              <a:solidFill>
                <a:srgbClr val="457D57"/>
              </a:solidFill>
              <a:ea typeface="+mn-ea"/>
              <a:cs typeface="+mn-ea"/>
              <a:sym typeface="+mn-lt"/>
            </a:endParaRPr>
          </a:p>
        </p:txBody>
      </p:sp>
      <p:pic>
        <p:nvPicPr>
          <p:cNvPr id="26630" name="Picture 6" descr="http://img.mp.itc.cn/upload/20160419/c33e6762fdf84762a4bb72bcb611aa91_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850" y="3115628"/>
            <a:ext cx="435768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6632" name="Picture 8" descr="http://bbs.520319.cn/ReplyPic/Anonymous/2011-03-17/110.246.171.89/2011031707411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26430" y="2274570"/>
            <a:ext cx="432879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5123"/>
          <p:cNvSpPr/>
          <p:nvPr/>
        </p:nvSpPr>
        <p:spPr>
          <a:xfrm>
            <a:off x="605790" y="501650"/>
            <a:ext cx="5248275" cy="855980"/>
          </a:xfrm>
          <a:prstGeom prst="rect">
            <a:avLst/>
          </a:prstGeom>
          <a:noFill/>
          <a:ln w="9525">
            <a:noFill/>
          </a:ln>
        </p:spPr>
        <p:txBody>
          <a:bodyPr lIns="83233" tIns="43375" rIns="83233" bIns="433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algn="l" eaLnBrk="1" hangingPunct="1"/>
            <a:r>
              <a:rPr lang="zh-CN" altLang="en-US">
                <a:solidFill>
                  <a:srgbClr val="457D57"/>
                </a:solidFill>
                <a:latin typeface="+mn-lt"/>
                <a:ea typeface="+mn-ea"/>
                <a:cs typeface="+mn-ea"/>
                <a:sym typeface="+mn-lt"/>
              </a:rPr>
              <a:t>谷雨三候</a:t>
            </a:r>
            <a:endParaRPr lang="zh-CN" altLang="en-US" dirty="0">
              <a:solidFill>
                <a:srgbClr val="457D5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52805" y="1611630"/>
            <a:ext cx="3810635" cy="1010285"/>
          </a:xfrm>
        </p:spPr>
        <p:txBody>
          <a:bodyPr/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第三候为戴胜降于桑；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桑树上开始见到戴胜鸟。</a:t>
            </a:r>
          </a:p>
        </p:txBody>
      </p:sp>
      <p:pic>
        <p:nvPicPr>
          <p:cNvPr id="23556" name="Picture 4" descr="http://img01.taopic.com/150615/240494-1506150IJ28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62013" y="2924810"/>
            <a:ext cx="4418012" cy="27730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57" h="4367">
                <a:moveTo>
                  <a:pt x="0" y="0"/>
                </a:moveTo>
                <a:lnTo>
                  <a:pt x="6957" y="0"/>
                </a:lnTo>
                <a:lnTo>
                  <a:pt x="6957" y="4367"/>
                </a:lnTo>
                <a:lnTo>
                  <a:pt x="0" y="436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3558" name="Picture 6" descr="http://www.cd-pa.com/bbs/data/attachment/forum/201511/21/144152xm4iuqezhhzhueeq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81650" y="1914525"/>
            <a:ext cx="5200015" cy="378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1"/>
          <p:cNvSpPr txBox="1"/>
          <p:nvPr/>
        </p:nvSpPr>
        <p:spPr>
          <a:xfrm>
            <a:off x="605790" y="2534285"/>
            <a:ext cx="5005070" cy="1790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210" b="1" dirty="0">
                <a:solidFill>
                  <a:srgbClr val="457D57"/>
                </a:solidFill>
                <a:cs typeface="+mn-ea"/>
                <a:sym typeface="+mn-lt"/>
              </a:rPr>
              <a:t>1. </a:t>
            </a:r>
            <a:r>
              <a:rPr lang="zh-CN" altLang="en-US" sz="2210" b="1" dirty="0">
                <a:solidFill>
                  <a:srgbClr val="457D57"/>
                </a:solidFill>
                <a:cs typeface="+mn-ea"/>
                <a:sym typeface="+mn-lt"/>
              </a:rPr>
              <a:t>禁杀五毒</a:t>
            </a:r>
            <a:endParaRPr lang="en-US" altLang="zh-CN" sz="2210" b="1" dirty="0">
              <a:solidFill>
                <a:srgbClr val="457D57"/>
              </a:solidFill>
              <a:cs typeface="+mn-ea"/>
              <a:sym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210" b="1" dirty="0">
                <a:solidFill>
                  <a:srgbClr val="457D57"/>
                </a:solidFill>
                <a:cs typeface="+mn-ea"/>
                <a:sym typeface="+mn-lt"/>
              </a:rPr>
              <a:t>        </a:t>
            </a:r>
            <a:r>
              <a:rPr lang="zh-CN" altLang="en-US" sz="2210" dirty="0">
                <a:solidFill>
                  <a:srgbClr val="457D57"/>
                </a:solidFill>
                <a:cs typeface="+mn-ea"/>
                <a:sym typeface="+mn-lt"/>
              </a:rPr>
              <a:t>农家一边进田灭虫，一边张贴谷雨贴，进行驱凶纳吉的祈祷，希望农作物没有受到害虫的伤害而高产。</a:t>
            </a:r>
            <a:endParaRPr lang="en-US" altLang="zh-CN" sz="2210" b="1" dirty="0">
              <a:solidFill>
                <a:srgbClr val="457D57"/>
              </a:solidFill>
              <a:cs typeface="+mn-ea"/>
              <a:sym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210" b="1" dirty="0">
              <a:solidFill>
                <a:srgbClr val="457D57"/>
              </a:solidFill>
              <a:cs typeface="+mn-ea"/>
              <a:sym typeface="+mn-lt"/>
            </a:endParaRPr>
          </a:p>
        </p:txBody>
      </p:sp>
      <p:sp>
        <p:nvSpPr>
          <p:cNvPr id="5124" name="矩形 5123"/>
          <p:cNvSpPr/>
          <p:nvPr/>
        </p:nvSpPr>
        <p:spPr>
          <a:xfrm>
            <a:off x="605790" y="511810"/>
            <a:ext cx="2826385" cy="855980"/>
          </a:xfrm>
          <a:prstGeom prst="rect">
            <a:avLst/>
          </a:prstGeom>
          <a:noFill/>
          <a:ln w="9525">
            <a:noFill/>
          </a:ln>
        </p:spPr>
        <p:txBody>
          <a:bodyPr lIns="83233" tIns="43375" rIns="83233" bIns="43375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algn="l"/>
            <a:r>
              <a:rPr lang="zh-CN" altLang="en-US" dirty="0">
                <a:solidFill>
                  <a:srgbClr val="457D57"/>
                </a:solidFill>
                <a:latin typeface="+mn-lt"/>
                <a:ea typeface="+mn-ea"/>
                <a:cs typeface="+mn-ea"/>
                <a:sym typeface="+mn-lt"/>
              </a:rPr>
              <a:t>谷雨习俗</a:t>
            </a:r>
          </a:p>
        </p:txBody>
      </p:sp>
      <p:pic>
        <p:nvPicPr>
          <p:cNvPr id="2" name="图片 1" descr="bc4fdac3847e4961efe8c88e56d95792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18555" y="1750695"/>
            <a:ext cx="4511040" cy="43040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04" h="6778">
                <a:moveTo>
                  <a:pt x="0" y="0"/>
                </a:moveTo>
                <a:lnTo>
                  <a:pt x="7104" y="0"/>
                </a:lnTo>
                <a:lnTo>
                  <a:pt x="7104" y="6489"/>
                </a:lnTo>
                <a:lnTo>
                  <a:pt x="5669" y="6489"/>
                </a:lnTo>
                <a:lnTo>
                  <a:pt x="5669" y="6778"/>
                </a:lnTo>
                <a:lnTo>
                  <a:pt x="2118" y="6778"/>
                </a:lnTo>
                <a:lnTo>
                  <a:pt x="2118" y="6598"/>
                </a:lnTo>
                <a:lnTo>
                  <a:pt x="0" y="6598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1"/>
          <p:cNvSpPr txBox="1"/>
          <p:nvPr/>
        </p:nvSpPr>
        <p:spPr>
          <a:xfrm>
            <a:off x="605790" y="2534285"/>
            <a:ext cx="5005070" cy="14503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210" b="1" dirty="0">
                <a:solidFill>
                  <a:srgbClr val="457D57"/>
                </a:solidFill>
                <a:cs typeface="+mn-ea"/>
                <a:sym typeface="+mn-lt"/>
              </a:rPr>
              <a:t>2. </a:t>
            </a:r>
            <a:r>
              <a:rPr lang="zh-CN" altLang="en-US" sz="2210" b="1" dirty="0">
                <a:solidFill>
                  <a:srgbClr val="457D57"/>
                </a:solidFill>
                <a:cs typeface="+mn-ea"/>
                <a:sym typeface="+mn-lt"/>
              </a:rPr>
              <a:t>谷雨祭海</a:t>
            </a:r>
            <a:endParaRPr lang="en-US" altLang="zh-CN" sz="2210" b="1" dirty="0">
              <a:solidFill>
                <a:srgbClr val="457D57"/>
              </a:solidFill>
              <a:cs typeface="+mn-ea"/>
              <a:sym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210" b="1" dirty="0">
                <a:solidFill>
                  <a:srgbClr val="457D57"/>
                </a:solidFill>
                <a:cs typeface="+mn-ea"/>
                <a:sym typeface="+mn-lt"/>
              </a:rPr>
              <a:t>       </a:t>
            </a:r>
            <a:r>
              <a:rPr lang="zh-CN" altLang="en-US" sz="2210" dirty="0">
                <a:solidFill>
                  <a:srgbClr val="457D57"/>
                </a:solidFill>
                <a:cs typeface="+mn-ea"/>
                <a:sym typeface="+mn-lt"/>
              </a:rPr>
              <a:t> 渔民开始下海捕鱼，俗话说“骑着谷雨上网场”。为了能够出海平安、满载而归，谷雨这天渔民要举行海祭</a:t>
            </a:r>
            <a:r>
              <a:rPr lang="en-US" altLang="zh-CN" sz="2210" dirty="0">
                <a:solidFill>
                  <a:srgbClr val="457D57"/>
                </a:solidFill>
                <a:cs typeface="+mn-ea"/>
                <a:sym typeface="+mn-lt"/>
              </a:rPr>
              <a:t>......</a:t>
            </a:r>
          </a:p>
        </p:txBody>
      </p:sp>
      <p:sp>
        <p:nvSpPr>
          <p:cNvPr id="5124" name="矩形 5123"/>
          <p:cNvSpPr/>
          <p:nvPr/>
        </p:nvSpPr>
        <p:spPr>
          <a:xfrm>
            <a:off x="605790" y="511810"/>
            <a:ext cx="2826385" cy="855980"/>
          </a:xfrm>
          <a:prstGeom prst="rect">
            <a:avLst/>
          </a:prstGeom>
          <a:noFill/>
          <a:ln w="9525">
            <a:noFill/>
          </a:ln>
        </p:spPr>
        <p:txBody>
          <a:bodyPr lIns="83233" tIns="43375" rIns="83233" bIns="43375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algn="l"/>
            <a:r>
              <a:rPr lang="zh-CN" altLang="en-US" dirty="0">
                <a:solidFill>
                  <a:srgbClr val="457D57"/>
                </a:solidFill>
                <a:latin typeface="+mn-lt"/>
                <a:ea typeface="+mn-ea"/>
                <a:cs typeface="+mn-ea"/>
                <a:sym typeface="+mn-lt"/>
              </a:rPr>
              <a:t>谷雨习俗</a:t>
            </a:r>
          </a:p>
        </p:txBody>
      </p:sp>
      <p:pic>
        <p:nvPicPr>
          <p:cNvPr id="3" name="图片 2" descr="e979cf0c60e6b4cea701607df864d5c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05020" y="1611630"/>
            <a:ext cx="7586980" cy="53492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1"/>
          <p:cNvSpPr txBox="1"/>
          <p:nvPr/>
        </p:nvSpPr>
        <p:spPr>
          <a:xfrm>
            <a:off x="605790" y="2534285"/>
            <a:ext cx="5005070" cy="1110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210" b="1" dirty="0">
                <a:solidFill>
                  <a:srgbClr val="457D57"/>
                </a:solidFill>
                <a:cs typeface="+mn-ea"/>
                <a:sym typeface="+mn-lt"/>
              </a:rPr>
              <a:t>3.  </a:t>
            </a:r>
            <a:r>
              <a:rPr lang="zh-CN" altLang="en-US" sz="2210" b="1" dirty="0">
                <a:solidFill>
                  <a:srgbClr val="457D57"/>
                </a:solidFill>
                <a:cs typeface="+mn-ea"/>
                <a:sym typeface="+mn-lt"/>
              </a:rPr>
              <a:t>喝“谷雨茶”</a:t>
            </a:r>
            <a:endParaRPr lang="en-US" altLang="zh-CN" sz="2210" b="1" dirty="0">
              <a:solidFill>
                <a:srgbClr val="457D57"/>
              </a:solidFill>
              <a:cs typeface="+mn-ea"/>
              <a:sym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210" b="1" dirty="0">
                <a:solidFill>
                  <a:srgbClr val="457D57"/>
                </a:solidFill>
                <a:cs typeface="+mn-ea"/>
                <a:sym typeface="+mn-lt"/>
              </a:rPr>
              <a:t>       </a:t>
            </a:r>
            <a:r>
              <a:rPr lang="zh-CN" altLang="en-US" sz="2210" dirty="0">
                <a:solidFill>
                  <a:srgbClr val="457D57"/>
                </a:solidFill>
                <a:cs typeface="+mn-ea"/>
                <a:sym typeface="+mn-lt"/>
              </a:rPr>
              <a:t> 传说谷雨这天的茶喝了会清火，辟邪，明目等，所以南方有谷雨摘茶习俗</a:t>
            </a:r>
          </a:p>
        </p:txBody>
      </p:sp>
      <p:sp>
        <p:nvSpPr>
          <p:cNvPr id="5124" name="矩形 5123"/>
          <p:cNvSpPr/>
          <p:nvPr/>
        </p:nvSpPr>
        <p:spPr>
          <a:xfrm>
            <a:off x="605790" y="511810"/>
            <a:ext cx="2826385" cy="855980"/>
          </a:xfrm>
          <a:prstGeom prst="rect">
            <a:avLst/>
          </a:prstGeom>
          <a:noFill/>
          <a:ln w="9525">
            <a:noFill/>
          </a:ln>
        </p:spPr>
        <p:txBody>
          <a:bodyPr lIns="83233" tIns="43375" rIns="83233" bIns="43375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algn="l"/>
            <a:r>
              <a:rPr lang="zh-CN" altLang="en-US" dirty="0">
                <a:solidFill>
                  <a:srgbClr val="457D57"/>
                </a:solidFill>
                <a:latin typeface="+mn-lt"/>
                <a:ea typeface="+mn-ea"/>
                <a:cs typeface="+mn-ea"/>
                <a:sym typeface="+mn-lt"/>
              </a:rPr>
              <a:t>谷雨习俗</a:t>
            </a:r>
          </a:p>
        </p:txBody>
      </p:sp>
      <p:pic>
        <p:nvPicPr>
          <p:cNvPr id="38915" name="Picture 4" descr="http://pic.qbaobei.com/Uploads/Picture/2016-03-26/56f60a5bef5f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5825" y="2534285"/>
            <a:ext cx="52292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38916" name="Picture 6" descr="http://image.tech-food.com/images/kndata/bpic/201504/201504151521178417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8890" y="4012883"/>
            <a:ext cx="3071813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1"/>
          <p:cNvSpPr txBox="1"/>
          <p:nvPr/>
        </p:nvSpPr>
        <p:spPr>
          <a:xfrm>
            <a:off x="605790" y="2534285"/>
            <a:ext cx="5005070" cy="1110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210" b="1" dirty="0">
                <a:solidFill>
                  <a:srgbClr val="457D57"/>
                </a:solidFill>
                <a:cs typeface="+mn-ea"/>
                <a:sym typeface="+mn-lt"/>
              </a:rPr>
              <a:t>4. </a:t>
            </a:r>
            <a:r>
              <a:rPr lang="zh-CN" altLang="en-US" sz="2210" b="1" dirty="0">
                <a:solidFill>
                  <a:srgbClr val="457D57"/>
                </a:solidFill>
                <a:cs typeface="+mn-ea"/>
                <a:sym typeface="+mn-lt"/>
              </a:rPr>
              <a:t>食香椿</a:t>
            </a:r>
            <a:r>
              <a:rPr lang="en-US" altLang="zh-CN" sz="2210" dirty="0">
                <a:solidFill>
                  <a:srgbClr val="457D57"/>
                </a:solidFill>
                <a:cs typeface="+mn-ea"/>
                <a:sym typeface="+mn-lt"/>
              </a:rPr>
              <a:t>[</a:t>
            </a:r>
            <a:r>
              <a:rPr lang="en-US" altLang="zh-CN" sz="2210" dirty="0" err="1">
                <a:solidFill>
                  <a:srgbClr val="457D57"/>
                </a:solidFill>
                <a:cs typeface="+mn-ea"/>
                <a:sym typeface="+mn-lt"/>
              </a:rPr>
              <a:t>chūn</a:t>
            </a:r>
            <a:r>
              <a:rPr lang="en-US" altLang="zh-CN" sz="2210" dirty="0">
                <a:solidFill>
                  <a:srgbClr val="457D57"/>
                </a:solidFill>
                <a:cs typeface="+mn-ea"/>
                <a:sym typeface="+mn-lt"/>
              </a:rPr>
              <a:t>] </a:t>
            </a:r>
            <a:endParaRPr lang="en-US" altLang="zh-CN" sz="2210" b="1" dirty="0">
              <a:solidFill>
                <a:srgbClr val="457D57"/>
              </a:solidFill>
              <a:cs typeface="+mn-ea"/>
              <a:sym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210" b="1" dirty="0">
                <a:solidFill>
                  <a:srgbClr val="457D57"/>
                </a:solidFill>
                <a:cs typeface="+mn-ea"/>
                <a:sym typeface="+mn-lt"/>
              </a:rPr>
              <a:t>         </a:t>
            </a:r>
            <a:r>
              <a:rPr lang="zh-CN" altLang="en-US" sz="2210" dirty="0">
                <a:solidFill>
                  <a:srgbClr val="457D57"/>
                </a:solidFill>
                <a:cs typeface="+mn-ea"/>
                <a:sym typeface="+mn-lt"/>
              </a:rPr>
              <a:t>香椿醇香爽口，营养价值高，有“雨前香椿嫩如丝”之说</a:t>
            </a:r>
            <a:r>
              <a:rPr lang="en-US" altLang="zh-CN" sz="2210" dirty="0">
                <a:solidFill>
                  <a:srgbClr val="457D57"/>
                </a:solidFill>
                <a:cs typeface="+mn-ea"/>
                <a:sym typeface="+mn-lt"/>
              </a:rPr>
              <a:t>......</a:t>
            </a:r>
          </a:p>
        </p:txBody>
      </p:sp>
      <p:sp>
        <p:nvSpPr>
          <p:cNvPr id="5124" name="矩形 5123"/>
          <p:cNvSpPr/>
          <p:nvPr/>
        </p:nvSpPr>
        <p:spPr>
          <a:xfrm>
            <a:off x="605790" y="511810"/>
            <a:ext cx="2826385" cy="855980"/>
          </a:xfrm>
          <a:prstGeom prst="rect">
            <a:avLst/>
          </a:prstGeom>
          <a:noFill/>
          <a:ln w="9525">
            <a:noFill/>
          </a:ln>
        </p:spPr>
        <p:txBody>
          <a:bodyPr lIns="83233" tIns="43375" rIns="83233" bIns="43375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algn="l"/>
            <a:r>
              <a:rPr lang="zh-CN" altLang="en-US" dirty="0">
                <a:solidFill>
                  <a:srgbClr val="457D57"/>
                </a:solidFill>
                <a:latin typeface="+mn-lt"/>
                <a:ea typeface="+mn-ea"/>
                <a:cs typeface="+mn-ea"/>
                <a:sym typeface="+mn-lt"/>
              </a:rPr>
              <a:t>谷雨习俗</a:t>
            </a:r>
          </a:p>
        </p:txBody>
      </p:sp>
      <p:pic>
        <p:nvPicPr>
          <p:cNvPr id="2" name="图片 1" descr="57ca66370900bea48cceecc4e05538c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860" y="1367790"/>
            <a:ext cx="5163820" cy="51638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1"/>
          <p:cNvSpPr txBox="1"/>
          <p:nvPr/>
        </p:nvSpPr>
        <p:spPr>
          <a:xfrm>
            <a:off x="605790" y="2534285"/>
            <a:ext cx="5005070" cy="770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210" b="1" dirty="0">
                <a:solidFill>
                  <a:srgbClr val="457D57"/>
                </a:solidFill>
                <a:cs typeface="+mn-ea"/>
                <a:sym typeface="+mn-lt"/>
              </a:rPr>
              <a:t>5. </a:t>
            </a:r>
            <a:r>
              <a:rPr lang="zh-CN" altLang="en-US" sz="2210" b="1" dirty="0">
                <a:solidFill>
                  <a:srgbClr val="457D57"/>
                </a:solidFill>
                <a:cs typeface="+mn-ea"/>
                <a:sym typeface="+mn-lt"/>
              </a:rPr>
              <a:t>赏牡丹</a:t>
            </a:r>
            <a:endParaRPr lang="en-US" altLang="zh-CN" sz="2210" b="1" dirty="0">
              <a:solidFill>
                <a:srgbClr val="457D57"/>
              </a:solidFill>
              <a:cs typeface="+mn-ea"/>
              <a:sym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210" b="1" dirty="0">
                <a:solidFill>
                  <a:srgbClr val="457D57"/>
                </a:solidFill>
                <a:cs typeface="+mn-ea"/>
                <a:sym typeface="+mn-lt"/>
              </a:rPr>
              <a:t>         </a:t>
            </a:r>
            <a:r>
              <a:rPr lang="zh-CN" altLang="en-US" sz="2210" dirty="0">
                <a:solidFill>
                  <a:srgbClr val="457D57"/>
                </a:solidFill>
                <a:cs typeface="+mn-ea"/>
                <a:sym typeface="+mn-lt"/>
              </a:rPr>
              <a:t>“谷雨花”。“谷雨三朝看牡丹”</a:t>
            </a:r>
          </a:p>
        </p:txBody>
      </p:sp>
      <p:sp>
        <p:nvSpPr>
          <p:cNvPr id="5124" name="矩形 5123"/>
          <p:cNvSpPr/>
          <p:nvPr/>
        </p:nvSpPr>
        <p:spPr>
          <a:xfrm>
            <a:off x="605790" y="511810"/>
            <a:ext cx="2826385" cy="855980"/>
          </a:xfrm>
          <a:prstGeom prst="rect">
            <a:avLst/>
          </a:prstGeom>
          <a:noFill/>
          <a:ln w="9525">
            <a:noFill/>
          </a:ln>
        </p:spPr>
        <p:txBody>
          <a:bodyPr lIns="83233" tIns="43375" rIns="83233" bIns="43375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algn="l"/>
            <a:r>
              <a:rPr lang="zh-CN" altLang="en-US" dirty="0">
                <a:solidFill>
                  <a:srgbClr val="457D57"/>
                </a:solidFill>
                <a:latin typeface="+mn-lt"/>
                <a:ea typeface="+mn-ea"/>
                <a:cs typeface="+mn-ea"/>
                <a:sym typeface="+mn-lt"/>
              </a:rPr>
              <a:t>谷雨习俗</a:t>
            </a:r>
          </a:p>
        </p:txBody>
      </p:sp>
      <p:pic>
        <p:nvPicPr>
          <p:cNvPr id="29698" name="Picture 2" descr="谷雨前后也是牡丹花开的重要时段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27395" y="2092325"/>
            <a:ext cx="4378325" cy="39071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13" h="4652">
                <a:moveTo>
                  <a:pt x="0" y="0"/>
                </a:moveTo>
                <a:lnTo>
                  <a:pt x="5213" y="0"/>
                </a:lnTo>
                <a:lnTo>
                  <a:pt x="5213" y="4652"/>
                </a:lnTo>
                <a:lnTo>
                  <a:pt x="0" y="4652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40963" name="Picture 5" descr="18028084_213056161197_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71650" y="3651250"/>
            <a:ext cx="3839210" cy="23482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46" h="3698">
                <a:moveTo>
                  <a:pt x="0" y="0"/>
                </a:moveTo>
                <a:lnTo>
                  <a:pt x="6046" y="0"/>
                </a:lnTo>
                <a:lnTo>
                  <a:pt x="6046" y="3698"/>
                </a:lnTo>
                <a:lnTo>
                  <a:pt x="0" y="369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5740" y="871855"/>
            <a:ext cx="5755640" cy="5114290"/>
          </a:xfrm>
          <a:prstGeom prst="rect">
            <a:avLst/>
          </a:prstGeom>
        </p:spPr>
      </p:pic>
      <p:sp>
        <p:nvSpPr>
          <p:cNvPr id="2050" name="标题 3073"/>
          <p:cNvSpPr>
            <a:spLocks noGrp="1"/>
          </p:cNvSpPr>
          <p:nvPr>
            <p:ph type="ctrTitle"/>
          </p:nvPr>
        </p:nvSpPr>
        <p:spPr>
          <a:xfrm>
            <a:off x="4184650" y="2099310"/>
            <a:ext cx="7772400" cy="1470025"/>
          </a:xfrm>
        </p:spPr>
        <p:txBody>
          <a:bodyPr anchor="ctr"/>
          <a:lstStyle/>
          <a:p>
            <a:pPr algn="r" defTabSz="914400"/>
            <a:r>
              <a:rPr lang="zh-CN" altLang="en-US" sz="2400" kern="1200">
                <a:solidFill>
                  <a:srgbClr val="457D57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主题班会：传承中华传统文化</a:t>
            </a:r>
          </a:p>
        </p:txBody>
      </p:sp>
      <p:sp>
        <p:nvSpPr>
          <p:cNvPr id="2051" name="副标题 3074"/>
          <p:cNvSpPr>
            <a:spLocks noGrp="1"/>
          </p:cNvSpPr>
          <p:nvPr>
            <p:ph type="subTitle" idx="1"/>
          </p:nvPr>
        </p:nvSpPr>
        <p:spPr>
          <a:xfrm>
            <a:off x="5556250" y="3069590"/>
            <a:ext cx="6400800" cy="938530"/>
          </a:xfrm>
        </p:spPr>
        <p:txBody>
          <a:bodyPr anchor="t"/>
          <a:lstStyle/>
          <a:p>
            <a:pPr algn="dist" defTabSz="914400"/>
            <a:r>
              <a:rPr lang="zh-CN" altLang="en-US" sz="4800" b="1" kern="1200">
                <a:solidFill>
                  <a:srgbClr val="457D57"/>
                </a:solidFill>
                <a:ea typeface="+mn-ea"/>
                <a:cs typeface="+mn-ea"/>
                <a:sym typeface="+mn-lt"/>
              </a:rPr>
              <a:t>感谢大家的观看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内容占位符 2"/>
          <p:cNvSpPr>
            <a:spLocks noGrp="1"/>
          </p:cNvSpPr>
          <p:nvPr>
            <p:ph idx="1"/>
          </p:nvPr>
        </p:nvSpPr>
        <p:spPr>
          <a:xfrm>
            <a:off x="1103630" y="2160905"/>
            <a:ext cx="4433570" cy="314388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好雨知时节，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当春乃发生。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随风潜入夜，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润物细无声。</a:t>
            </a:r>
            <a:endParaRPr lang="zh-CN" altLang="en-US" sz="8000" dirty="0">
              <a:solidFill>
                <a:srgbClr val="457D57"/>
              </a:solidFill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95793" y="1515745"/>
            <a:ext cx="24784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457D57"/>
                </a:solidFill>
                <a:cs typeface="+mn-ea"/>
                <a:sym typeface="+mn-lt"/>
              </a:rPr>
              <a:t>春雨贵如油</a:t>
            </a:r>
          </a:p>
        </p:txBody>
      </p:sp>
      <p:pic>
        <p:nvPicPr>
          <p:cNvPr id="3" name="图片 2" descr="8a3ee707ab1c3b7dbe64e7d8ba93a5d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37200" y="1375410"/>
            <a:ext cx="4486275" cy="44005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1"/>
          <p:cNvSpPr txBox="1"/>
          <p:nvPr/>
        </p:nvSpPr>
        <p:spPr>
          <a:xfrm>
            <a:off x="605790" y="1776730"/>
            <a:ext cx="7654925" cy="40119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215" dirty="0">
                <a:solidFill>
                  <a:srgbClr val="457D57"/>
                </a:solidFill>
                <a:cs typeface="+mn-ea"/>
                <a:sym typeface="+mn-lt"/>
              </a:rPr>
              <a:t>      </a:t>
            </a:r>
            <a:r>
              <a:rPr lang="zh-CN" altLang="en-US" sz="2400" dirty="0">
                <a:solidFill>
                  <a:srgbClr val="457D57"/>
                </a:solidFill>
                <a:cs typeface="+mn-ea"/>
                <a:sym typeface="+mn-lt"/>
              </a:rPr>
              <a:t>节气指二十四时节和气候，是中国古代订立的一种用来指导农事的补充历法，是汉族劳动人民长期经验的积累和智慧的结晶。</a:t>
            </a:r>
          </a:p>
          <a:p>
            <a:pPr lvl="0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rgbClr val="457D57"/>
                </a:solidFill>
                <a:cs typeface="+mn-ea"/>
                <a:sym typeface="+mn-lt"/>
              </a:rPr>
              <a:t>       由于中国古代是一个农业社会，农业需要严格了解太阳运行情况，农事完全根据太阳进行，所以在历法中又加入进单独反映太阳运行周期的“二十四节气”，用作确定闰月的标准。</a:t>
            </a:r>
          </a:p>
          <a:p>
            <a:pPr lvl="0" eaLnBrk="1" hangingPunct="1">
              <a:lnSpc>
                <a:spcPct val="120000"/>
              </a:lnSpc>
            </a:pPr>
            <a:endParaRPr lang="en-US" altLang="zh-CN" sz="2215" dirty="0">
              <a:solidFill>
                <a:srgbClr val="457D57"/>
              </a:solidFill>
              <a:cs typeface="+mn-ea"/>
              <a:sym typeface="+mn-lt"/>
            </a:endParaRPr>
          </a:p>
          <a:p>
            <a:pPr lvl="0" eaLnBrk="1" hangingPunct="1">
              <a:lnSpc>
                <a:spcPct val="120000"/>
              </a:lnSpc>
            </a:pPr>
            <a:r>
              <a:rPr lang="zh-CN" altLang="en-US" sz="2215" dirty="0">
                <a:solidFill>
                  <a:srgbClr val="457D57"/>
                </a:solidFill>
                <a:cs typeface="+mn-ea"/>
                <a:sym typeface="+mn-lt"/>
              </a:rPr>
              <a:t>例如：清明也是一个节气。</a:t>
            </a:r>
          </a:p>
        </p:txBody>
      </p:sp>
      <p:sp>
        <p:nvSpPr>
          <p:cNvPr id="5124" name="矩形 5123"/>
          <p:cNvSpPr/>
          <p:nvPr/>
        </p:nvSpPr>
        <p:spPr>
          <a:xfrm>
            <a:off x="605790" y="511810"/>
            <a:ext cx="2826385" cy="855980"/>
          </a:xfrm>
          <a:prstGeom prst="rect">
            <a:avLst/>
          </a:prstGeom>
          <a:noFill/>
          <a:ln w="9525">
            <a:noFill/>
          </a:ln>
        </p:spPr>
        <p:txBody>
          <a:bodyPr lIns="83233" tIns="43375" rIns="83233" bIns="43375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algn="l"/>
            <a:r>
              <a:rPr lang="zh-CN" altLang="en-US" dirty="0">
                <a:solidFill>
                  <a:srgbClr val="457D57"/>
                </a:solidFill>
                <a:latin typeface="+mn-lt"/>
                <a:ea typeface="+mn-ea"/>
                <a:cs typeface="+mn-ea"/>
                <a:sym typeface="+mn-lt"/>
              </a:rPr>
              <a:t>节气的含义</a:t>
            </a:r>
          </a:p>
        </p:txBody>
      </p:sp>
      <p:pic>
        <p:nvPicPr>
          <p:cNvPr id="2" name="图片 1" descr="1e05b4f4435c38d98feda4fe7518ea0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900" y="1968500"/>
            <a:ext cx="3956050" cy="52711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1"/>
          <p:cNvSpPr txBox="1"/>
          <p:nvPr/>
        </p:nvSpPr>
        <p:spPr>
          <a:xfrm>
            <a:off x="1109980" y="1845945"/>
            <a:ext cx="3235960" cy="3928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zh-CN" altLang="en-US" sz="2400" dirty="0">
                <a:solidFill>
                  <a:srgbClr val="457D57"/>
                </a:solidFill>
                <a:cs typeface="+mn-ea"/>
                <a:sym typeface="+mn-lt"/>
              </a:rPr>
              <a:t>春雨惊春清谷天， </a:t>
            </a:r>
            <a:endParaRPr lang="en-US" altLang="zh-CN" sz="2400" dirty="0">
              <a:solidFill>
                <a:srgbClr val="457D57"/>
              </a:solidFill>
              <a:cs typeface="+mn-ea"/>
              <a:sym typeface="+mn-lt"/>
            </a:endParaRPr>
          </a:p>
          <a:p>
            <a:pPr marL="0" lvl="0" indent="0" algn="l">
              <a:lnSpc>
                <a:spcPct val="130000"/>
              </a:lnSpc>
              <a:buNone/>
            </a:pPr>
            <a:r>
              <a:rPr lang="zh-CN" altLang="en-US" sz="2400" dirty="0">
                <a:solidFill>
                  <a:srgbClr val="457D57"/>
                </a:solidFill>
                <a:cs typeface="+mn-ea"/>
                <a:sym typeface="+mn-lt"/>
              </a:rPr>
              <a:t>夏满芒夏暑相连</a:t>
            </a:r>
            <a:r>
              <a:rPr lang="en-US" altLang="zh-CN" sz="2400" dirty="0">
                <a:solidFill>
                  <a:srgbClr val="457D57"/>
                </a:solidFill>
                <a:cs typeface="+mn-ea"/>
                <a:sym typeface="+mn-lt"/>
              </a:rPr>
              <a:t>;</a:t>
            </a:r>
            <a:endParaRPr lang="zh-CN" altLang="en-US" sz="2400" dirty="0">
              <a:solidFill>
                <a:srgbClr val="457D57"/>
              </a:solidFill>
              <a:cs typeface="+mn-ea"/>
              <a:sym typeface="+mn-lt"/>
            </a:endParaRPr>
          </a:p>
          <a:p>
            <a:pPr lvl="0" algn="l">
              <a:lnSpc>
                <a:spcPct val="130000"/>
              </a:lnSpc>
            </a:pPr>
            <a:r>
              <a:rPr lang="zh-CN" altLang="en-US" sz="2400" dirty="0">
                <a:solidFill>
                  <a:srgbClr val="457D57"/>
                </a:solidFill>
                <a:cs typeface="+mn-ea"/>
                <a:sym typeface="+mn-lt"/>
              </a:rPr>
              <a:t>秋处露秋寒霜降，</a:t>
            </a:r>
            <a:endParaRPr lang="en-US" altLang="zh-CN" sz="2400" dirty="0">
              <a:solidFill>
                <a:srgbClr val="457D57"/>
              </a:solidFill>
              <a:cs typeface="+mn-ea"/>
              <a:sym typeface="+mn-lt"/>
            </a:endParaRPr>
          </a:p>
          <a:p>
            <a:pPr marL="0" lvl="0" indent="0" algn="l">
              <a:lnSpc>
                <a:spcPct val="130000"/>
              </a:lnSpc>
              <a:buNone/>
            </a:pPr>
            <a:r>
              <a:rPr lang="zh-CN" altLang="en-US" sz="2400" dirty="0">
                <a:solidFill>
                  <a:srgbClr val="457D57"/>
                </a:solidFill>
                <a:cs typeface="+mn-ea"/>
                <a:sym typeface="+mn-lt"/>
              </a:rPr>
              <a:t>冬雪雪冬小大寒</a:t>
            </a:r>
            <a:r>
              <a:rPr lang="en-US" altLang="zh-CN" sz="2400" dirty="0">
                <a:solidFill>
                  <a:srgbClr val="457D57"/>
                </a:solidFill>
                <a:cs typeface="+mn-ea"/>
                <a:sym typeface="+mn-lt"/>
              </a:rPr>
              <a:t>;</a:t>
            </a:r>
            <a:endParaRPr lang="zh-CN" altLang="en-US" sz="2400" dirty="0">
              <a:solidFill>
                <a:srgbClr val="457D57"/>
              </a:solidFill>
              <a:cs typeface="+mn-ea"/>
              <a:sym typeface="+mn-lt"/>
            </a:endParaRPr>
          </a:p>
          <a:p>
            <a:pPr lvl="0" algn="l">
              <a:lnSpc>
                <a:spcPct val="130000"/>
              </a:lnSpc>
            </a:pPr>
            <a:r>
              <a:rPr lang="zh-CN" altLang="en-US" sz="2400" dirty="0">
                <a:solidFill>
                  <a:srgbClr val="457D57"/>
                </a:solidFill>
                <a:cs typeface="+mn-ea"/>
                <a:sym typeface="+mn-lt"/>
              </a:rPr>
              <a:t>上半年是六廿一， </a:t>
            </a:r>
            <a:endParaRPr lang="en-US" altLang="zh-CN" sz="2400" dirty="0">
              <a:solidFill>
                <a:srgbClr val="457D57"/>
              </a:solidFill>
              <a:cs typeface="+mn-ea"/>
              <a:sym typeface="+mn-lt"/>
            </a:endParaRPr>
          </a:p>
          <a:p>
            <a:pPr marL="0" lvl="0" indent="0" algn="l">
              <a:lnSpc>
                <a:spcPct val="130000"/>
              </a:lnSpc>
              <a:buNone/>
            </a:pPr>
            <a:r>
              <a:rPr lang="zh-CN" altLang="en-US" sz="2400" dirty="0">
                <a:solidFill>
                  <a:srgbClr val="457D57"/>
                </a:solidFill>
                <a:cs typeface="+mn-ea"/>
                <a:sym typeface="+mn-lt"/>
              </a:rPr>
              <a:t>下半年是八廿三；</a:t>
            </a:r>
          </a:p>
          <a:p>
            <a:pPr lvl="0" algn="l">
              <a:lnSpc>
                <a:spcPct val="130000"/>
              </a:lnSpc>
            </a:pPr>
            <a:r>
              <a:rPr lang="zh-CN" altLang="en-US" sz="2400" dirty="0">
                <a:solidFill>
                  <a:srgbClr val="457D57"/>
                </a:solidFill>
                <a:cs typeface="+mn-ea"/>
                <a:sym typeface="+mn-lt"/>
              </a:rPr>
              <a:t>每月两节日期定， </a:t>
            </a:r>
            <a:endParaRPr lang="en-US" altLang="zh-CN" sz="2400" dirty="0">
              <a:solidFill>
                <a:srgbClr val="457D57"/>
              </a:solidFill>
              <a:cs typeface="+mn-ea"/>
              <a:sym typeface="+mn-lt"/>
            </a:endParaRPr>
          </a:p>
          <a:p>
            <a:pPr marL="0" lvl="0" indent="0" algn="l">
              <a:lnSpc>
                <a:spcPct val="130000"/>
              </a:lnSpc>
              <a:buNone/>
            </a:pPr>
            <a:r>
              <a:rPr lang="zh-CN" altLang="en-US" sz="2400" dirty="0">
                <a:solidFill>
                  <a:srgbClr val="457D57"/>
                </a:solidFill>
                <a:cs typeface="+mn-ea"/>
                <a:sym typeface="+mn-lt"/>
              </a:rPr>
              <a:t>最多只差一两天。</a:t>
            </a:r>
          </a:p>
        </p:txBody>
      </p:sp>
      <p:sp>
        <p:nvSpPr>
          <p:cNvPr id="5124" name="矩形 5123"/>
          <p:cNvSpPr/>
          <p:nvPr/>
        </p:nvSpPr>
        <p:spPr>
          <a:xfrm>
            <a:off x="605790" y="511810"/>
            <a:ext cx="3567430" cy="855980"/>
          </a:xfrm>
          <a:prstGeom prst="rect">
            <a:avLst/>
          </a:prstGeom>
          <a:noFill/>
          <a:ln w="9525">
            <a:noFill/>
          </a:ln>
        </p:spPr>
        <p:txBody>
          <a:bodyPr lIns="83233" tIns="43375" rIns="83233" bIns="433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algn="l"/>
            <a:r>
              <a:rPr lang="zh-CN" altLang="en-US" dirty="0">
                <a:solidFill>
                  <a:srgbClr val="457D57"/>
                </a:solidFill>
                <a:latin typeface="+mn-lt"/>
                <a:ea typeface="+mn-ea"/>
                <a:cs typeface="+mn-ea"/>
                <a:sym typeface="+mn-lt"/>
              </a:rPr>
              <a:t>二十四节气歌</a:t>
            </a:r>
          </a:p>
        </p:txBody>
      </p:sp>
      <p:pic>
        <p:nvPicPr>
          <p:cNvPr id="3" name="图片 2" descr="513db705cb1a47ce7afde8c30356e6d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909695" y="1828165"/>
            <a:ext cx="7618095" cy="39458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97" h="6214">
                <a:moveTo>
                  <a:pt x="0" y="0"/>
                </a:moveTo>
                <a:lnTo>
                  <a:pt x="11997" y="0"/>
                </a:lnTo>
                <a:lnTo>
                  <a:pt x="11997" y="6214"/>
                </a:lnTo>
                <a:lnTo>
                  <a:pt x="0" y="6214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1"/>
          <p:cNvSpPr txBox="1"/>
          <p:nvPr/>
        </p:nvSpPr>
        <p:spPr>
          <a:xfrm>
            <a:off x="605790" y="2301240"/>
            <a:ext cx="5005070" cy="24729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210" dirty="0">
                <a:solidFill>
                  <a:srgbClr val="457D57"/>
                </a:solidFill>
                <a:cs typeface="+mn-ea"/>
                <a:sym typeface="+mn-lt"/>
              </a:rPr>
              <a:t>时间：公历</a:t>
            </a:r>
            <a:r>
              <a:rPr lang="en-US" altLang="zh-CN" sz="2210">
                <a:solidFill>
                  <a:srgbClr val="457D57"/>
                </a:solidFill>
                <a:cs typeface="+mn-ea"/>
                <a:sym typeface="+mn-lt"/>
              </a:rPr>
              <a:t>4</a:t>
            </a:r>
            <a:r>
              <a:rPr lang="zh-CN" altLang="en-US" sz="2210" dirty="0">
                <a:solidFill>
                  <a:srgbClr val="457D57"/>
                </a:solidFill>
                <a:cs typeface="+mn-ea"/>
                <a:sym typeface="+mn-lt"/>
              </a:rPr>
              <a:t>月</a:t>
            </a:r>
            <a:r>
              <a:rPr lang="en-US" altLang="zh-CN" sz="2210">
                <a:solidFill>
                  <a:srgbClr val="457D57"/>
                </a:solidFill>
                <a:cs typeface="+mn-ea"/>
                <a:sym typeface="+mn-lt"/>
              </a:rPr>
              <a:t>20</a:t>
            </a:r>
            <a:r>
              <a:rPr lang="zh-CN" altLang="en-US" sz="2210" dirty="0">
                <a:solidFill>
                  <a:srgbClr val="457D57"/>
                </a:solidFill>
                <a:cs typeface="+mn-ea"/>
                <a:sym typeface="+mn-lt"/>
              </a:rPr>
              <a:t>日前后。</a:t>
            </a:r>
          </a:p>
          <a:p>
            <a:pPr lvl="0"/>
            <a:r>
              <a:rPr lang="zh-CN" altLang="en-US" sz="2210" dirty="0">
                <a:solidFill>
                  <a:srgbClr val="457D57"/>
                </a:solidFill>
                <a:cs typeface="+mn-ea"/>
                <a:sym typeface="+mn-lt"/>
              </a:rPr>
              <a:t>作为春季最后一个节气，谷雨节气表示降雨量逐渐增多，谷雨节气的到来意味着寒潮天气基本结束，气温回升加快，适宜农作物生长。“雨生百谷”就是这个意思。</a:t>
            </a:r>
          </a:p>
          <a:p>
            <a:pPr lvl="0"/>
            <a:r>
              <a:rPr lang="zh-CN" altLang="en-US" sz="2210" dirty="0">
                <a:solidFill>
                  <a:srgbClr val="457D57"/>
                </a:solidFill>
                <a:cs typeface="+mn-ea"/>
                <a:sym typeface="+mn-lt"/>
              </a:rPr>
              <a:t>谚云“谷雨前后，种瓜种豆”。</a:t>
            </a:r>
          </a:p>
          <a:p>
            <a:pPr lvl="0">
              <a:buNone/>
            </a:pPr>
            <a:endParaRPr lang="zh-CN" altLang="en-US" sz="2210" dirty="0">
              <a:solidFill>
                <a:srgbClr val="457D57"/>
              </a:solidFill>
              <a:cs typeface="+mn-ea"/>
              <a:sym typeface="+mn-lt"/>
            </a:endParaRPr>
          </a:p>
        </p:txBody>
      </p:sp>
      <p:sp>
        <p:nvSpPr>
          <p:cNvPr id="5124" name="矩形 5123"/>
          <p:cNvSpPr/>
          <p:nvPr/>
        </p:nvSpPr>
        <p:spPr>
          <a:xfrm>
            <a:off x="605790" y="511810"/>
            <a:ext cx="2826385" cy="855980"/>
          </a:xfrm>
          <a:prstGeom prst="rect">
            <a:avLst/>
          </a:prstGeom>
          <a:noFill/>
          <a:ln w="9525">
            <a:noFill/>
          </a:ln>
        </p:spPr>
        <p:txBody>
          <a:bodyPr lIns="83233" tIns="43375" rIns="83233" bIns="43375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algn="l"/>
            <a:r>
              <a:rPr lang="zh-CN" altLang="en-US" dirty="0">
                <a:solidFill>
                  <a:srgbClr val="457D57"/>
                </a:solidFill>
                <a:latin typeface="+mn-lt"/>
                <a:ea typeface="+mn-ea"/>
                <a:cs typeface="+mn-ea"/>
                <a:sym typeface="+mn-lt"/>
              </a:rPr>
              <a:t>谷雨的含义</a:t>
            </a:r>
          </a:p>
        </p:txBody>
      </p:sp>
      <p:pic>
        <p:nvPicPr>
          <p:cNvPr id="3" name="图片 2" descr="4551ee4ee4011a4878b844066b7e514e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62270" y="1873885"/>
            <a:ext cx="6343015" cy="36652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5123"/>
          <p:cNvSpPr/>
          <p:nvPr/>
        </p:nvSpPr>
        <p:spPr>
          <a:xfrm>
            <a:off x="605790" y="511810"/>
            <a:ext cx="2826385" cy="855980"/>
          </a:xfrm>
          <a:prstGeom prst="rect">
            <a:avLst/>
          </a:prstGeom>
          <a:noFill/>
          <a:ln w="9525">
            <a:noFill/>
          </a:ln>
        </p:spPr>
        <p:txBody>
          <a:bodyPr lIns="83233" tIns="43375" rIns="83233" bIns="43375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algn="l"/>
            <a:r>
              <a:rPr lang="zh-CN" altLang="en-US" dirty="0">
                <a:solidFill>
                  <a:srgbClr val="457D57"/>
                </a:solidFill>
                <a:latin typeface="+mn-lt"/>
                <a:ea typeface="+mn-ea"/>
                <a:cs typeface="+mn-ea"/>
                <a:sym typeface="+mn-lt"/>
              </a:rPr>
              <a:t>谷雨的天气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5790" y="2072958"/>
            <a:ext cx="8229600" cy="4525962"/>
          </a:xfrm>
        </p:spPr>
        <p:txBody>
          <a:bodyPr/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b="1">
                <a:ea typeface="+mn-ea"/>
                <a:cs typeface="+mn-ea"/>
                <a:sym typeface="+mn-lt"/>
              </a:rPr>
              <a:t>气温回升，天气暖和</a:t>
            </a:r>
            <a:endParaRPr lang="en-US" altLang="zh-CN" b="1">
              <a:ea typeface="+mn-ea"/>
              <a:cs typeface="+mn-ea"/>
              <a:sym typeface="+mn-lt"/>
            </a:endParaRPr>
          </a:p>
          <a:p>
            <a:pPr algn="l" eaLnBrk="1" hangingPunct="1">
              <a:buFont typeface="Arial" panose="020B0604020202020204" pitchFamily="34" charset="0"/>
              <a:buNone/>
            </a:pPr>
            <a:endParaRPr lang="en-US" altLang="zh-CN" b="1">
              <a:ea typeface="+mn-ea"/>
              <a:cs typeface="+mn-ea"/>
              <a:sym typeface="+mn-lt"/>
            </a:endParaRP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rgbClr val="457D57"/>
                </a:solidFill>
                <a:ea typeface="+mn-ea"/>
                <a:cs typeface="+mn-ea"/>
                <a:sym typeface="+mn-lt"/>
              </a:rPr>
              <a:t>谷雨阴沉沉，立夏雨淋淋</a:t>
            </a:r>
            <a:endParaRPr lang="en-US" altLang="zh-CN" sz="4800" b="1">
              <a:solidFill>
                <a:srgbClr val="457D57"/>
              </a:solidFill>
              <a:ea typeface="+mn-ea"/>
              <a:cs typeface="+mn-ea"/>
              <a:sym typeface="+mn-lt"/>
            </a:endParaRP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rgbClr val="457D57"/>
                </a:solidFill>
                <a:ea typeface="+mn-ea"/>
                <a:cs typeface="+mn-ea"/>
                <a:sym typeface="+mn-lt"/>
              </a:rPr>
              <a:t>谷雨下雨，四十五日无干土</a:t>
            </a:r>
            <a:endParaRPr lang="en-US" altLang="zh-CN" sz="4800" b="1">
              <a:solidFill>
                <a:srgbClr val="457D57"/>
              </a:solidFill>
              <a:ea typeface="+mn-ea"/>
              <a:cs typeface="+mn-ea"/>
              <a:sym typeface="+mn-lt"/>
            </a:endParaRPr>
          </a:p>
          <a:p>
            <a:pPr algn="l" eaLnBrk="1" hangingPunct="1">
              <a:buFont typeface="Arial" panose="020B0604020202020204" pitchFamily="34" charset="0"/>
              <a:buNone/>
            </a:pPr>
            <a:endParaRPr lang="en-US" altLang="zh-CN" sz="4800" b="1">
              <a:solidFill>
                <a:srgbClr val="457D57"/>
              </a:solidFill>
              <a:ea typeface="+mn-ea"/>
              <a:cs typeface="+mn-ea"/>
              <a:sym typeface="+mn-lt"/>
            </a:endParaRPr>
          </a:p>
        </p:txBody>
      </p:sp>
      <p:pic>
        <p:nvPicPr>
          <p:cNvPr id="4" name="图片 3" descr="adadb3d0019d371aea7630901fdd533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442325" y="511810"/>
            <a:ext cx="3340735" cy="4454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5123"/>
          <p:cNvSpPr/>
          <p:nvPr/>
        </p:nvSpPr>
        <p:spPr>
          <a:xfrm>
            <a:off x="605790" y="511810"/>
            <a:ext cx="5248275" cy="855980"/>
          </a:xfrm>
          <a:prstGeom prst="rect">
            <a:avLst/>
          </a:prstGeom>
          <a:noFill/>
          <a:ln w="9525">
            <a:noFill/>
          </a:ln>
        </p:spPr>
        <p:txBody>
          <a:bodyPr lIns="83233" tIns="43375" rIns="83233" bIns="433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algn="l" eaLnBrk="1" hangingPunct="1"/>
            <a:r>
              <a:rPr lang="zh-CN" altLang="en-US" dirty="0">
                <a:solidFill>
                  <a:srgbClr val="457D57"/>
                </a:solidFill>
                <a:latin typeface="+mn-lt"/>
                <a:ea typeface="+mn-ea"/>
                <a:cs typeface="+mn-ea"/>
                <a:sym typeface="+mn-lt"/>
              </a:rPr>
              <a:t>关于谷雨的农事谚语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5790" y="1659890"/>
            <a:ext cx="7134860" cy="5114925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1. </a:t>
            </a:r>
            <a:r>
              <a:rPr lang="zh-CN" altLang="en-US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谷雨前后栽地瓜</a:t>
            </a:r>
            <a:r>
              <a:rPr lang="en-US" altLang="zh-CN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,</a:t>
            </a:r>
            <a:r>
              <a:rPr lang="zh-CN" altLang="en-US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最好不要过立夏</a:t>
            </a:r>
          </a:p>
          <a:p>
            <a:pPr algn="l" eaLnBrk="1" fontAlgn="auto" hangingPunct="1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2. </a:t>
            </a:r>
            <a:r>
              <a:rPr lang="zh-CN" altLang="en-US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谷雨栽上红薯秧</a:t>
            </a:r>
            <a:r>
              <a:rPr lang="en-US" altLang="zh-CN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,</a:t>
            </a:r>
            <a:r>
              <a:rPr lang="zh-CN" altLang="en-US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一棵能收一大筐</a:t>
            </a:r>
          </a:p>
          <a:p>
            <a:pPr algn="l" eaLnBrk="1" fontAlgn="auto" hangingPunct="1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3. </a:t>
            </a:r>
            <a:r>
              <a:rPr lang="zh-CN" altLang="en-US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棉花种在谷雨前</a:t>
            </a:r>
            <a:r>
              <a:rPr lang="en-US" altLang="zh-CN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,</a:t>
            </a:r>
            <a:r>
              <a:rPr lang="zh-CN" altLang="en-US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开得利索苗儿全</a:t>
            </a:r>
            <a:endParaRPr lang="en-US" altLang="zh-CN" b="1" dirty="0">
              <a:solidFill>
                <a:srgbClr val="457D57"/>
              </a:solidFill>
              <a:ea typeface="+mn-ea"/>
              <a:cs typeface="+mn-ea"/>
              <a:sym typeface="+mn-lt"/>
            </a:endParaRPr>
          </a:p>
          <a:p>
            <a:pPr algn="l" eaLnBrk="1" fontAlgn="auto" hangingPunct="1">
              <a:lnSpc>
                <a:spcPct val="140000"/>
              </a:lnSpc>
              <a:spcAft>
                <a:spcPts val="0"/>
              </a:spcAft>
              <a:buNone/>
              <a:defRPr/>
            </a:pPr>
            <a:r>
              <a:rPr lang="en-US" altLang="zh-CN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4. </a:t>
            </a:r>
            <a:r>
              <a:rPr lang="zh-CN" altLang="en-US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谷雨前，好种棉、谷雨不种花，心头像蟹爬</a:t>
            </a:r>
          </a:p>
          <a:p>
            <a:pPr algn="l" eaLnBrk="1" fontAlgn="auto" hangingPunct="1">
              <a:lnSpc>
                <a:spcPct val="140000"/>
              </a:lnSpc>
              <a:spcAft>
                <a:spcPts val="0"/>
              </a:spcAft>
              <a:buNone/>
              <a:defRPr/>
            </a:pPr>
            <a:r>
              <a:rPr lang="en-US" altLang="zh-CN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5.   </a:t>
            </a:r>
            <a:r>
              <a:rPr lang="zh-CN" altLang="zh-CN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过谷雨种花生。</a:t>
            </a:r>
            <a:r>
              <a:rPr lang="en-US" altLang="zh-CN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 </a:t>
            </a:r>
          </a:p>
          <a:p>
            <a:pPr algn="l" eaLnBrk="1" fontAlgn="auto" hangingPunct="1">
              <a:lnSpc>
                <a:spcPct val="140000"/>
              </a:lnSpc>
              <a:spcAft>
                <a:spcPts val="0"/>
              </a:spcAft>
              <a:buNone/>
              <a:defRPr/>
            </a:pPr>
            <a:r>
              <a:rPr lang="en-US" altLang="zh-CN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6.   </a:t>
            </a:r>
            <a:r>
              <a:rPr lang="zh-CN" altLang="zh-CN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苞米下种谷雨天。</a:t>
            </a:r>
            <a:r>
              <a:rPr lang="en-US" altLang="zh-CN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  </a:t>
            </a:r>
          </a:p>
          <a:p>
            <a:pPr algn="l" eaLnBrk="1" fontAlgn="auto" hangingPunct="1">
              <a:lnSpc>
                <a:spcPct val="140000"/>
              </a:lnSpc>
              <a:spcAft>
                <a:spcPts val="0"/>
              </a:spcAft>
              <a:buNone/>
              <a:defRPr/>
            </a:pPr>
            <a:r>
              <a:rPr lang="en-US" altLang="zh-CN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7.   </a:t>
            </a:r>
            <a:r>
              <a:rPr lang="zh-CN" altLang="zh-CN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谷雨天，忙种烟。</a:t>
            </a:r>
          </a:p>
        </p:txBody>
      </p:sp>
      <p:pic>
        <p:nvPicPr>
          <p:cNvPr id="6" name="图片 5" descr="932c53cb0a400d06cabdb7bb611490cd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581900" y="2442210"/>
            <a:ext cx="3826510" cy="35496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26" h="5590">
                <a:moveTo>
                  <a:pt x="932" y="0"/>
                </a:moveTo>
                <a:lnTo>
                  <a:pt x="5094" y="0"/>
                </a:lnTo>
                <a:cubicBezTo>
                  <a:pt x="5609" y="0"/>
                  <a:pt x="6026" y="417"/>
                  <a:pt x="6026" y="932"/>
                </a:cubicBezTo>
                <a:lnTo>
                  <a:pt x="6026" y="4658"/>
                </a:lnTo>
                <a:cubicBezTo>
                  <a:pt x="6026" y="5173"/>
                  <a:pt x="5609" y="5590"/>
                  <a:pt x="5094" y="5590"/>
                </a:cubicBezTo>
                <a:lnTo>
                  <a:pt x="932" y="5590"/>
                </a:lnTo>
                <a:cubicBezTo>
                  <a:pt x="417" y="5590"/>
                  <a:pt x="0" y="5173"/>
                  <a:pt x="0" y="4658"/>
                </a:cubicBezTo>
                <a:lnTo>
                  <a:pt x="0" y="932"/>
                </a:lnTo>
                <a:cubicBezTo>
                  <a:pt x="0" y="417"/>
                  <a:pt x="417" y="0"/>
                  <a:pt x="932" y="0"/>
                </a:cubicBez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5123"/>
          <p:cNvSpPr/>
          <p:nvPr/>
        </p:nvSpPr>
        <p:spPr>
          <a:xfrm>
            <a:off x="605790" y="511810"/>
            <a:ext cx="5248275" cy="855980"/>
          </a:xfrm>
          <a:prstGeom prst="rect">
            <a:avLst/>
          </a:prstGeom>
          <a:noFill/>
          <a:ln w="9525">
            <a:noFill/>
          </a:ln>
        </p:spPr>
        <p:txBody>
          <a:bodyPr lIns="83233" tIns="43375" rIns="83233" bIns="433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algn="l" eaLnBrk="1" hangingPunct="1"/>
            <a:r>
              <a:rPr lang="zh-CN" altLang="en-US" dirty="0">
                <a:solidFill>
                  <a:srgbClr val="457D57"/>
                </a:solidFill>
                <a:latin typeface="+mn-lt"/>
                <a:ea typeface="+mn-ea"/>
                <a:cs typeface="+mn-ea"/>
                <a:sym typeface="+mn-lt"/>
              </a:rPr>
              <a:t>谷雨  农事忙</a:t>
            </a:r>
          </a:p>
        </p:txBody>
      </p:sp>
      <p:sp>
        <p:nvSpPr>
          <p:cNvPr id="29702" name="内容占位符 2"/>
          <p:cNvSpPr txBox="1"/>
          <p:nvPr/>
        </p:nvSpPr>
        <p:spPr bwMode="auto">
          <a:xfrm>
            <a:off x="4851400" y="1767840"/>
            <a:ext cx="698500" cy="221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457D57"/>
                </a:solidFill>
                <a:cs typeface="+mn-ea"/>
                <a:sym typeface="+mn-lt"/>
              </a:rPr>
              <a:t>种</a:t>
            </a:r>
            <a:endParaRPr lang="en-US" altLang="zh-CN" sz="3600" b="1">
              <a:solidFill>
                <a:srgbClr val="457D57"/>
              </a:solidFill>
              <a:cs typeface="+mn-ea"/>
              <a:sym typeface="+mn-lt"/>
            </a:endParaRPr>
          </a:p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457D57"/>
                </a:solidFill>
                <a:cs typeface="+mn-ea"/>
                <a:sym typeface="+mn-lt"/>
              </a:rPr>
              <a:t>玉</a:t>
            </a:r>
            <a:endParaRPr lang="en-US" altLang="zh-CN" sz="3600" b="1">
              <a:solidFill>
                <a:srgbClr val="457D57"/>
              </a:solidFill>
              <a:cs typeface="+mn-ea"/>
              <a:sym typeface="+mn-lt"/>
            </a:endParaRPr>
          </a:p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457D57"/>
                </a:solidFill>
                <a:cs typeface="+mn-ea"/>
                <a:sym typeface="+mn-lt"/>
              </a:rPr>
              <a:t>米</a:t>
            </a:r>
          </a:p>
        </p:txBody>
      </p:sp>
      <p:pic>
        <p:nvPicPr>
          <p:cNvPr id="29705" name="Picture 2" descr="http://www.cqqjnews.cn/qijiang_photos/attachement/jpg/site141/20130325/50465d71d25e12ba57812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78915" y="1649095"/>
            <a:ext cx="3194685" cy="21850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31" h="3441">
                <a:moveTo>
                  <a:pt x="231" y="0"/>
                </a:moveTo>
                <a:lnTo>
                  <a:pt x="4800" y="0"/>
                </a:lnTo>
                <a:cubicBezTo>
                  <a:pt x="4928" y="0"/>
                  <a:pt x="5031" y="103"/>
                  <a:pt x="5031" y="231"/>
                </a:cubicBezTo>
                <a:lnTo>
                  <a:pt x="5031" y="3210"/>
                </a:lnTo>
                <a:cubicBezTo>
                  <a:pt x="5031" y="3338"/>
                  <a:pt x="4928" y="3441"/>
                  <a:pt x="4800" y="3441"/>
                </a:cubicBezTo>
                <a:lnTo>
                  <a:pt x="231" y="3441"/>
                </a:lnTo>
                <a:cubicBezTo>
                  <a:pt x="103" y="3441"/>
                  <a:pt x="0" y="3338"/>
                  <a:pt x="0" y="3210"/>
                </a:cubicBezTo>
                <a:lnTo>
                  <a:pt x="0" y="231"/>
                </a:lnTo>
                <a:cubicBezTo>
                  <a:pt x="0" y="103"/>
                  <a:pt x="103" y="0"/>
                  <a:pt x="231" y="0"/>
                </a:cubicBezTo>
                <a:close/>
              </a:path>
            </a:pathLst>
          </a:custGeom>
          <a:noFill/>
          <a:ln w="15875">
            <a:solidFill>
              <a:srgbClr val="77C255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9706" name="Picture 4" descr="http://www.cqqjnews.cn/qijiang_photos/attachement/jpg/site141/20130513/50465d71d25e12fae3da0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08370" y="1649095"/>
            <a:ext cx="3194685" cy="21850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31" h="3441">
                <a:moveTo>
                  <a:pt x="231" y="0"/>
                </a:moveTo>
                <a:lnTo>
                  <a:pt x="4800" y="0"/>
                </a:lnTo>
                <a:cubicBezTo>
                  <a:pt x="4928" y="0"/>
                  <a:pt x="5031" y="103"/>
                  <a:pt x="5031" y="231"/>
                </a:cubicBezTo>
                <a:lnTo>
                  <a:pt x="5031" y="3210"/>
                </a:lnTo>
                <a:cubicBezTo>
                  <a:pt x="5031" y="3338"/>
                  <a:pt x="4928" y="3441"/>
                  <a:pt x="4800" y="3441"/>
                </a:cubicBezTo>
                <a:lnTo>
                  <a:pt x="231" y="3441"/>
                </a:lnTo>
                <a:cubicBezTo>
                  <a:pt x="103" y="3441"/>
                  <a:pt x="0" y="3338"/>
                  <a:pt x="0" y="3210"/>
                </a:cubicBezTo>
                <a:lnTo>
                  <a:pt x="0" y="231"/>
                </a:lnTo>
                <a:cubicBezTo>
                  <a:pt x="0" y="103"/>
                  <a:pt x="103" y="0"/>
                  <a:pt x="231" y="0"/>
                </a:cubicBezTo>
                <a:close/>
              </a:path>
            </a:pathLst>
          </a:custGeom>
          <a:noFill/>
          <a:ln w="15875">
            <a:solidFill>
              <a:srgbClr val="77C255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30721" name="内容占位符 2"/>
          <p:cNvSpPr>
            <a:spLocks noGrp="1"/>
          </p:cNvSpPr>
          <p:nvPr>
            <p:ph idx="1"/>
          </p:nvPr>
        </p:nvSpPr>
        <p:spPr>
          <a:xfrm>
            <a:off x="9420225" y="4275138"/>
            <a:ext cx="714375" cy="142875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457D57"/>
                </a:solidFill>
                <a:ea typeface="+mn-ea"/>
                <a:cs typeface="+mn-ea"/>
                <a:sym typeface="+mn-lt"/>
              </a:rPr>
              <a:t>耕</a:t>
            </a:r>
            <a:endParaRPr lang="en-US" altLang="zh-CN" sz="3600" b="1">
              <a:solidFill>
                <a:srgbClr val="457D57"/>
              </a:solidFill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457D57"/>
                </a:solidFill>
                <a:ea typeface="+mn-ea"/>
                <a:cs typeface="+mn-ea"/>
                <a:sym typeface="+mn-lt"/>
              </a:rPr>
              <a:t>田</a:t>
            </a:r>
          </a:p>
        </p:txBody>
      </p:sp>
      <p:pic>
        <p:nvPicPr>
          <p:cNvPr id="30723" name="Picture 4" descr="http://www.gov.cn/xinwen/site1/20150420/894142951832424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478915" y="3982720"/>
            <a:ext cx="3194685" cy="21850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31" h="3441">
                <a:moveTo>
                  <a:pt x="231" y="0"/>
                </a:moveTo>
                <a:lnTo>
                  <a:pt x="4800" y="0"/>
                </a:lnTo>
                <a:cubicBezTo>
                  <a:pt x="4928" y="0"/>
                  <a:pt x="5031" y="103"/>
                  <a:pt x="5031" y="231"/>
                </a:cubicBezTo>
                <a:lnTo>
                  <a:pt x="5031" y="3210"/>
                </a:lnTo>
                <a:cubicBezTo>
                  <a:pt x="5031" y="3338"/>
                  <a:pt x="4928" y="3441"/>
                  <a:pt x="4800" y="3441"/>
                </a:cubicBezTo>
                <a:lnTo>
                  <a:pt x="231" y="3441"/>
                </a:lnTo>
                <a:cubicBezTo>
                  <a:pt x="103" y="3441"/>
                  <a:pt x="0" y="3338"/>
                  <a:pt x="0" y="3210"/>
                </a:cubicBezTo>
                <a:lnTo>
                  <a:pt x="0" y="231"/>
                </a:lnTo>
                <a:cubicBezTo>
                  <a:pt x="0" y="103"/>
                  <a:pt x="103" y="0"/>
                  <a:pt x="231" y="0"/>
                </a:cubicBezTo>
                <a:close/>
              </a:path>
            </a:pathLst>
          </a:custGeom>
          <a:noFill/>
          <a:ln w="15875">
            <a:solidFill>
              <a:srgbClr val="77C255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30727" name="内容占位符 2"/>
          <p:cNvSpPr txBox="1"/>
          <p:nvPr/>
        </p:nvSpPr>
        <p:spPr bwMode="auto">
          <a:xfrm>
            <a:off x="4950143" y="4477703"/>
            <a:ext cx="500062" cy="500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457D57"/>
                </a:solidFill>
                <a:cs typeface="+mn-ea"/>
                <a:sym typeface="+mn-lt"/>
              </a:rPr>
              <a:t>插</a:t>
            </a:r>
            <a:endParaRPr lang="en-US" altLang="zh-CN" sz="3600" b="1">
              <a:solidFill>
                <a:srgbClr val="457D57"/>
              </a:solidFill>
              <a:cs typeface="+mn-ea"/>
              <a:sym typeface="+mn-lt"/>
            </a:endParaRPr>
          </a:p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457D57"/>
                </a:solidFill>
                <a:cs typeface="+mn-ea"/>
                <a:sym typeface="+mn-lt"/>
              </a:rPr>
              <a:t>秧</a:t>
            </a:r>
          </a:p>
        </p:txBody>
      </p:sp>
      <p:pic>
        <p:nvPicPr>
          <p:cNvPr id="30729" name="Picture 2" descr="http://www.gov.cn/xinwen/site1/20150420/6373142951823907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08370" y="3912235"/>
            <a:ext cx="3194685" cy="21850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31" h="3441">
                <a:moveTo>
                  <a:pt x="231" y="0"/>
                </a:moveTo>
                <a:lnTo>
                  <a:pt x="4800" y="0"/>
                </a:lnTo>
                <a:cubicBezTo>
                  <a:pt x="4928" y="0"/>
                  <a:pt x="5031" y="103"/>
                  <a:pt x="5031" y="231"/>
                </a:cubicBezTo>
                <a:lnTo>
                  <a:pt x="5031" y="3210"/>
                </a:lnTo>
                <a:cubicBezTo>
                  <a:pt x="5031" y="3338"/>
                  <a:pt x="4928" y="3441"/>
                  <a:pt x="4800" y="3441"/>
                </a:cubicBezTo>
                <a:lnTo>
                  <a:pt x="231" y="3441"/>
                </a:lnTo>
                <a:cubicBezTo>
                  <a:pt x="103" y="3441"/>
                  <a:pt x="0" y="3338"/>
                  <a:pt x="0" y="3210"/>
                </a:cubicBezTo>
                <a:lnTo>
                  <a:pt x="0" y="231"/>
                </a:lnTo>
                <a:cubicBezTo>
                  <a:pt x="0" y="103"/>
                  <a:pt x="103" y="0"/>
                  <a:pt x="231" y="0"/>
                </a:cubicBezTo>
                <a:close/>
              </a:path>
            </a:pathLst>
          </a:custGeom>
          <a:noFill/>
          <a:ln w="15875">
            <a:solidFill>
              <a:srgbClr val="77C255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3" name="内容占位符 2"/>
          <p:cNvSpPr>
            <a:spLocks noGrp="1"/>
          </p:cNvSpPr>
          <p:nvPr/>
        </p:nvSpPr>
        <p:spPr>
          <a:xfrm>
            <a:off x="9420225" y="2027238"/>
            <a:ext cx="714375" cy="1428750"/>
          </a:xfrm>
          <a:prstGeom prst="rect">
            <a:avLst/>
          </a:prstGeom>
        </p:spPr>
        <p:txBody>
          <a:bodyPr vert="horz" lIns="101600" tIns="38100" rIns="76200" bIns="381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457D57"/>
                </a:solidFill>
                <a:cs typeface="+mn-ea"/>
                <a:sym typeface="+mn-lt"/>
              </a:rPr>
              <a:t>种黄豆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  <p:bldP spid="297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5123"/>
          <p:cNvSpPr/>
          <p:nvPr/>
        </p:nvSpPr>
        <p:spPr>
          <a:xfrm>
            <a:off x="605790" y="511810"/>
            <a:ext cx="5248275" cy="855980"/>
          </a:xfrm>
          <a:prstGeom prst="rect">
            <a:avLst/>
          </a:prstGeom>
          <a:noFill/>
          <a:ln w="9525">
            <a:noFill/>
          </a:ln>
        </p:spPr>
        <p:txBody>
          <a:bodyPr lIns="83233" tIns="43375" rIns="83233" bIns="433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algn="l" eaLnBrk="1" hangingPunct="1"/>
            <a:r>
              <a:rPr lang="zh-CN" altLang="en-US">
                <a:solidFill>
                  <a:srgbClr val="457D57"/>
                </a:solidFill>
                <a:latin typeface="+mn-lt"/>
                <a:ea typeface="+mn-ea"/>
                <a:cs typeface="+mn-ea"/>
                <a:sym typeface="+mn-lt"/>
              </a:rPr>
              <a:t>谷雨三候</a:t>
            </a:r>
            <a:endParaRPr lang="zh-CN" altLang="en-US" dirty="0">
              <a:solidFill>
                <a:srgbClr val="457D5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52805" y="1611630"/>
            <a:ext cx="3090545" cy="1504315"/>
          </a:xfrm>
        </p:spPr>
        <p:txBody>
          <a:bodyPr/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第一候：萍始生；</a:t>
            </a:r>
            <a:endParaRPr lang="en-US" altLang="zh-CN" b="1" dirty="0">
              <a:solidFill>
                <a:srgbClr val="457D57"/>
              </a:solidFill>
              <a:ea typeface="+mn-ea"/>
              <a:cs typeface="+mn-ea"/>
              <a:sym typeface="+mn-lt"/>
            </a:endParaRP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谷雨后降水量增多，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457D57"/>
                </a:solidFill>
                <a:ea typeface="+mn-ea"/>
                <a:cs typeface="+mn-ea"/>
                <a:sym typeface="+mn-lt"/>
              </a:rPr>
              <a:t>浮萍开始生长。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endParaRPr lang="zh-CN" altLang="en-US" b="1" dirty="0">
              <a:solidFill>
                <a:srgbClr val="457D57"/>
              </a:solidFill>
              <a:ea typeface="+mn-ea"/>
              <a:cs typeface="+mn-ea"/>
              <a:sym typeface="+mn-lt"/>
            </a:endParaRPr>
          </a:p>
        </p:txBody>
      </p:sp>
      <p:pic>
        <p:nvPicPr>
          <p:cNvPr id="22530" name="Picture 2" descr="http://img.mp.itc.cn/upload/20160419/b2c29029674247e098c07086c024cbde_th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36160" y="1611630"/>
            <a:ext cx="5255260" cy="42291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276" h="6660">
                <a:moveTo>
                  <a:pt x="0" y="0"/>
                </a:moveTo>
                <a:lnTo>
                  <a:pt x="8276" y="0"/>
                </a:lnTo>
                <a:lnTo>
                  <a:pt x="8276" y="6660"/>
                </a:lnTo>
                <a:lnTo>
                  <a:pt x="0" y="666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2532" name="Picture 4" descr="http://img.mp.itc.cn/upload/20160421/85ba2af3588b498eb6b0444ac2b6f310_th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52805" y="3198495"/>
            <a:ext cx="3613785" cy="2642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91" h="4161">
                <a:moveTo>
                  <a:pt x="0" y="0"/>
                </a:moveTo>
                <a:lnTo>
                  <a:pt x="5691" y="0"/>
                </a:lnTo>
                <a:lnTo>
                  <a:pt x="5691" y="4161"/>
                </a:lnTo>
                <a:lnTo>
                  <a:pt x="0" y="416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kzel0qp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宽屏</PresentationFormat>
  <Paragraphs>91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阿里巴巴普惠体 R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主题班会：传承中华传统文化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主题班会：传承中华传统文化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2022-03-09T05:36:30Z</dcterms:created>
  <dcterms:modified xsi:type="dcterms:W3CDTF">2023-01-10T06:16:33Z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9604CD268C0144B9A238C2F056C4A20A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