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302" r:id="rId3"/>
    <p:sldId id="284" r:id="rId4"/>
    <p:sldId id="303" r:id="rId5"/>
    <p:sldId id="304" r:id="rId6"/>
    <p:sldId id="288" r:id="rId7"/>
    <p:sldId id="305" r:id="rId8"/>
    <p:sldId id="370" r:id="rId9"/>
    <p:sldId id="301" r:id="rId10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>
          <p15:clr>
            <a:srgbClr val="A4A3A4"/>
          </p15:clr>
        </p15:guide>
        <p15:guide id="2" pos="37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AA05"/>
    <a:srgbClr val="4DA20E"/>
    <a:srgbClr val="E6FBFE"/>
    <a:srgbClr val="57D2E3"/>
    <a:srgbClr val="21B1C5"/>
    <a:srgbClr val="B2F3FC"/>
    <a:srgbClr val="FDFEBA"/>
    <a:srgbClr val="ABA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36"/>
      </p:cViewPr>
      <p:guideLst>
        <p:guide orient="horz" pos="2111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DDFA25-DE1B-406F-B561-9B4EDB5FBF2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CE6098-E5D0-49CB-A442-5CDB1E7B542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24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024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863233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4338" name="文本占位符 863234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zh-CN" dirty="0"/>
          </a:p>
        </p:txBody>
      </p:sp>
      <p:sp>
        <p:nvSpPr>
          <p:cNvPr id="14339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86528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6386" name="文本占位符 86528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zh-CN" dirty="0"/>
          </a:p>
        </p:txBody>
      </p:sp>
      <p:sp>
        <p:nvSpPr>
          <p:cNvPr id="16387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427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42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6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75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-4762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6" y="2127509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59063" y="2373313"/>
            <a:ext cx="7770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2167" y="1600200"/>
            <a:ext cx="11387667" cy="449897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01638" y="6245225"/>
            <a:ext cx="3052763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3052763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07091F2-E540-44F7-B593-0EF3B84FA5BE}" type="slidenum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83730F-6EBF-49BA-B1EB-6C370C413DE4}" type="datetime1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 userDrawn="1"/>
        </p:nvSpPr>
        <p:spPr bwMode="auto">
          <a:xfrm>
            <a:off x="-6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1"/>
          <p:cNvPicPr>
            <a:picLocks noChangeAspect="1"/>
          </p:cNvPicPr>
          <p:nvPr userDrawn="1"/>
        </p:nvPicPr>
        <p:blipFill>
          <a:blip r:embed="rId8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26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218" name="组合 8"/>
          <p:cNvGrpSpPr/>
          <p:nvPr/>
        </p:nvGrpSpPr>
        <p:grpSpPr>
          <a:xfrm>
            <a:off x="1333499" y="2009775"/>
            <a:ext cx="5870575" cy="1588719"/>
            <a:chOff x="256936" y="2072009"/>
            <a:chExt cx="5872331" cy="1590102"/>
          </a:xfrm>
        </p:grpSpPr>
        <p:sp>
          <p:nvSpPr>
            <p:cNvPr id="9219" name="矩形 24"/>
            <p:cNvSpPr/>
            <p:nvPr/>
          </p:nvSpPr>
          <p:spPr>
            <a:xfrm>
              <a:off x="1419698" y="2072009"/>
              <a:ext cx="3602355" cy="55343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第五单元 </a:t>
              </a:r>
              <a:r>
                <a:rPr lang="en-US" altLang="zh-CN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分数四则混合运算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256936" y="2830391"/>
              <a:ext cx="5872331" cy="83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8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分</a:t>
              </a:r>
              <a:r>
                <a:rPr kumimoji="0" lang="zh-CN" altLang="en-US" sz="4800" b="1" i="0" u="none" strike="noStrike" kern="1200" cap="none" spc="30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数四则混合运算</a:t>
              </a:r>
            </a:p>
          </p:txBody>
        </p:sp>
      </p:grpSp>
      <p:pic>
        <p:nvPicPr>
          <p:cNvPr id="9221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51223" y="1536700"/>
            <a:ext cx="4047303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2621541" y="588715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861187" descr="20051106225353173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014413"/>
            <a:ext cx="9850438" cy="56086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"/>
          <p:cNvSpPr txBox="1"/>
          <p:nvPr/>
        </p:nvSpPr>
        <p:spPr>
          <a:xfrm>
            <a:off x="992188" y="1338263"/>
            <a:ext cx="10317162" cy="1077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复习：小的中国结每个用4分米彩绳，大的中国结每个用6分米彩绳。两种中国结各做18个。一共要用多少分米？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03450" y="3021013"/>
            <a:ext cx="3409950" cy="17541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18×4+18×6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=72+108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=180(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分米）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92875" y="3021013"/>
            <a:ext cx="3854450" cy="17541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(4+6)×18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=10×18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=180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（分米）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860192"/>
          <p:cNvSpPr/>
          <p:nvPr/>
        </p:nvSpPr>
        <p:spPr>
          <a:xfrm>
            <a:off x="1722438" y="982663"/>
            <a:ext cx="8820150" cy="59023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3314" name="图片 860165" descr="01401000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288" y="954088"/>
            <a:ext cx="4749800" cy="59039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60202" name="组合 860201"/>
          <p:cNvGrpSpPr/>
          <p:nvPr/>
        </p:nvGrpSpPr>
        <p:grpSpPr>
          <a:xfrm>
            <a:off x="6311900" y="3789363"/>
            <a:ext cx="4511675" cy="2160587"/>
            <a:chOff x="3016" y="2387"/>
            <a:chExt cx="2495" cy="1361"/>
          </a:xfrm>
        </p:grpSpPr>
        <p:sp>
          <p:nvSpPr>
            <p:cNvPr id="13316" name="椭圆形标注 860199"/>
            <p:cNvSpPr/>
            <p:nvPr/>
          </p:nvSpPr>
          <p:spPr>
            <a:xfrm>
              <a:off x="3016" y="2387"/>
              <a:ext cx="2495" cy="1361"/>
            </a:xfrm>
            <a:prstGeom prst="wedgeEllipseCallout">
              <a:avLst>
                <a:gd name="adj1" fmla="val 42023"/>
                <a:gd name="adj2" fmla="val 46472"/>
              </a:avLst>
            </a:prstGeom>
            <a:solidFill>
              <a:srgbClr val="FF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36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3317" name="矩形 860166"/>
            <p:cNvSpPr/>
            <p:nvPr/>
          </p:nvSpPr>
          <p:spPr>
            <a:xfrm>
              <a:off x="3272" y="2708"/>
              <a:ext cx="2223" cy="98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 algn="ctr">
                <a:spcBef>
                  <a:spcPct val="30000"/>
                </a:spcBef>
                <a:buFont typeface="Arial" panose="020B0604020202020204" pitchFamily="34" charset="0"/>
                <a:buNone/>
              </a:pPr>
              <a:r>
                <a:rPr lang="zh-CN" altLang="en-US" sz="3200" dirty="0">
                  <a:latin typeface="方正隶变简体" pitchFamily="2" charset="-122"/>
                  <a:ea typeface="方正隶变简体" pitchFamily="2" charset="-122"/>
                </a:rPr>
                <a:t>两种中国结各做</a:t>
              </a:r>
              <a:r>
                <a:rPr lang="en-US" altLang="zh-CN" sz="3200" dirty="0">
                  <a:latin typeface="方正隶变简体" pitchFamily="2" charset="-122"/>
                  <a:ea typeface="方正隶变简体" pitchFamily="2" charset="-122"/>
                </a:rPr>
                <a:t>18</a:t>
              </a:r>
              <a:r>
                <a:rPr lang="zh-CN" altLang="en-US" sz="3200" dirty="0">
                  <a:latin typeface="方正隶变简体" pitchFamily="2" charset="-122"/>
                  <a:ea typeface="方正隶变简体" pitchFamily="2" charset="-122"/>
                </a:rPr>
                <a:t>个，一共用彩绳多少米？</a:t>
              </a:r>
            </a:p>
          </p:txBody>
        </p:sp>
      </p:grpSp>
      <p:grpSp>
        <p:nvGrpSpPr>
          <p:cNvPr id="13318" name="组合 860195"/>
          <p:cNvGrpSpPr/>
          <p:nvPr/>
        </p:nvGrpSpPr>
        <p:grpSpPr>
          <a:xfrm>
            <a:off x="1774825" y="5084763"/>
            <a:ext cx="3168650" cy="865187"/>
            <a:chOff x="158" y="436"/>
            <a:chExt cx="1996" cy="545"/>
          </a:xfrm>
        </p:grpSpPr>
        <p:sp>
          <p:nvSpPr>
            <p:cNvPr id="13319" name="矩形 860193"/>
            <p:cNvSpPr/>
            <p:nvPr/>
          </p:nvSpPr>
          <p:spPr>
            <a:xfrm>
              <a:off x="158" y="436"/>
              <a:ext cx="1996" cy="545"/>
            </a:xfrm>
            <a:prstGeom prst="rect">
              <a:avLst/>
            </a:prstGeom>
            <a:solidFill>
              <a:srgbClr val="FF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3320" name="组合 860191"/>
            <p:cNvGrpSpPr/>
            <p:nvPr/>
          </p:nvGrpSpPr>
          <p:grpSpPr>
            <a:xfrm>
              <a:off x="204" y="436"/>
              <a:ext cx="1934" cy="541"/>
              <a:chOff x="204" y="436"/>
              <a:chExt cx="1934" cy="541"/>
            </a:xfrm>
          </p:grpSpPr>
          <p:sp>
            <p:nvSpPr>
              <p:cNvPr id="13321" name="矩形 860167"/>
              <p:cNvSpPr/>
              <p:nvPr/>
            </p:nvSpPr>
            <p:spPr>
              <a:xfrm>
                <a:off x="204" y="525"/>
                <a:ext cx="1934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3200" dirty="0">
                    <a:latin typeface="Arial" panose="020B0604020202020204" pitchFamily="34" charset="0"/>
                    <a:ea typeface="楷体_GB2312" pitchFamily="49" charset="-122"/>
                  </a:rPr>
                  <a:t>每个用    米彩绳</a:t>
                </a:r>
              </a:p>
            </p:txBody>
          </p:sp>
          <p:grpSp>
            <p:nvGrpSpPr>
              <p:cNvPr id="13322" name="组合 860175"/>
              <p:cNvGrpSpPr/>
              <p:nvPr/>
            </p:nvGrpSpPr>
            <p:grpSpPr>
              <a:xfrm>
                <a:off x="1041" y="436"/>
                <a:ext cx="249" cy="541"/>
                <a:chOff x="1598" y="1904"/>
                <a:chExt cx="249" cy="541"/>
              </a:xfrm>
            </p:grpSpPr>
            <p:sp>
              <p:nvSpPr>
                <p:cNvPr id="13323" name="直接连接符 860176"/>
                <p:cNvSpPr/>
                <p:nvPr/>
              </p:nvSpPr>
              <p:spPr>
                <a:xfrm>
                  <a:off x="1610" y="2179"/>
                  <a:ext cx="226" cy="0"/>
                </a:xfrm>
                <a:prstGeom prst="line">
                  <a:avLst/>
                </a:prstGeom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4" name="文本框 860177"/>
                <p:cNvSpPr txBox="1"/>
                <p:nvPr/>
              </p:nvSpPr>
              <p:spPr>
                <a:xfrm>
                  <a:off x="1610" y="2115"/>
                  <a:ext cx="237" cy="33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t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dirty="0">
                      <a:latin typeface="Arial" panose="020B0604020202020204" pitchFamily="34" charset="0"/>
                      <a:ea typeface="楷体_GB2312" pitchFamily="49" charset="-122"/>
                    </a:rPr>
                    <a:t>5</a:t>
                  </a:r>
                </a:p>
              </p:txBody>
            </p:sp>
            <p:sp>
              <p:nvSpPr>
                <p:cNvPr id="13325" name="文本框 860178"/>
                <p:cNvSpPr txBox="1"/>
                <p:nvPr/>
              </p:nvSpPr>
              <p:spPr>
                <a:xfrm>
                  <a:off x="1598" y="1904"/>
                  <a:ext cx="235" cy="3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t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dirty="0">
                      <a:latin typeface="Arial" panose="020B0604020202020204" pitchFamily="34" charset="0"/>
                      <a:ea typeface="楷体_GB2312" pitchFamily="49" charset="-122"/>
                    </a:rPr>
                    <a:t>2</a:t>
                  </a:r>
                </a:p>
              </p:txBody>
            </p:sp>
          </p:grpSp>
        </p:grpSp>
      </p:grpSp>
      <p:grpSp>
        <p:nvGrpSpPr>
          <p:cNvPr id="13326" name="组合 860196"/>
          <p:cNvGrpSpPr/>
          <p:nvPr/>
        </p:nvGrpSpPr>
        <p:grpSpPr>
          <a:xfrm>
            <a:off x="6383338" y="1125538"/>
            <a:ext cx="3168650" cy="930275"/>
            <a:chOff x="521" y="3385"/>
            <a:chExt cx="1996" cy="586"/>
          </a:xfrm>
        </p:grpSpPr>
        <p:sp>
          <p:nvSpPr>
            <p:cNvPr id="13327" name="矩形 860194"/>
            <p:cNvSpPr/>
            <p:nvPr/>
          </p:nvSpPr>
          <p:spPr>
            <a:xfrm>
              <a:off x="521" y="3385"/>
              <a:ext cx="1996" cy="545"/>
            </a:xfrm>
            <a:prstGeom prst="rect">
              <a:avLst/>
            </a:prstGeom>
            <a:solidFill>
              <a:srgbClr val="FF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28" name="矩形 860168"/>
            <p:cNvSpPr/>
            <p:nvPr/>
          </p:nvSpPr>
          <p:spPr>
            <a:xfrm>
              <a:off x="521" y="3475"/>
              <a:ext cx="193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3200" dirty="0">
                  <a:latin typeface="Arial" panose="020B0604020202020204" pitchFamily="34" charset="0"/>
                  <a:ea typeface="楷体_GB2312" pitchFamily="49" charset="-122"/>
                </a:rPr>
                <a:t>每个用    米彩绳</a:t>
              </a:r>
            </a:p>
          </p:txBody>
        </p:sp>
        <p:grpSp>
          <p:nvGrpSpPr>
            <p:cNvPr id="13329" name="组合 860187"/>
            <p:cNvGrpSpPr/>
            <p:nvPr/>
          </p:nvGrpSpPr>
          <p:grpSpPr>
            <a:xfrm>
              <a:off x="1383" y="3430"/>
              <a:ext cx="249" cy="541"/>
              <a:chOff x="1598" y="1904"/>
              <a:chExt cx="249" cy="541"/>
            </a:xfrm>
          </p:grpSpPr>
          <p:sp>
            <p:nvSpPr>
              <p:cNvPr id="13330" name="直接连接符 860188"/>
              <p:cNvSpPr/>
              <p:nvPr/>
            </p:nvSpPr>
            <p:spPr>
              <a:xfrm>
                <a:off x="1610" y="2179"/>
                <a:ext cx="226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1" name="文本框 860189"/>
              <p:cNvSpPr txBox="1"/>
              <p:nvPr/>
            </p:nvSpPr>
            <p:spPr>
              <a:xfrm>
                <a:off x="1610" y="2115"/>
                <a:ext cx="237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13332" name="文本框 860190"/>
              <p:cNvSpPr txBox="1"/>
              <p:nvPr/>
            </p:nvSpPr>
            <p:spPr>
              <a:xfrm>
                <a:off x="1598" y="1904"/>
                <a:ext cx="237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3</a:t>
                </a:r>
              </a:p>
            </p:txBody>
          </p:sp>
        </p:grpSp>
      </p:grpSp>
      <p:sp>
        <p:nvSpPr>
          <p:cNvPr id="13333" name="直接连接符 860197"/>
          <p:cNvSpPr/>
          <p:nvPr/>
        </p:nvSpPr>
        <p:spPr>
          <a:xfrm flipV="1">
            <a:off x="5951538" y="1557338"/>
            <a:ext cx="360362" cy="358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4" name="直接连接符 860198"/>
          <p:cNvSpPr/>
          <p:nvPr/>
        </p:nvSpPr>
        <p:spPr>
          <a:xfrm flipH="1">
            <a:off x="3359150" y="3933825"/>
            <a:ext cx="1081088" cy="11509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3335" name="图片 860200" descr="Boy01334949s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09138" y="5256213"/>
            <a:ext cx="952500" cy="1504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6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864257"/>
          <p:cNvSpPr/>
          <p:nvPr/>
        </p:nvSpPr>
        <p:spPr>
          <a:xfrm>
            <a:off x="1649413" y="954088"/>
            <a:ext cx="8820150" cy="59039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5362" name="图片 864258" descr="014010009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731250" y="4697413"/>
            <a:ext cx="1738313" cy="21605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64326" name="组合 864325"/>
          <p:cNvGrpSpPr/>
          <p:nvPr/>
        </p:nvGrpSpPr>
        <p:grpSpPr>
          <a:xfrm>
            <a:off x="2351088" y="2378075"/>
            <a:ext cx="2806700" cy="884238"/>
            <a:chOff x="533" y="1288"/>
            <a:chExt cx="1768" cy="557"/>
          </a:xfrm>
        </p:grpSpPr>
        <p:sp>
          <p:nvSpPr>
            <p:cNvPr id="15364" name="矩形 864299"/>
            <p:cNvSpPr/>
            <p:nvPr/>
          </p:nvSpPr>
          <p:spPr>
            <a:xfrm>
              <a:off x="533" y="1298"/>
              <a:ext cx="1757" cy="499"/>
            </a:xfrm>
            <a:prstGeom prst="rect">
              <a:avLst/>
            </a:prstGeom>
            <a:solidFill>
              <a:srgbClr val="FF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5365" name="组合 864300"/>
            <p:cNvGrpSpPr/>
            <p:nvPr/>
          </p:nvGrpSpPr>
          <p:grpSpPr>
            <a:xfrm>
              <a:off x="612" y="1288"/>
              <a:ext cx="1689" cy="557"/>
              <a:chOff x="56" y="2568"/>
              <a:chExt cx="1689" cy="557"/>
            </a:xfrm>
          </p:grpSpPr>
          <p:sp>
            <p:nvSpPr>
              <p:cNvPr id="15366" name="文本框 864301"/>
              <p:cNvSpPr txBox="1"/>
              <p:nvPr/>
            </p:nvSpPr>
            <p:spPr>
              <a:xfrm>
                <a:off x="93" y="2673"/>
                <a:ext cx="1652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800" b="1" dirty="0">
                    <a:latin typeface="Arial" panose="020B0604020202020204" pitchFamily="34" charset="0"/>
                    <a:ea typeface="楷体_GB2312" pitchFamily="49" charset="-122"/>
                  </a:rPr>
                  <a:t>  ×</a:t>
                </a: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18+</a:t>
                </a:r>
                <a:r>
                  <a:rPr lang="zh-CN" altLang="en-US" sz="2800" b="1" dirty="0">
                    <a:latin typeface="Arial" panose="020B0604020202020204" pitchFamily="34" charset="0"/>
                    <a:ea typeface="楷体_GB2312" pitchFamily="49" charset="-122"/>
                  </a:rPr>
                  <a:t>    </a:t>
                </a:r>
                <a:r>
                  <a:rPr lang="en-US" altLang="en-US" sz="2800" b="1" dirty="0">
                    <a:latin typeface="Arial" panose="020B0604020202020204" pitchFamily="34" charset="0"/>
                    <a:ea typeface="楷体_GB2312" pitchFamily="49" charset="-122"/>
                  </a:rPr>
                  <a:t>×</a:t>
                </a: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18</a:t>
                </a:r>
              </a:p>
            </p:txBody>
          </p:sp>
          <p:grpSp>
            <p:nvGrpSpPr>
              <p:cNvPr id="15367" name="组合 864302"/>
              <p:cNvGrpSpPr/>
              <p:nvPr/>
            </p:nvGrpSpPr>
            <p:grpSpPr>
              <a:xfrm>
                <a:off x="56" y="2568"/>
                <a:ext cx="238" cy="557"/>
                <a:chOff x="1688" y="1207"/>
                <a:chExt cx="238" cy="557"/>
              </a:xfrm>
            </p:grpSpPr>
            <p:sp>
              <p:nvSpPr>
                <p:cNvPr id="15368" name="直接连接符 864303"/>
                <p:cNvSpPr/>
                <p:nvPr/>
              </p:nvSpPr>
              <p:spPr>
                <a:xfrm>
                  <a:off x="1700" y="1482"/>
                  <a:ext cx="226" cy="0"/>
                </a:xfrm>
                <a:prstGeom prst="line">
                  <a:avLst/>
                </a:prstGeom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69" name="文本框 864304"/>
                <p:cNvSpPr txBox="1"/>
                <p:nvPr/>
              </p:nvSpPr>
              <p:spPr>
                <a:xfrm>
                  <a:off x="1688" y="1434"/>
                  <a:ext cx="237" cy="33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t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dirty="0">
                      <a:latin typeface="Arial" panose="020B0604020202020204" pitchFamily="34" charset="0"/>
                      <a:ea typeface="楷体_GB2312" pitchFamily="49" charset="-122"/>
                    </a:rPr>
                    <a:t>5</a:t>
                  </a:r>
                </a:p>
              </p:txBody>
            </p:sp>
            <p:sp>
              <p:nvSpPr>
                <p:cNvPr id="15370" name="文本框 864305"/>
                <p:cNvSpPr txBox="1"/>
                <p:nvPr/>
              </p:nvSpPr>
              <p:spPr>
                <a:xfrm>
                  <a:off x="1688" y="1207"/>
                  <a:ext cx="237" cy="33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t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dirty="0">
                      <a:latin typeface="Arial" panose="020B0604020202020204" pitchFamily="34" charset="0"/>
                      <a:ea typeface="楷体_GB2312" pitchFamily="49" charset="-122"/>
                    </a:rPr>
                    <a:t>2</a:t>
                  </a:r>
                </a:p>
              </p:txBody>
            </p:sp>
          </p:grpSp>
          <p:grpSp>
            <p:nvGrpSpPr>
              <p:cNvPr id="15371" name="组合 864306"/>
              <p:cNvGrpSpPr/>
              <p:nvPr/>
            </p:nvGrpSpPr>
            <p:grpSpPr>
              <a:xfrm>
                <a:off x="812" y="2574"/>
                <a:ext cx="238" cy="551"/>
                <a:chOff x="1570" y="1213"/>
                <a:chExt cx="238" cy="551"/>
              </a:xfrm>
            </p:grpSpPr>
            <p:sp>
              <p:nvSpPr>
                <p:cNvPr id="15372" name="直接连接符 864307"/>
                <p:cNvSpPr/>
                <p:nvPr/>
              </p:nvSpPr>
              <p:spPr>
                <a:xfrm>
                  <a:off x="1575" y="1482"/>
                  <a:ext cx="226" cy="0"/>
                </a:xfrm>
                <a:prstGeom prst="line">
                  <a:avLst/>
                </a:prstGeom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3" name="文本框 864308"/>
                <p:cNvSpPr txBox="1"/>
                <p:nvPr/>
              </p:nvSpPr>
              <p:spPr>
                <a:xfrm>
                  <a:off x="1571" y="1434"/>
                  <a:ext cx="237" cy="33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t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dirty="0">
                      <a:latin typeface="Arial" panose="020B0604020202020204" pitchFamily="34" charset="0"/>
                      <a:ea typeface="楷体_GB2312" pitchFamily="49" charset="-122"/>
                    </a:rPr>
                    <a:t>5</a:t>
                  </a:r>
                </a:p>
              </p:txBody>
            </p:sp>
            <p:sp>
              <p:nvSpPr>
                <p:cNvPr id="15374" name="文本框 864309"/>
                <p:cNvSpPr txBox="1"/>
                <p:nvPr/>
              </p:nvSpPr>
              <p:spPr>
                <a:xfrm>
                  <a:off x="1570" y="1213"/>
                  <a:ext cx="237" cy="3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90000" tIns="46800" rIns="90000" bIns="46800" anchor="t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dirty="0">
                      <a:latin typeface="Arial" panose="020B0604020202020204" pitchFamily="34" charset="0"/>
                      <a:ea typeface="楷体_GB2312" pitchFamily="49" charset="-122"/>
                    </a:rPr>
                    <a:t>3</a:t>
                  </a:r>
                </a:p>
              </p:txBody>
            </p:sp>
          </p:grpSp>
        </p:grpSp>
      </p:grpSp>
      <p:sp>
        <p:nvSpPr>
          <p:cNvPr id="864313" name="矩形 864312"/>
          <p:cNvSpPr/>
          <p:nvPr/>
        </p:nvSpPr>
        <p:spPr>
          <a:xfrm>
            <a:off x="2044700" y="1039813"/>
            <a:ext cx="3529013" cy="10779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algn="ctr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D600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先算两种中国结各用彩绳多少米？</a:t>
            </a:r>
          </a:p>
        </p:txBody>
      </p:sp>
      <p:sp>
        <p:nvSpPr>
          <p:cNvPr id="864314" name="矩形 864313"/>
          <p:cNvSpPr/>
          <p:nvPr/>
        </p:nvSpPr>
        <p:spPr>
          <a:xfrm>
            <a:off x="6292850" y="1098550"/>
            <a:ext cx="4032250" cy="107791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algn="ctr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D600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先算两种中国结各做</a:t>
            </a:r>
            <a:r>
              <a:rPr lang="en-US" altLang="zh-CN" sz="3200" dirty="0">
                <a:solidFill>
                  <a:srgbClr val="D600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solidFill>
                  <a:srgbClr val="D600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个要用彩绳多少米？</a:t>
            </a:r>
          </a:p>
        </p:txBody>
      </p:sp>
      <p:grpSp>
        <p:nvGrpSpPr>
          <p:cNvPr id="864327" name="组合 864326"/>
          <p:cNvGrpSpPr/>
          <p:nvPr/>
        </p:nvGrpSpPr>
        <p:grpSpPr>
          <a:xfrm>
            <a:off x="6653213" y="2393950"/>
            <a:ext cx="3240087" cy="884238"/>
            <a:chOff x="3243" y="1298"/>
            <a:chExt cx="2041" cy="557"/>
          </a:xfrm>
        </p:grpSpPr>
        <p:sp>
          <p:nvSpPr>
            <p:cNvPr id="15378" name="矩形 864314"/>
            <p:cNvSpPr/>
            <p:nvPr/>
          </p:nvSpPr>
          <p:spPr>
            <a:xfrm>
              <a:off x="3334" y="1308"/>
              <a:ext cx="1757" cy="499"/>
            </a:xfrm>
            <a:prstGeom prst="rect">
              <a:avLst/>
            </a:prstGeom>
            <a:solidFill>
              <a:srgbClr val="FF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79" name="文本框 864316"/>
            <p:cNvSpPr txBox="1"/>
            <p:nvPr/>
          </p:nvSpPr>
          <p:spPr>
            <a:xfrm>
              <a:off x="3243" y="1425"/>
              <a:ext cx="2041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（     </a:t>
              </a:r>
              <a:r>
                <a:rPr lang="en-US" altLang="zh-CN" sz="2800" b="1" dirty="0">
                  <a:latin typeface="Arial" panose="020B0604020202020204" pitchFamily="34" charset="0"/>
                  <a:ea typeface="楷体_GB2312" pitchFamily="49" charset="-122"/>
                </a:rPr>
                <a:t>+      </a:t>
              </a:r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）</a:t>
              </a:r>
              <a:r>
                <a:rPr lang="en-US" altLang="en-US" sz="2800" b="1" dirty="0">
                  <a:latin typeface="Arial" panose="020B0604020202020204" pitchFamily="34" charset="0"/>
                  <a:ea typeface="楷体_GB2312" pitchFamily="49" charset="-122"/>
                </a:rPr>
                <a:t>×</a:t>
              </a:r>
              <a:r>
                <a:rPr lang="en-US" altLang="zh-CN" sz="2800" b="1" dirty="0">
                  <a:latin typeface="Arial" panose="020B0604020202020204" pitchFamily="34" charset="0"/>
                  <a:ea typeface="楷体_GB2312" pitchFamily="49" charset="-122"/>
                </a:rPr>
                <a:t>18</a:t>
              </a:r>
            </a:p>
          </p:txBody>
        </p:sp>
        <p:grpSp>
          <p:nvGrpSpPr>
            <p:cNvPr id="15380" name="组合 864317"/>
            <p:cNvGrpSpPr/>
            <p:nvPr/>
          </p:nvGrpSpPr>
          <p:grpSpPr>
            <a:xfrm>
              <a:off x="3515" y="1298"/>
              <a:ext cx="238" cy="557"/>
              <a:chOff x="1688" y="1207"/>
              <a:chExt cx="238" cy="557"/>
            </a:xfrm>
          </p:grpSpPr>
          <p:sp>
            <p:nvSpPr>
              <p:cNvPr id="15381" name="直接连接符 864318"/>
              <p:cNvSpPr/>
              <p:nvPr/>
            </p:nvSpPr>
            <p:spPr>
              <a:xfrm>
                <a:off x="1700" y="1482"/>
                <a:ext cx="226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2" name="文本框 864319"/>
              <p:cNvSpPr txBox="1"/>
              <p:nvPr/>
            </p:nvSpPr>
            <p:spPr>
              <a:xfrm>
                <a:off x="1688" y="1434"/>
                <a:ext cx="237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15383" name="文本框 864320"/>
              <p:cNvSpPr txBox="1"/>
              <p:nvPr/>
            </p:nvSpPr>
            <p:spPr>
              <a:xfrm>
                <a:off x="1688" y="1207"/>
                <a:ext cx="237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2</a:t>
                </a:r>
              </a:p>
            </p:txBody>
          </p:sp>
        </p:grpSp>
        <p:grpSp>
          <p:nvGrpSpPr>
            <p:cNvPr id="15384" name="组合 864321"/>
            <p:cNvGrpSpPr/>
            <p:nvPr/>
          </p:nvGrpSpPr>
          <p:grpSpPr>
            <a:xfrm>
              <a:off x="4093" y="1298"/>
              <a:ext cx="238" cy="557"/>
              <a:chOff x="1688" y="1207"/>
              <a:chExt cx="238" cy="557"/>
            </a:xfrm>
          </p:grpSpPr>
          <p:sp>
            <p:nvSpPr>
              <p:cNvPr id="15385" name="直接连接符 864322"/>
              <p:cNvSpPr/>
              <p:nvPr/>
            </p:nvSpPr>
            <p:spPr>
              <a:xfrm>
                <a:off x="1700" y="1482"/>
                <a:ext cx="226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6" name="文本框 864323"/>
              <p:cNvSpPr txBox="1"/>
              <p:nvPr/>
            </p:nvSpPr>
            <p:spPr>
              <a:xfrm>
                <a:off x="1688" y="1434"/>
                <a:ext cx="237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15387" name="文本框 864324"/>
              <p:cNvSpPr txBox="1"/>
              <p:nvPr/>
            </p:nvSpPr>
            <p:spPr>
              <a:xfrm>
                <a:off x="1688" y="1207"/>
                <a:ext cx="237" cy="3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3</a:t>
                </a:r>
              </a:p>
            </p:txBody>
          </p:sp>
        </p:grpSp>
      </p:grpSp>
      <p:grpSp>
        <p:nvGrpSpPr>
          <p:cNvPr id="864346" name="组合 864345"/>
          <p:cNvGrpSpPr/>
          <p:nvPr/>
        </p:nvGrpSpPr>
        <p:grpSpPr>
          <a:xfrm>
            <a:off x="1323975" y="3459163"/>
            <a:ext cx="2949575" cy="900112"/>
            <a:chOff x="-114" y="1969"/>
            <a:chExt cx="1858" cy="567"/>
          </a:xfrm>
        </p:grpSpPr>
        <p:sp>
          <p:nvSpPr>
            <p:cNvPr id="15389" name="矩形 864327"/>
            <p:cNvSpPr/>
            <p:nvPr/>
          </p:nvSpPr>
          <p:spPr>
            <a:xfrm>
              <a:off x="-114" y="2028"/>
              <a:ext cx="1678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dirty="0">
                  <a:latin typeface="Arial" panose="020B0604020202020204" pitchFamily="34" charset="0"/>
                  <a:ea typeface="楷体_GB2312" pitchFamily="49" charset="-122"/>
                </a:rPr>
                <a:t>=      +</a:t>
              </a:r>
            </a:p>
          </p:txBody>
        </p:sp>
        <p:grpSp>
          <p:nvGrpSpPr>
            <p:cNvPr id="15390" name="组合 864340"/>
            <p:cNvGrpSpPr/>
            <p:nvPr/>
          </p:nvGrpSpPr>
          <p:grpSpPr>
            <a:xfrm>
              <a:off x="567" y="1969"/>
              <a:ext cx="486" cy="557"/>
              <a:chOff x="736" y="2024"/>
              <a:chExt cx="486" cy="557"/>
            </a:xfrm>
          </p:grpSpPr>
          <p:sp>
            <p:nvSpPr>
              <p:cNvPr id="15391" name="直接连接符 864333"/>
              <p:cNvSpPr/>
              <p:nvPr/>
            </p:nvSpPr>
            <p:spPr>
              <a:xfrm>
                <a:off x="748" y="2299"/>
                <a:ext cx="318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2" name="文本框 864334"/>
              <p:cNvSpPr txBox="1"/>
              <p:nvPr/>
            </p:nvSpPr>
            <p:spPr>
              <a:xfrm>
                <a:off x="736" y="2251"/>
                <a:ext cx="300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 5</a:t>
                </a:r>
              </a:p>
            </p:txBody>
          </p:sp>
          <p:sp>
            <p:nvSpPr>
              <p:cNvPr id="15393" name="文本框 864335"/>
              <p:cNvSpPr txBox="1"/>
              <p:nvPr/>
            </p:nvSpPr>
            <p:spPr>
              <a:xfrm>
                <a:off x="736" y="2024"/>
                <a:ext cx="486" cy="3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36  </a:t>
                </a:r>
              </a:p>
            </p:txBody>
          </p:sp>
        </p:grpSp>
        <p:grpSp>
          <p:nvGrpSpPr>
            <p:cNvPr id="15394" name="组合 864341"/>
            <p:cNvGrpSpPr/>
            <p:nvPr/>
          </p:nvGrpSpPr>
          <p:grpSpPr>
            <a:xfrm>
              <a:off x="1258" y="1979"/>
              <a:ext cx="486" cy="557"/>
              <a:chOff x="736" y="2024"/>
              <a:chExt cx="486" cy="557"/>
            </a:xfrm>
          </p:grpSpPr>
          <p:sp>
            <p:nvSpPr>
              <p:cNvPr id="15395" name="直接连接符 864342"/>
              <p:cNvSpPr/>
              <p:nvPr/>
            </p:nvSpPr>
            <p:spPr>
              <a:xfrm>
                <a:off x="748" y="2299"/>
                <a:ext cx="318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6" name="文本框 864343"/>
              <p:cNvSpPr txBox="1"/>
              <p:nvPr/>
            </p:nvSpPr>
            <p:spPr>
              <a:xfrm>
                <a:off x="736" y="2251"/>
                <a:ext cx="300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 5</a:t>
                </a:r>
              </a:p>
            </p:txBody>
          </p:sp>
          <p:sp>
            <p:nvSpPr>
              <p:cNvPr id="15397" name="文本框 864344"/>
              <p:cNvSpPr txBox="1"/>
              <p:nvPr/>
            </p:nvSpPr>
            <p:spPr>
              <a:xfrm>
                <a:off x="736" y="2024"/>
                <a:ext cx="486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54  </a:t>
                </a:r>
              </a:p>
            </p:txBody>
          </p:sp>
        </p:grpSp>
      </p:grpSp>
      <p:grpSp>
        <p:nvGrpSpPr>
          <p:cNvPr id="864357" name="组合 864356"/>
          <p:cNvGrpSpPr/>
          <p:nvPr/>
        </p:nvGrpSpPr>
        <p:grpSpPr>
          <a:xfrm>
            <a:off x="1323975" y="4451350"/>
            <a:ext cx="1852613" cy="884238"/>
            <a:chOff x="-114" y="2594"/>
            <a:chExt cx="1167" cy="557"/>
          </a:xfrm>
        </p:grpSpPr>
        <p:sp>
          <p:nvSpPr>
            <p:cNvPr id="15399" name="矩形 864347"/>
            <p:cNvSpPr/>
            <p:nvPr/>
          </p:nvSpPr>
          <p:spPr>
            <a:xfrm>
              <a:off x="-114" y="2653"/>
              <a:ext cx="998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dirty="0">
                  <a:latin typeface="Arial" panose="020B0604020202020204" pitchFamily="34" charset="0"/>
                  <a:ea typeface="楷体_GB2312" pitchFamily="49" charset="-122"/>
                </a:rPr>
                <a:t>=      </a:t>
              </a:r>
            </a:p>
          </p:txBody>
        </p:sp>
        <p:grpSp>
          <p:nvGrpSpPr>
            <p:cNvPr id="15400" name="组合 864348"/>
            <p:cNvGrpSpPr/>
            <p:nvPr/>
          </p:nvGrpSpPr>
          <p:grpSpPr>
            <a:xfrm>
              <a:off x="567" y="2594"/>
              <a:ext cx="486" cy="557"/>
              <a:chOff x="736" y="2024"/>
              <a:chExt cx="486" cy="557"/>
            </a:xfrm>
          </p:grpSpPr>
          <p:sp>
            <p:nvSpPr>
              <p:cNvPr id="15401" name="直接连接符 864349"/>
              <p:cNvSpPr/>
              <p:nvPr/>
            </p:nvSpPr>
            <p:spPr>
              <a:xfrm>
                <a:off x="748" y="2299"/>
                <a:ext cx="318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2" name="文本框 864350"/>
              <p:cNvSpPr txBox="1"/>
              <p:nvPr/>
            </p:nvSpPr>
            <p:spPr>
              <a:xfrm>
                <a:off x="736" y="2251"/>
                <a:ext cx="300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 5</a:t>
                </a:r>
              </a:p>
            </p:txBody>
          </p:sp>
          <p:sp>
            <p:nvSpPr>
              <p:cNvPr id="15403" name="文本框 864351"/>
              <p:cNvSpPr txBox="1"/>
              <p:nvPr/>
            </p:nvSpPr>
            <p:spPr>
              <a:xfrm>
                <a:off x="736" y="2024"/>
                <a:ext cx="486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90  </a:t>
                </a:r>
              </a:p>
            </p:txBody>
          </p:sp>
        </p:grpSp>
      </p:grpSp>
      <p:sp>
        <p:nvSpPr>
          <p:cNvPr id="864359" name="矩形 864358"/>
          <p:cNvSpPr/>
          <p:nvPr/>
        </p:nvSpPr>
        <p:spPr>
          <a:xfrm>
            <a:off x="1539875" y="5426075"/>
            <a:ext cx="2952750" cy="64611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dirty="0">
                <a:latin typeface="Arial" panose="020B0604020202020204" pitchFamily="34" charset="0"/>
                <a:ea typeface="楷体_GB2312" pitchFamily="49" charset="-122"/>
              </a:rPr>
              <a:t>= </a:t>
            </a:r>
            <a:r>
              <a:rPr lang="en-US" altLang="zh-CN" sz="3200" dirty="0">
                <a:latin typeface="Arial" panose="020B0604020202020204" pitchFamily="34" charset="0"/>
                <a:ea typeface="楷体_GB2312" pitchFamily="49" charset="-122"/>
              </a:rPr>
              <a:t>18</a:t>
            </a:r>
            <a:r>
              <a:rPr lang="zh-CN" altLang="en-US" sz="3200" dirty="0">
                <a:latin typeface="Arial" panose="020B0604020202020204" pitchFamily="34" charset="0"/>
                <a:ea typeface="楷体_GB2312" pitchFamily="49" charset="-122"/>
              </a:rPr>
              <a:t>（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米</a:t>
            </a:r>
            <a:r>
              <a:rPr lang="zh-CN" altLang="en-US" sz="3200" dirty="0">
                <a:latin typeface="Arial" panose="020B0604020202020204" pitchFamily="34" charset="0"/>
                <a:ea typeface="楷体_GB2312" pitchFamily="49" charset="-122"/>
              </a:rPr>
              <a:t>）</a:t>
            </a:r>
            <a:r>
              <a:rPr lang="zh-CN" altLang="en-US" sz="3600" dirty="0">
                <a:latin typeface="Arial" panose="020B0604020202020204" pitchFamily="34" charset="0"/>
                <a:ea typeface="楷体_GB2312" pitchFamily="49" charset="-122"/>
              </a:rPr>
              <a:t>     </a:t>
            </a:r>
          </a:p>
        </p:txBody>
      </p:sp>
      <p:sp>
        <p:nvSpPr>
          <p:cNvPr id="864364" name="矩形 864363"/>
          <p:cNvSpPr/>
          <p:nvPr/>
        </p:nvSpPr>
        <p:spPr>
          <a:xfrm>
            <a:off x="5861050" y="4633913"/>
            <a:ext cx="2952750" cy="6461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dirty="0">
                <a:latin typeface="Arial" panose="020B0604020202020204" pitchFamily="34" charset="0"/>
                <a:ea typeface="楷体_GB2312" pitchFamily="49" charset="-122"/>
              </a:rPr>
              <a:t>= </a:t>
            </a:r>
            <a:r>
              <a:rPr lang="en-US" altLang="zh-CN" sz="3200" dirty="0">
                <a:latin typeface="Arial" panose="020B0604020202020204" pitchFamily="34" charset="0"/>
                <a:ea typeface="楷体_GB2312" pitchFamily="49" charset="-122"/>
              </a:rPr>
              <a:t>18</a:t>
            </a:r>
            <a:r>
              <a:rPr lang="zh-CN" altLang="en-US" sz="3200" dirty="0">
                <a:latin typeface="Arial" panose="020B0604020202020204" pitchFamily="34" charset="0"/>
                <a:ea typeface="楷体_GB2312" pitchFamily="49" charset="-122"/>
              </a:rPr>
              <a:t>（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米</a:t>
            </a:r>
            <a:r>
              <a:rPr lang="zh-CN" altLang="en-US" sz="3200" dirty="0">
                <a:latin typeface="Arial" panose="020B0604020202020204" pitchFamily="34" charset="0"/>
                <a:ea typeface="楷体_GB2312" pitchFamily="49" charset="-122"/>
              </a:rPr>
              <a:t>）</a:t>
            </a:r>
            <a:r>
              <a:rPr lang="zh-CN" altLang="en-US" sz="3600" dirty="0">
                <a:latin typeface="Arial" panose="020B0604020202020204" pitchFamily="34" charset="0"/>
                <a:ea typeface="楷体_GB2312" pitchFamily="49" charset="-122"/>
              </a:rPr>
              <a:t>     </a:t>
            </a:r>
          </a:p>
        </p:txBody>
      </p:sp>
      <p:sp>
        <p:nvSpPr>
          <p:cNvPr id="864365" name="矩形 864364"/>
          <p:cNvSpPr/>
          <p:nvPr/>
        </p:nvSpPr>
        <p:spPr>
          <a:xfrm>
            <a:off x="5572125" y="3625850"/>
            <a:ext cx="2952750" cy="64611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dirty="0">
                <a:latin typeface="Arial" panose="020B0604020202020204" pitchFamily="34" charset="0"/>
                <a:ea typeface="楷体_GB2312" pitchFamily="49" charset="-122"/>
              </a:rPr>
              <a:t>= </a:t>
            </a:r>
            <a:r>
              <a:rPr lang="en-US" altLang="zh-CN" sz="3200" dirty="0">
                <a:latin typeface="Arial" panose="020B0604020202020204" pitchFamily="34" charset="0"/>
                <a:ea typeface="楷体_GB2312" pitchFamily="49" charset="-122"/>
              </a:rPr>
              <a:t>1×18</a:t>
            </a:r>
            <a:r>
              <a:rPr lang="en-US" altLang="zh-CN" sz="3600" dirty="0">
                <a:latin typeface="Arial" panose="020B0604020202020204" pitchFamily="34" charset="0"/>
                <a:ea typeface="楷体_GB2312" pitchFamily="49" charset="-122"/>
              </a:rPr>
              <a:t>     </a:t>
            </a:r>
          </a:p>
        </p:txBody>
      </p:sp>
      <p:sp>
        <p:nvSpPr>
          <p:cNvPr id="864366" name="矩形 864365"/>
          <p:cNvSpPr/>
          <p:nvPr/>
        </p:nvSpPr>
        <p:spPr>
          <a:xfrm>
            <a:off x="3810000" y="6191250"/>
            <a:ext cx="4289425" cy="5842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 algn="ctr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答：一共用彩绳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米。</a:t>
            </a:r>
          </a:p>
        </p:txBody>
      </p:sp>
      <p:sp>
        <p:nvSpPr>
          <p:cNvPr id="15408" name="直接连接符 864366"/>
          <p:cNvSpPr/>
          <p:nvPr/>
        </p:nvSpPr>
        <p:spPr>
          <a:xfrm>
            <a:off x="5861050" y="954088"/>
            <a:ext cx="0" cy="5256212"/>
          </a:xfrm>
          <a:prstGeom prst="line">
            <a:avLst/>
          </a:prstGeom>
          <a:ln w="952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64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64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64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6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64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64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64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6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86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86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86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86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86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64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64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64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313" grpId="0"/>
      <p:bldP spid="864314" grpId="0"/>
      <p:bldP spid="864359" grpId="0"/>
      <p:bldP spid="864364" grpId="0"/>
      <p:bldP spid="864365" grpId="0"/>
      <p:bldP spid="8643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1" descr="例题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525" y="922338"/>
            <a:ext cx="7897813" cy="248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7" name=" 227"/>
          <p:cNvSpPr/>
          <p:nvPr/>
        </p:nvSpPr>
        <p:spPr>
          <a:xfrm>
            <a:off x="1847850" y="3411538"/>
            <a:ext cx="7358063" cy="1668463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B2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06663" y="3646488"/>
            <a:ext cx="6040437" cy="11985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0D0D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上面的两种解法有什么联系？哪一种解法比较简便？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60525" y="5426075"/>
            <a:ext cx="8591550" cy="1198563"/>
          </a:xfrm>
          <a:prstGeom prst="rect">
            <a:avLst/>
          </a:prstGeom>
          <a:solidFill>
            <a:srgbClr val="FDFEBA"/>
          </a:solidFill>
          <a:ln w="9525" cap="flat" cmpd="sng">
            <a:solidFill>
              <a:srgbClr val="A4AA05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分数四则混合运算的运算顺序与整数相同。整数的运算律对于分数同样适用。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bldLvl="0" animBg="1"/>
      <p:bldP spid="3" grpId="0"/>
      <p:bldP spid="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8193"/>
          <p:cNvSpPr txBox="1"/>
          <p:nvPr/>
        </p:nvSpPr>
        <p:spPr>
          <a:xfrm>
            <a:off x="2284413" y="3003550"/>
            <a:ext cx="6842125" cy="6143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ts val="1200"/>
              </a:lnSpc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</a:p>
        </p:txBody>
      </p:sp>
      <p:graphicFrame>
        <p:nvGraphicFramePr>
          <p:cNvPr id="18434" name="对象 8195"/>
          <p:cNvGraphicFramePr>
            <a:graphicFrameLocks noChangeAspect="1"/>
          </p:cNvGraphicFramePr>
          <p:nvPr/>
        </p:nvGraphicFramePr>
        <p:xfrm>
          <a:off x="2398713" y="2328863"/>
          <a:ext cx="2414587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r:id="rId3" imgW="686435" imgH="406400" progId="Equations">
                  <p:embed/>
                </p:oleObj>
              </mc:Choice>
              <mc:Fallback>
                <p:oleObj r:id="rId3" imgW="686435" imgH="406400" progId="Equations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8713" y="2328863"/>
                        <a:ext cx="2414587" cy="8905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对象 8196"/>
          <p:cNvGraphicFramePr>
            <a:graphicFrameLocks noChangeAspect="1"/>
          </p:cNvGraphicFramePr>
          <p:nvPr/>
        </p:nvGraphicFramePr>
        <p:xfrm>
          <a:off x="6389688" y="2271713"/>
          <a:ext cx="27368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r:id="rId5" imgW="1120140" imgH="407035" progId="Equations">
                  <p:embed/>
                </p:oleObj>
              </mc:Choice>
              <mc:Fallback>
                <p:oleObj r:id="rId5" imgW="1120140" imgH="407035" progId="Equations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9688" y="2271713"/>
                        <a:ext cx="2736850" cy="720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文本框 8197"/>
          <p:cNvSpPr txBox="1"/>
          <p:nvPr/>
        </p:nvSpPr>
        <p:spPr>
          <a:xfrm>
            <a:off x="1109663" y="1366838"/>
            <a:ext cx="23304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  <a:r>
              <a:rPr lang="en-US" altLang="zh-CN" sz="36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graphicFrame>
        <p:nvGraphicFramePr>
          <p:cNvPr id="8199" name="对象 8198"/>
          <p:cNvGraphicFramePr>
            <a:graphicFrameLocks noChangeAspect="1"/>
          </p:cNvGraphicFramePr>
          <p:nvPr/>
        </p:nvGraphicFramePr>
        <p:xfrm>
          <a:off x="2324100" y="3175000"/>
          <a:ext cx="23018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r:id="rId7" imgW="661035" imgH="406400" progId="Equations">
                  <p:embed/>
                </p:oleObj>
              </mc:Choice>
              <mc:Fallback>
                <p:oleObj r:id="rId7" imgW="661035" imgH="406400" progId="Equations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24100" y="3175000"/>
                        <a:ext cx="2301875" cy="742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对象 8199"/>
          <p:cNvGraphicFramePr>
            <a:graphicFrameLocks noChangeAspect="1"/>
          </p:cNvGraphicFramePr>
          <p:nvPr/>
        </p:nvGraphicFramePr>
        <p:xfrm>
          <a:off x="2284413" y="3775075"/>
          <a:ext cx="171291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r:id="rId9" imgW="381635" imgH="407035" progId="Equations">
                  <p:embed/>
                </p:oleObj>
              </mc:Choice>
              <mc:Fallback>
                <p:oleObj r:id="rId9" imgW="381635" imgH="407035" progId="Equations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4413" y="3775075"/>
                        <a:ext cx="1712912" cy="815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对象 8200"/>
          <p:cNvGraphicFramePr>
            <a:graphicFrameLocks noChangeAspect="1"/>
          </p:cNvGraphicFramePr>
          <p:nvPr/>
        </p:nvGraphicFramePr>
        <p:xfrm>
          <a:off x="2284413" y="4672013"/>
          <a:ext cx="8159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r:id="rId11" imgW="215900" imgH="407035" progId="Equations">
                  <p:embed/>
                </p:oleObj>
              </mc:Choice>
              <mc:Fallback>
                <p:oleObj r:id="rId11" imgW="215900" imgH="407035" progId="Equations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4413" y="4672013"/>
                        <a:ext cx="815975" cy="892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对象 8201"/>
          <p:cNvGraphicFramePr>
            <a:graphicFrameLocks noChangeAspect="1"/>
          </p:cNvGraphicFramePr>
          <p:nvPr/>
        </p:nvGraphicFramePr>
        <p:xfrm>
          <a:off x="6296025" y="3173413"/>
          <a:ext cx="244157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r:id="rId13" imgW="991235" imgH="406400" progId="Equations">
                  <p:embed/>
                </p:oleObj>
              </mc:Choice>
              <mc:Fallback>
                <p:oleObj r:id="rId13" imgW="991235" imgH="406400" progId="Equations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96025" y="3173413"/>
                        <a:ext cx="2441575" cy="7413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对象 8202"/>
          <p:cNvGraphicFramePr>
            <a:graphicFrameLocks noChangeAspect="1"/>
          </p:cNvGraphicFramePr>
          <p:nvPr/>
        </p:nvGraphicFramePr>
        <p:xfrm>
          <a:off x="6245225" y="3852863"/>
          <a:ext cx="27051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r:id="rId15" imgW="813435" imgH="406400" progId="Equations">
                  <p:embed/>
                </p:oleObj>
              </mc:Choice>
              <mc:Fallback>
                <p:oleObj r:id="rId15" imgW="813435" imgH="406400" progId="Equations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245225" y="3852863"/>
                        <a:ext cx="2705100" cy="819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对象 8203"/>
          <p:cNvGraphicFramePr>
            <a:graphicFrameLocks noChangeAspect="1"/>
          </p:cNvGraphicFramePr>
          <p:nvPr/>
        </p:nvGraphicFramePr>
        <p:xfrm>
          <a:off x="6276975" y="4518025"/>
          <a:ext cx="11874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r:id="rId17" imgW="432435" imgH="407035" progId="Equations">
                  <p:embed/>
                </p:oleObj>
              </mc:Choice>
              <mc:Fallback>
                <p:oleObj r:id="rId17" imgW="432435" imgH="407035" progId="Equations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276975" y="4518025"/>
                        <a:ext cx="1187450" cy="742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对象 8204"/>
          <p:cNvGraphicFramePr>
            <a:graphicFrameLocks noChangeAspect="1"/>
          </p:cNvGraphicFramePr>
          <p:nvPr/>
        </p:nvGraphicFramePr>
        <p:xfrm>
          <a:off x="6262688" y="5021263"/>
          <a:ext cx="6413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r:id="rId19" imgW="215900" imgH="407035" progId="Equations">
                  <p:embed/>
                </p:oleObj>
              </mc:Choice>
              <mc:Fallback>
                <p:oleObj r:id="rId19" imgW="215900" imgH="407035" progId="Equations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262688" y="5021263"/>
                        <a:ext cx="641350" cy="742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3232150" y="3608388"/>
          <a:ext cx="3951288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r:id="rId3" imgW="1143000" imgH="457200" progId="Equation.3">
                  <p:embed/>
                </p:oleObj>
              </mc:Choice>
              <mc:Fallback>
                <p:oleObj r:id="rId3" imgW="1143000" imgH="4572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2150" y="3608388"/>
                        <a:ext cx="3951288" cy="1339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219450" y="2592388"/>
          <a:ext cx="5716588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r:id="rId5" imgW="1955165" imgH="406400" progId="Equation.3">
                  <p:embed/>
                </p:oleObj>
              </mc:Choice>
              <mc:Fallback>
                <p:oleObj r:id="rId5" imgW="1955165" imgH="4064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9450" y="2592388"/>
                        <a:ext cx="5716588" cy="1112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219450" y="4764088"/>
          <a:ext cx="277812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r:id="rId7" imgW="660400" imgH="406400" progId="Equation.3">
                  <p:embed/>
                </p:oleObj>
              </mc:Choice>
              <mc:Fallback>
                <p:oleObj r:id="rId7" imgW="660400" imgH="4064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9450" y="4764088"/>
                        <a:ext cx="2778125" cy="126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125788" y="6026150"/>
          <a:ext cx="15652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r:id="rId9" imgW="279400" imgH="165100" progId="Equation.3">
                  <p:embed/>
                </p:oleObj>
              </mc:Choice>
              <mc:Fallback>
                <p:oleObj r:id="rId9" imgW="279400" imgH="1651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25788" y="6026150"/>
                        <a:ext cx="1565275" cy="598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对象 8194"/>
          <p:cNvGraphicFramePr>
            <a:graphicFrameLocks noChangeAspect="1"/>
          </p:cNvGraphicFramePr>
          <p:nvPr/>
        </p:nvGraphicFramePr>
        <p:xfrm>
          <a:off x="3768725" y="1201738"/>
          <a:ext cx="33845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r:id="rId11" imgW="1118870" imgH="406400" progId="Equations">
                  <p:embed/>
                </p:oleObj>
              </mc:Choice>
              <mc:Fallback>
                <p:oleObj r:id="rId11" imgW="1118870" imgH="406400" progId="Equations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68725" y="1201738"/>
                        <a:ext cx="3384550" cy="1263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宽屏</PresentationFormat>
  <Paragraphs>50</Paragraphs>
  <Slides>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方正隶变简体</vt:lpstr>
      <vt:lpstr>黑体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Equations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2023-01-16T20:50:45Z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2E4C9EC750FB481CBD9CA343B9B14407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