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723" r:id="rId21"/>
    <p:sldId id="724" r:id="rId22"/>
    <p:sldId id="725" r:id="rId23"/>
    <p:sldId id="726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语文园地（四）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3527425" y="4017809"/>
            <a:ext cx="1436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词典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2970213" y="4713134"/>
            <a:ext cx="2847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开国大典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06563" y="3566959"/>
            <a:ext cx="13452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diǎn</a:t>
            </a:r>
          </a:p>
        </p:txBody>
      </p: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2473325" y="2469997"/>
            <a:ext cx="2284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  <a:r>
              <a:rPr lang="zh-CN" altLang="en-US" sz="5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典</a:t>
            </a:r>
            <a:endParaRPr lang="zh-CN" altLang="en-US" sz="5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724775" y="4046384"/>
            <a:ext cx="1436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地基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7183438" y="4713134"/>
            <a:ext cx="2792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基础建设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354763" y="356219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jī</a:t>
            </a:r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6567488" y="2465234"/>
            <a:ext cx="2097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</a:t>
            </a:r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础</a:t>
            </a:r>
          </a:p>
        </p:txBody>
      </p:sp>
      <p:grpSp>
        <p:nvGrpSpPr>
          <p:cNvPr id="22" name="组合 4"/>
          <p:cNvGrpSpPr/>
          <p:nvPr/>
        </p:nvGrpSpPr>
        <p:grpSpPr bwMode="auto">
          <a:xfrm>
            <a:off x="1427163" y="1833409"/>
            <a:ext cx="1351343" cy="531209"/>
            <a:chOff x="579880" y="770997"/>
            <a:chExt cx="1350909" cy="532195"/>
          </a:xfrm>
        </p:grpSpPr>
        <p:sp>
          <p:nvSpPr>
            <p:cNvPr id="23" name="圆角矩形 25"/>
            <p:cNvSpPr/>
            <p:nvPr/>
          </p:nvSpPr>
          <p:spPr>
            <a:xfrm>
              <a:off x="590550" y="770997"/>
              <a:ext cx="1340239" cy="5321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我会认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1806575" y="4448022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822450" y="4443259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典</a:t>
            </a:r>
          </a:p>
        </p:txBody>
      </p:sp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6080125" y="4448022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096000" y="4443259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3717260" y="3891833"/>
            <a:ext cx="1903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础石</a:t>
            </a: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3194972" y="4658596"/>
            <a:ext cx="2982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基础教育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07510" y="3569571"/>
            <a:ext cx="12025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chǔ</a:t>
            </a: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569497" y="2401171"/>
            <a:ext cx="2284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</a:t>
            </a:r>
            <a:r>
              <a:rPr lang="zh-CN" altLang="en-US" sz="5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础</a:t>
            </a:r>
          </a:p>
        </p:txBody>
      </p:sp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7825710" y="3909296"/>
            <a:ext cx="1436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楼阁</a:t>
            </a: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7339935" y="4676058"/>
            <a:ext cx="2660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空中楼阁</a:t>
            </a: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6265197" y="3587033"/>
            <a:ext cx="8382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gé</a:t>
            </a:r>
          </a:p>
        </p:txBody>
      </p:sp>
      <p:sp>
        <p:nvSpPr>
          <p:cNvPr id="11" name="TextBox 44"/>
          <p:cNvSpPr txBox="1">
            <a:spLocks noChangeArrowheads="1"/>
          </p:cNvSpPr>
          <p:nvPr/>
        </p:nvSpPr>
        <p:spPr bwMode="auto">
          <a:xfrm>
            <a:off x="6643022" y="2390058"/>
            <a:ext cx="2284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阁</a:t>
            </a:r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楼</a:t>
            </a:r>
          </a:p>
        </p:txBody>
      </p:sp>
      <p:grpSp>
        <p:nvGrpSpPr>
          <p:cNvPr id="12" name="组合 4"/>
          <p:cNvGrpSpPr/>
          <p:nvPr/>
        </p:nvGrpSpPr>
        <p:grpSpPr bwMode="auto">
          <a:xfrm>
            <a:off x="1523335" y="1764583"/>
            <a:ext cx="1351343" cy="531209"/>
            <a:chOff x="579880" y="770997"/>
            <a:chExt cx="1350909" cy="532195"/>
          </a:xfrm>
        </p:grpSpPr>
        <p:sp>
          <p:nvSpPr>
            <p:cNvPr id="13" name="圆角矩形 23"/>
            <p:cNvSpPr/>
            <p:nvPr/>
          </p:nvSpPr>
          <p:spPr>
            <a:xfrm>
              <a:off x="590550" y="770997"/>
              <a:ext cx="1340239" cy="5321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我会认</a:t>
              </a:r>
            </a:p>
          </p:txBody>
        </p:sp>
        <p:sp>
          <p:nvSpPr>
            <p:cNvPr id="1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1902747" y="4379196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918622" y="4374433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础</a:t>
            </a:r>
          </a:p>
        </p:txBody>
      </p:sp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6176297" y="4379196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192172" y="4374433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599877" y="3935925"/>
            <a:ext cx="1436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佳人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101402" y="4666175"/>
            <a:ext cx="2825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美味佳肴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026664" y="3640650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</a:t>
            </a: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2544189" y="2426212"/>
            <a:ext cx="2097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佳</a:t>
            </a:r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</a:t>
            </a:r>
            <a:endParaRPr lang="zh-CN" altLang="en-US" sz="5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8"/>
          <p:cNvSpPr txBox="1">
            <a:spLocks noChangeArrowheads="1"/>
          </p:cNvSpPr>
          <p:nvPr/>
        </p:nvSpPr>
        <p:spPr bwMode="auto">
          <a:xfrm>
            <a:off x="7813102" y="3942275"/>
            <a:ext cx="1436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盲文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7255889" y="4664587"/>
            <a:ext cx="2836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盲人摸象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914452" y="3624775"/>
            <a:ext cx="1749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máng</a:t>
            </a:r>
          </a:p>
        </p:txBody>
      </p:sp>
      <p:sp>
        <p:nvSpPr>
          <p:cNvPr id="26" name="TextBox 44"/>
          <p:cNvSpPr txBox="1">
            <a:spLocks noChangeArrowheads="1"/>
          </p:cNvSpPr>
          <p:nvPr/>
        </p:nvSpPr>
        <p:spPr bwMode="auto">
          <a:xfrm>
            <a:off x="6616127" y="2407162"/>
            <a:ext cx="22844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盲</a:t>
            </a:r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grpSp>
        <p:nvGrpSpPr>
          <p:cNvPr id="27" name="组合 4"/>
          <p:cNvGrpSpPr/>
          <p:nvPr/>
        </p:nvGrpSpPr>
        <p:grpSpPr bwMode="auto">
          <a:xfrm>
            <a:off x="1513902" y="1803912"/>
            <a:ext cx="1351343" cy="531209"/>
            <a:chOff x="579880" y="770997"/>
            <a:chExt cx="1350909" cy="532195"/>
          </a:xfrm>
        </p:grpSpPr>
        <p:sp>
          <p:nvSpPr>
            <p:cNvPr id="28" name="圆角矩形 24"/>
            <p:cNvSpPr/>
            <p:nvPr/>
          </p:nvSpPr>
          <p:spPr>
            <a:xfrm>
              <a:off x="590550" y="770997"/>
              <a:ext cx="1340239" cy="5321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我会认</a:t>
              </a:r>
            </a:p>
          </p:txBody>
        </p:sp>
        <p:sp>
          <p:nvSpPr>
            <p:cNvPr id="29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1893314" y="4418525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909189" y="4413762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佳</a:t>
            </a:r>
          </a:p>
        </p:txBody>
      </p:sp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6166864" y="4418525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182739" y="4413762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453524" y="3872168"/>
            <a:ext cx="1436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唐代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928062" y="4594481"/>
            <a:ext cx="3062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荒唐之言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31062" y="3491168"/>
            <a:ext cx="142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táng</a:t>
            </a: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4458162" y="2364043"/>
            <a:ext cx="17573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唐</a:t>
            </a:r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朝</a:t>
            </a:r>
          </a:p>
        </p:txBody>
      </p:sp>
      <p:grpSp>
        <p:nvGrpSpPr>
          <p:cNvPr id="7" name="组合 4"/>
          <p:cNvGrpSpPr/>
          <p:nvPr/>
        </p:nvGrpSpPr>
        <p:grpSpPr bwMode="auto">
          <a:xfrm>
            <a:off x="1356187" y="1744918"/>
            <a:ext cx="1351343" cy="531209"/>
            <a:chOff x="579880" y="770997"/>
            <a:chExt cx="1350909" cy="532195"/>
          </a:xfrm>
        </p:grpSpPr>
        <p:sp>
          <p:nvSpPr>
            <p:cNvPr id="9" name="圆角矩形 17"/>
            <p:cNvSpPr/>
            <p:nvPr/>
          </p:nvSpPr>
          <p:spPr>
            <a:xfrm>
              <a:off x="590550" y="770997"/>
              <a:ext cx="1340239" cy="5321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我会认</a:t>
              </a:r>
            </a:p>
          </p:txBody>
        </p:sp>
        <p:sp>
          <p:nvSpPr>
            <p:cNvPr id="10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3634249" y="4342068"/>
          <a:ext cx="1008062" cy="1008062"/>
        </p:xfrm>
        <a:graphic>
          <a:graphicData uri="http://schemas.openxmlformats.org/drawingml/2006/table">
            <a:tbl>
              <a:tblPr/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632" marR="91632" marT="34324" marB="3432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650124" y="4337306"/>
            <a:ext cx="97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54355" y="2782478"/>
          <a:ext cx="7623175" cy="279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要查的字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音序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音节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页码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组词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典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D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di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ǎ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100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字典、词典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佳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J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ji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ā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222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佳句 佳作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基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J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j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ī 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213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地基 基础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础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 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ch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ǔ 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67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基础 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盲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m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á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ng 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333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盲人 盲目</a:t>
                      </a:r>
                    </a:p>
                  </a:txBody>
                  <a:tcPr marL="68557" marR="68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80105" y="2144303"/>
            <a:ext cx="222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音序查字法</a:t>
            </a:r>
            <a:endParaRPr lang="zh-CN" altLang="en-US" sz="2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28943" y="1737903"/>
            <a:ext cx="2174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参考答案：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aphicFrame>
        <p:nvGraphicFramePr>
          <p:cNvPr id="6" name="Group 49"/>
          <p:cNvGraphicFramePr>
            <a:graphicFrameLocks noGrp="1"/>
          </p:cNvGraphicFramePr>
          <p:nvPr/>
        </p:nvGraphicFramePr>
        <p:xfrm>
          <a:off x="1816407" y="2516648"/>
          <a:ext cx="7889876" cy="2926080"/>
        </p:xfrm>
        <a:graphic>
          <a:graphicData uri="http://schemas.openxmlformats.org/drawingml/2006/table">
            <a:tbl>
              <a:tblPr/>
              <a:tblGrid>
                <a:gridCol w="87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46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4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要查的字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部首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除去部首还有几画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页码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音节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组词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字义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阁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门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6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154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g</a:t>
                      </a: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é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阁下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阁楼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类似楼房的建筑物，供远眺、游憩、藏书和供佛之用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唐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口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7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70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táng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  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唐朝  唐代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朝代名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90" marR="685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767570" y="1862598"/>
            <a:ext cx="206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部首查字法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29071" y="2489249"/>
            <a:ext cx="9686413" cy="29413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444500" indent="-444500" eaLnBrk="0" hangingPunct="0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说说“钓、拢、察、趣”这四个字你各用哪种查字典的方法认识它？</a:t>
            </a:r>
          </a:p>
          <a:p>
            <a:pPr marL="444500" indent="-444500" eaLnBrk="0" hangingPunct="0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在学习这个单元的过程中，你还认识了哪些字，与同学们一起交流所认识的字及其识字方法。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135421" y="1646237"/>
            <a:ext cx="3057247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298598" y="3429000"/>
          <a:ext cx="6594475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要查的字</a:t>
                      </a:r>
                      <a:endParaRPr lang="zh-CN" sz="2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音序</a:t>
                      </a:r>
                      <a:endParaRPr lang="zh-CN" sz="2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音节</a:t>
                      </a:r>
                      <a:endParaRPr lang="zh-CN" sz="2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页码</a:t>
                      </a:r>
                      <a:endParaRPr lang="zh-CN" sz="2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组词</a:t>
                      </a:r>
                      <a:endParaRPr lang="zh-CN" sz="2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钓</a:t>
                      </a:r>
                      <a:endParaRPr lang="zh-CN" sz="2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D</a:t>
                      </a:r>
                      <a:endParaRPr lang="zh-CN" sz="23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di</a:t>
                      </a:r>
                      <a:r>
                        <a:rPr lang="zh-CN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à</a:t>
                      </a:r>
                      <a:r>
                        <a:rPr lang="en-US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o </a:t>
                      </a:r>
                      <a:endParaRPr lang="zh-CN" sz="23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102</a:t>
                      </a:r>
                      <a:endParaRPr lang="zh-CN" sz="23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钓鱼、钓上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拢</a:t>
                      </a:r>
                      <a:endParaRPr lang="zh-CN" sz="2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L</a:t>
                      </a:r>
                      <a:endParaRPr lang="zh-CN" sz="23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lǒnɡ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316</a:t>
                      </a:r>
                      <a:endParaRPr lang="zh-CN" sz="23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拉拢 、拢住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327612" y="2363890"/>
            <a:ext cx="4605748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“钓、拢”用音序查字法认识。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06974" y="1714602"/>
            <a:ext cx="2894013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参考答案：     </a:t>
            </a:r>
            <a:endParaRPr lang="zh-CN" altLang="zh-CN" sz="2400" b="1">
              <a:solidFill>
                <a:srgbClr val="3333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729505" y="2910348"/>
          <a:ext cx="8016875" cy="198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8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4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要查的字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部首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除去部首还有几画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页码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音节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组词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字义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察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宀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11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47</a:t>
                      </a:r>
                      <a:endParaRPr lang="zh-CN" sz="2000" b="1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chá 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观察 调查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仔细看，调查研究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趣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走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8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418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qù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兴趣 趣味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趋向；兴味，使人感到愉快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1612030" y="2211848"/>
            <a:ext cx="4605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“察、趣”用部首查字法认识。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4323" y="2113475"/>
            <a:ext cx="3057247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6" name="圆角矩形标注 12"/>
          <p:cNvSpPr/>
          <p:nvPr/>
        </p:nvSpPr>
        <p:spPr>
          <a:xfrm>
            <a:off x="2270535" y="2865950"/>
            <a:ext cx="1993900" cy="938212"/>
          </a:xfrm>
          <a:prstGeom prst="wedgeRoundRectCallout">
            <a:avLst>
              <a:gd name="adj1" fmla="val 66419"/>
              <a:gd name="adj2" fmla="val 528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小朋友，你还知道哪些识字方法？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10" y="4353437"/>
            <a:ext cx="1157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48" y="3589850"/>
            <a:ext cx="20732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5"/>
          <p:cNvSpPr/>
          <p:nvPr/>
        </p:nvSpPr>
        <p:spPr>
          <a:xfrm>
            <a:off x="6634573" y="2462725"/>
            <a:ext cx="3206750" cy="1784350"/>
          </a:xfrm>
          <a:prstGeom prst="wedgeRoundRectCallout">
            <a:avLst>
              <a:gd name="adj1" fmla="val -57006"/>
              <a:gd name="adj2" fmla="val 516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我还知道：“笼、沟、察”这两个字都可以用熟字加偏旁、熟字换偏旁的方法认识它们。 “趣”可以用熟字加熟字的方法认识。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pic>
        <p:nvPicPr>
          <p:cNvPr id="3" name="Picture 17" descr="C:\Users\lenovo03\AppData\Roaming\Tencent\Users\541737432\QQ\WinTemp\RichOle\5_MKS]MUDO[Q2CSQ82$AM$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4" y="2473325"/>
            <a:ext cx="40020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5"/>
          <p:cNvSpPr>
            <a:spLocks noChangeArrowheads="1"/>
          </p:cNvSpPr>
          <p:nvPr/>
        </p:nvSpPr>
        <p:spPr bwMode="auto">
          <a:xfrm>
            <a:off x="6211786" y="3088299"/>
            <a:ext cx="44275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读了四个小朋友说的话，我发现他们分别从不同的角度交流了学习童话的收获。第一个小朋友总结了预测在学文中的好处。第二个小朋友是从预测的方法来交流的。第三和第四个预测的用途及其收获来谈的。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263843" y="2119671"/>
            <a:ext cx="4962924" cy="528638"/>
            <a:chOff x="3226928" y="924376"/>
            <a:chExt cx="4961577" cy="529056"/>
          </a:xfrm>
        </p:grpSpPr>
        <p:pic>
          <p:nvPicPr>
            <p:cNvPr id="6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928" y="924376"/>
              <a:ext cx="4859606" cy="52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12"/>
            <p:cNvSpPr>
              <a:spLocks noChangeArrowheads="1"/>
            </p:cNvSpPr>
            <p:nvPr/>
          </p:nvSpPr>
          <p:spPr bwMode="auto">
            <a:xfrm>
              <a:off x="3362853" y="944418"/>
              <a:ext cx="4825652" cy="43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你读了小朋友的话，你收获了什么？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grpSp>
        <p:nvGrpSpPr>
          <p:cNvPr id="9" name="组合 3"/>
          <p:cNvGrpSpPr/>
          <p:nvPr/>
        </p:nvGrpSpPr>
        <p:grpSpPr bwMode="auto">
          <a:xfrm>
            <a:off x="1724691" y="1876425"/>
            <a:ext cx="6088231" cy="509588"/>
            <a:chOff x="750940" y="907118"/>
            <a:chExt cx="6086860" cy="510023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1285928" y="907118"/>
              <a:ext cx="5551872" cy="46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读词语，根据加点字的意思读准字音。</a:t>
              </a: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40" y="911654"/>
              <a:ext cx="487935" cy="50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3"/>
          <p:cNvGrpSpPr/>
          <p:nvPr/>
        </p:nvGrpSpPr>
        <p:grpSpPr bwMode="auto">
          <a:xfrm>
            <a:off x="2307303" y="2590800"/>
            <a:ext cx="4570413" cy="2457525"/>
            <a:chOff x="2380970" y="1488140"/>
            <a:chExt cx="4571160" cy="2457926"/>
          </a:xfrm>
        </p:grpSpPr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2380970" y="1488140"/>
              <a:ext cx="4571160" cy="230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假期  假扮  假装  假日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几乎  几百  茶几  窗明几净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中毒  中奖  中间  猜中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处罚  处分  到处  处理</a:t>
              </a:r>
            </a:p>
          </p:txBody>
        </p:sp>
        <p:grpSp>
          <p:nvGrpSpPr>
            <p:cNvPr id="16" name="组合 2"/>
            <p:cNvGrpSpPr/>
            <p:nvPr/>
          </p:nvGrpSpPr>
          <p:grpSpPr bwMode="auto">
            <a:xfrm>
              <a:off x="2481390" y="1831218"/>
              <a:ext cx="3041665" cy="461742"/>
              <a:chOff x="2481390" y="1831218"/>
              <a:chExt cx="3041665" cy="461742"/>
            </a:xfrm>
          </p:grpSpPr>
          <p:sp>
            <p:nvSpPr>
              <p:cNvPr id="32" name="矩形 1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矩形 21"/>
              <p:cNvSpPr>
                <a:spLocks noChangeArrowheads="1"/>
              </p:cNvSpPr>
              <p:nvPr/>
            </p:nvSpPr>
            <p:spPr bwMode="auto">
              <a:xfrm>
                <a:off x="3395789" y="1831219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矩形 22"/>
              <p:cNvSpPr>
                <a:spLocks noChangeArrowheads="1"/>
              </p:cNvSpPr>
              <p:nvPr/>
            </p:nvSpPr>
            <p:spPr bwMode="auto">
              <a:xfrm>
                <a:off x="4325177" y="1831220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矩形 23"/>
              <p:cNvSpPr>
                <a:spLocks noChangeArrowheads="1"/>
              </p:cNvSpPr>
              <p:nvPr/>
            </p:nvSpPr>
            <p:spPr bwMode="auto">
              <a:xfrm>
                <a:off x="5226130" y="1831218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25"/>
            <p:cNvGrpSpPr/>
            <p:nvPr/>
          </p:nvGrpSpPr>
          <p:grpSpPr bwMode="auto">
            <a:xfrm>
              <a:off x="2467943" y="2380448"/>
              <a:ext cx="3673673" cy="461742"/>
              <a:chOff x="2481390" y="1831218"/>
              <a:chExt cx="3673673" cy="461742"/>
            </a:xfrm>
          </p:grpSpPr>
          <p:sp>
            <p:nvSpPr>
              <p:cNvPr id="28" name="矩形 26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矩形 27"/>
              <p:cNvSpPr>
                <a:spLocks noChangeArrowheads="1"/>
              </p:cNvSpPr>
              <p:nvPr/>
            </p:nvSpPr>
            <p:spPr bwMode="auto">
              <a:xfrm>
                <a:off x="3395789" y="1831219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矩形 28"/>
              <p:cNvSpPr>
                <a:spLocks noChangeArrowheads="1"/>
              </p:cNvSpPr>
              <p:nvPr/>
            </p:nvSpPr>
            <p:spPr bwMode="auto">
              <a:xfrm>
                <a:off x="4607564" y="1831220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矩形 29"/>
              <p:cNvSpPr>
                <a:spLocks noChangeArrowheads="1"/>
              </p:cNvSpPr>
              <p:nvPr/>
            </p:nvSpPr>
            <p:spPr bwMode="auto">
              <a:xfrm>
                <a:off x="5858139" y="1831218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30"/>
            <p:cNvGrpSpPr/>
            <p:nvPr/>
          </p:nvGrpSpPr>
          <p:grpSpPr bwMode="auto">
            <a:xfrm>
              <a:off x="2481390" y="2933877"/>
              <a:ext cx="3350946" cy="461742"/>
              <a:chOff x="2481390" y="1831218"/>
              <a:chExt cx="3350946" cy="461742"/>
            </a:xfrm>
          </p:grpSpPr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3395789" y="1831219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矩形 33"/>
              <p:cNvSpPr>
                <a:spLocks noChangeArrowheads="1"/>
              </p:cNvSpPr>
              <p:nvPr/>
            </p:nvSpPr>
            <p:spPr bwMode="auto">
              <a:xfrm>
                <a:off x="4325177" y="1831220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矩形 34"/>
              <p:cNvSpPr>
                <a:spLocks noChangeArrowheads="1"/>
              </p:cNvSpPr>
              <p:nvPr/>
            </p:nvSpPr>
            <p:spPr bwMode="auto">
              <a:xfrm>
                <a:off x="5535411" y="1831218"/>
                <a:ext cx="296925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35"/>
            <p:cNvGrpSpPr/>
            <p:nvPr/>
          </p:nvGrpSpPr>
          <p:grpSpPr bwMode="auto">
            <a:xfrm>
              <a:off x="2485326" y="3484324"/>
              <a:ext cx="3055111" cy="461742"/>
              <a:chOff x="2481390" y="1831218"/>
              <a:chExt cx="3055111" cy="461742"/>
            </a:xfrm>
          </p:grpSpPr>
          <p:sp>
            <p:nvSpPr>
              <p:cNvPr id="20" name="矩形 36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矩形 37"/>
              <p:cNvSpPr>
                <a:spLocks noChangeArrowheads="1"/>
              </p:cNvSpPr>
              <p:nvPr/>
            </p:nvSpPr>
            <p:spPr bwMode="auto">
              <a:xfrm>
                <a:off x="3395789" y="1831219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矩形 38"/>
              <p:cNvSpPr>
                <a:spLocks noChangeArrowheads="1"/>
              </p:cNvSpPr>
              <p:nvPr/>
            </p:nvSpPr>
            <p:spPr bwMode="auto">
              <a:xfrm>
                <a:off x="4607564" y="1831220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39"/>
              <p:cNvSpPr>
                <a:spLocks noChangeArrowheads="1"/>
              </p:cNvSpPr>
              <p:nvPr/>
            </p:nvSpPr>
            <p:spPr bwMode="auto">
              <a:xfrm>
                <a:off x="5239577" y="1831218"/>
                <a:ext cx="296924" cy="461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椭圆形标注 40"/>
          <p:cNvSpPr/>
          <p:nvPr/>
        </p:nvSpPr>
        <p:spPr>
          <a:xfrm>
            <a:off x="6993603" y="2171700"/>
            <a:ext cx="2641600" cy="1379538"/>
          </a:xfrm>
          <a:prstGeom prst="wedgeEllipseCallout">
            <a:avLst>
              <a:gd name="adj1" fmla="val -74129"/>
              <a:gd name="adj2" fmla="val 209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读一读这这些词语，你发现了什么？</a:t>
            </a:r>
          </a:p>
        </p:txBody>
      </p:sp>
      <p:sp>
        <p:nvSpPr>
          <p:cNvPr id="37" name="矩形 15"/>
          <p:cNvSpPr>
            <a:spLocks noChangeArrowheads="1"/>
          </p:cNvSpPr>
          <p:nvPr/>
        </p:nvSpPr>
        <p:spPr bwMode="auto">
          <a:xfrm>
            <a:off x="6387178" y="3541713"/>
            <a:ext cx="342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这些词语中加点的字都是多音字，我们可以在理解词义的基础上掌握多音字的读音。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8" name="矩形 9"/>
          <p:cNvSpPr>
            <a:spLocks noChangeArrowheads="1"/>
          </p:cNvSpPr>
          <p:nvPr/>
        </p:nvSpPr>
        <p:spPr bwMode="auto">
          <a:xfrm>
            <a:off x="1395463" y="1962201"/>
            <a:ext cx="2894013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参考答案：     </a:t>
            </a:r>
            <a:endParaRPr lang="zh-CN" altLang="zh-CN" sz="2400" b="1">
              <a:solidFill>
                <a:srgbClr val="3333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3351263" y="2500064"/>
            <a:ext cx="4694238" cy="3191543"/>
            <a:chOff x="2377921" y="1262967"/>
            <a:chExt cx="4695232" cy="3192046"/>
          </a:xfrm>
        </p:grpSpPr>
        <p:sp>
          <p:nvSpPr>
            <p:cNvPr id="40" name="矩形 14"/>
            <p:cNvSpPr>
              <a:spLocks noChangeArrowheads="1"/>
            </p:cNvSpPr>
            <p:nvPr/>
          </p:nvSpPr>
          <p:spPr bwMode="auto">
            <a:xfrm>
              <a:off x="2501993" y="1326776"/>
              <a:ext cx="4571160" cy="294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假期  假扮  假装  假日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几乎  几百  茶几  窗明几净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中毒  中奖  中间  猜中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处罚  处分  到处  处理</a:t>
              </a:r>
            </a:p>
          </p:txBody>
        </p:sp>
        <p:grpSp>
          <p:nvGrpSpPr>
            <p:cNvPr id="41" name="组合 7"/>
            <p:cNvGrpSpPr/>
            <p:nvPr/>
          </p:nvGrpSpPr>
          <p:grpSpPr bwMode="auto">
            <a:xfrm>
              <a:off x="2602413" y="1817771"/>
              <a:ext cx="3041679" cy="461740"/>
              <a:chOff x="2481390" y="1831218"/>
              <a:chExt cx="3041679" cy="461740"/>
            </a:xfrm>
          </p:grpSpPr>
          <p:sp>
            <p:nvSpPr>
              <p:cNvPr id="73" name="矩形 23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矩形 24"/>
              <p:cNvSpPr>
                <a:spLocks noChangeArrowheads="1"/>
              </p:cNvSpPr>
              <p:nvPr/>
            </p:nvSpPr>
            <p:spPr bwMode="auto">
              <a:xfrm>
                <a:off x="3395789" y="1831219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矩形 25"/>
              <p:cNvSpPr>
                <a:spLocks noChangeArrowheads="1"/>
              </p:cNvSpPr>
              <p:nvPr/>
            </p:nvSpPr>
            <p:spPr bwMode="auto">
              <a:xfrm>
                <a:off x="4325177" y="183122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矩形 26"/>
              <p:cNvSpPr>
                <a:spLocks noChangeArrowheads="1"/>
              </p:cNvSpPr>
              <p:nvPr/>
            </p:nvSpPr>
            <p:spPr bwMode="auto">
              <a:xfrm>
                <a:off x="5226130" y="1831218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8"/>
            <p:cNvGrpSpPr/>
            <p:nvPr/>
          </p:nvGrpSpPr>
          <p:grpSpPr bwMode="auto">
            <a:xfrm>
              <a:off x="2588966" y="2555259"/>
              <a:ext cx="3673688" cy="461740"/>
              <a:chOff x="2481390" y="1831218"/>
              <a:chExt cx="3673688" cy="461740"/>
            </a:xfrm>
          </p:grpSpPr>
          <p:sp>
            <p:nvSpPr>
              <p:cNvPr id="69" name="矩形 19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矩形 20"/>
              <p:cNvSpPr>
                <a:spLocks noChangeArrowheads="1"/>
              </p:cNvSpPr>
              <p:nvPr/>
            </p:nvSpPr>
            <p:spPr bwMode="auto">
              <a:xfrm>
                <a:off x="3273843" y="1831219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矩形 21"/>
              <p:cNvSpPr>
                <a:spLocks noChangeArrowheads="1"/>
              </p:cNvSpPr>
              <p:nvPr/>
            </p:nvSpPr>
            <p:spPr bwMode="auto">
              <a:xfrm>
                <a:off x="4412451" y="183122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矩形 22"/>
              <p:cNvSpPr>
                <a:spLocks noChangeArrowheads="1"/>
              </p:cNvSpPr>
              <p:nvPr/>
            </p:nvSpPr>
            <p:spPr bwMode="auto">
              <a:xfrm>
                <a:off x="5858139" y="1831218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组合 9"/>
            <p:cNvGrpSpPr/>
            <p:nvPr/>
          </p:nvGrpSpPr>
          <p:grpSpPr bwMode="auto">
            <a:xfrm>
              <a:off x="2602413" y="3283499"/>
              <a:ext cx="3350960" cy="461740"/>
              <a:chOff x="2481390" y="1831218"/>
              <a:chExt cx="3350960" cy="461740"/>
            </a:xfrm>
          </p:grpSpPr>
          <p:sp>
            <p:nvSpPr>
              <p:cNvPr id="65" name="矩形 15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矩形 16"/>
              <p:cNvSpPr>
                <a:spLocks noChangeArrowheads="1"/>
              </p:cNvSpPr>
              <p:nvPr/>
            </p:nvSpPr>
            <p:spPr bwMode="auto">
              <a:xfrm>
                <a:off x="3395789" y="1831219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矩形 17"/>
              <p:cNvSpPr>
                <a:spLocks noChangeArrowheads="1"/>
              </p:cNvSpPr>
              <p:nvPr/>
            </p:nvSpPr>
            <p:spPr bwMode="auto">
              <a:xfrm>
                <a:off x="4325177" y="183122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矩形 18"/>
              <p:cNvSpPr>
                <a:spLocks noChangeArrowheads="1"/>
              </p:cNvSpPr>
              <p:nvPr/>
            </p:nvSpPr>
            <p:spPr bwMode="auto">
              <a:xfrm>
                <a:off x="5535411" y="1831218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10"/>
            <p:cNvGrpSpPr/>
            <p:nvPr/>
          </p:nvGrpSpPr>
          <p:grpSpPr bwMode="auto">
            <a:xfrm>
              <a:off x="2606349" y="3981863"/>
              <a:ext cx="3055126" cy="473150"/>
              <a:chOff x="2481390" y="1831218"/>
              <a:chExt cx="3055126" cy="473150"/>
            </a:xfrm>
          </p:grpSpPr>
          <p:sp>
            <p:nvSpPr>
              <p:cNvPr id="61" name="矩形 11"/>
              <p:cNvSpPr>
                <a:spLocks noChangeArrowheads="1"/>
              </p:cNvSpPr>
              <p:nvPr/>
            </p:nvSpPr>
            <p:spPr bwMode="auto">
              <a:xfrm>
                <a:off x="2481390" y="183122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矩形 12"/>
              <p:cNvSpPr>
                <a:spLocks noChangeArrowheads="1"/>
              </p:cNvSpPr>
              <p:nvPr/>
            </p:nvSpPr>
            <p:spPr bwMode="auto">
              <a:xfrm>
                <a:off x="3395789" y="1831219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矩形 13"/>
              <p:cNvSpPr>
                <a:spLocks noChangeArrowheads="1"/>
              </p:cNvSpPr>
              <p:nvPr/>
            </p:nvSpPr>
            <p:spPr bwMode="auto">
              <a:xfrm>
                <a:off x="4366335" y="1842630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矩形 14"/>
              <p:cNvSpPr>
                <a:spLocks noChangeArrowheads="1"/>
              </p:cNvSpPr>
              <p:nvPr/>
            </p:nvSpPr>
            <p:spPr bwMode="auto">
              <a:xfrm>
                <a:off x="5239577" y="1831218"/>
                <a:ext cx="296939" cy="46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•</a:t>
                </a:r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矩形 2"/>
            <p:cNvSpPr>
              <a:spLocks noChangeArrowheads="1"/>
            </p:cNvSpPr>
            <p:nvPr/>
          </p:nvSpPr>
          <p:spPr bwMode="auto">
            <a:xfrm>
              <a:off x="2532863" y="1262967"/>
              <a:ext cx="442844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3457449" y="1262967"/>
              <a:ext cx="442844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zh-CN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29"/>
            <p:cNvSpPr>
              <a:spLocks noChangeArrowheads="1"/>
            </p:cNvSpPr>
            <p:nvPr/>
          </p:nvSpPr>
          <p:spPr bwMode="auto">
            <a:xfrm>
              <a:off x="4377085" y="1262967"/>
              <a:ext cx="442844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30"/>
            <p:cNvSpPr>
              <a:spLocks noChangeArrowheads="1"/>
            </p:cNvSpPr>
            <p:nvPr/>
          </p:nvSpPr>
          <p:spPr bwMode="auto">
            <a:xfrm>
              <a:off x="5230066" y="1262967"/>
              <a:ext cx="442844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27"/>
            <p:cNvSpPr>
              <a:spLocks noChangeArrowheads="1"/>
            </p:cNvSpPr>
            <p:nvPr/>
          </p:nvSpPr>
          <p:spPr bwMode="auto">
            <a:xfrm>
              <a:off x="2601292" y="2077295"/>
              <a:ext cx="312972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ī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28"/>
            <p:cNvSpPr>
              <a:spLocks noChangeArrowheads="1"/>
            </p:cNvSpPr>
            <p:nvPr/>
          </p:nvSpPr>
          <p:spPr bwMode="auto">
            <a:xfrm>
              <a:off x="3397807" y="2088944"/>
              <a:ext cx="300146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</a:t>
              </a:r>
              <a:r>
                <a:rPr lang="zh-CN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ǐ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33"/>
            <p:cNvSpPr>
              <a:spLocks noChangeArrowheads="1"/>
            </p:cNvSpPr>
            <p:nvPr/>
          </p:nvSpPr>
          <p:spPr bwMode="auto">
            <a:xfrm>
              <a:off x="4535979" y="2063400"/>
              <a:ext cx="312972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</a:t>
              </a:r>
              <a:r>
                <a:rPr lang="zh-CN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ī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34"/>
            <p:cNvSpPr>
              <a:spLocks noChangeArrowheads="1"/>
            </p:cNvSpPr>
            <p:nvPr/>
          </p:nvSpPr>
          <p:spPr bwMode="auto">
            <a:xfrm>
              <a:off x="5968902" y="2068670"/>
              <a:ext cx="312972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ī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31"/>
            <p:cNvSpPr>
              <a:spLocks noChangeArrowheads="1"/>
            </p:cNvSpPr>
            <p:nvPr/>
          </p:nvSpPr>
          <p:spPr bwMode="auto">
            <a:xfrm>
              <a:off x="2377921" y="2803424"/>
              <a:ext cx="883762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ò</a:t>
              </a:r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ng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矩形 36"/>
            <p:cNvSpPr>
              <a:spLocks noChangeArrowheads="1"/>
            </p:cNvSpPr>
            <p:nvPr/>
          </p:nvSpPr>
          <p:spPr bwMode="auto">
            <a:xfrm>
              <a:off x="3269684" y="2803424"/>
              <a:ext cx="883762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ò</a:t>
              </a:r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ng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矩形 37"/>
            <p:cNvSpPr>
              <a:spLocks noChangeArrowheads="1"/>
            </p:cNvSpPr>
            <p:nvPr/>
          </p:nvSpPr>
          <p:spPr bwMode="auto">
            <a:xfrm>
              <a:off x="4177689" y="2803424"/>
              <a:ext cx="883762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zhōng</a:t>
              </a:r>
              <a:endPara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矩形 38"/>
            <p:cNvSpPr>
              <a:spLocks noChangeArrowheads="1"/>
            </p:cNvSpPr>
            <p:nvPr/>
          </p:nvSpPr>
          <p:spPr bwMode="auto">
            <a:xfrm>
              <a:off x="5418495" y="2803424"/>
              <a:ext cx="883762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</a:t>
              </a:r>
              <a:r>
                <a:rPr lang="zh-CN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ò</a:t>
              </a:r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ng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矩形 32"/>
            <p:cNvSpPr>
              <a:spLocks noChangeArrowheads="1"/>
            </p:cNvSpPr>
            <p:nvPr/>
          </p:nvSpPr>
          <p:spPr bwMode="auto">
            <a:xfrm>
              <a:off x="2465628" y="3529501"/>
              <a:ext cx="59836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chǔ</a:t>
              </a:r>
              <a:endPara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矩形 40"/>
            <p:cNvSpPr>
              <a:spLocks noChangeArrowheads="1"/>
            </p:cNvSpPr>
            <p:nvPr/>
          </p:nvSpPr>
          <p:spPr bwMode="auto">
            <a:xfrm>
              <a:off x="3409411" y="3529501"/>
              <a:ext cx="59836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chǔ</a:t>
              </a:r>
              <a:endPara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矩形 41"/>
            <p:cNvSpPr>
              <a:spLocks noChangeArrowheads="1"/>
            </p:cNvSpPr>
            <p:nvPr/>
          </p:nvSpPr>
          <p:spPr bwMode="auto">
            <a:xfrm>
              <a:off x="5205485" y="3529501"/>
              <a:ext cx="59836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chǔ</a:t>
              </a:r>
              <a:endPara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矩形 42"/>
            <p:cNvSpPr>
              <a:spLocks noChangeArrowheads="1"/>
            </p:cNvSpPr>
            <p:nvPr/>
          </p:nvSpPr>
          <p:spPr bwMode="auto">
            <a:xfrm>
              <a:off x="4353195" y="3540911"/>
              <a:ext cx="598368" cy="40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chù</a:t>
              </a:r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70614" y="2462571"/>
            <a:ext cx="78549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给下列加点的字选择正确的读音，用横线画出来。</a:t>
            </a:r>
          </a:p>
          <a:p>
            <a:pPr marL="355600" indent="-355600">
              <a:lnSpc>
                <a:spcPct val="150000"/>
              </a:lnSpc>
              <a:buFontTx/>
              <a:buNone/>
              <a:defRPr/>
            </a:pP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他在假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jià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jiǎ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期里做了一件弄虚作假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jià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jiǎ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的事。</a:t>
            </a:r>
          </a:p>
          <a:p>
            <a:pPr marL="355600" indent="-355600">
              <a:lnSpc>
                <a:spcPct val="150000"/>
              </a:lnSpc>
              <a:buFontTx/>
              <a:buNone/>
              <a:defRPr/>
            </a:pP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这个孩子几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jǐ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jī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乎每天趴在茶几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jǐ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jī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上写作业。</a:t>
            </a:r>
          </a:p>
          <a:p>
            <a:pPr marL="355600" indent="-355600">
              <a:lnSpc>
                <a:spcPct val="150000"/>
              </a:lnSpc>
              <a:buFontTx/>
              <a:buNone/>
              <a:defRPr/>
            </a:pP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(3)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他爸爸是一名特别敬业的警察，总是到处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chù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chǔ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去处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chù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chǔ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理一些突发事件。。</a:t>
            </a:r>
          </a:p>
          <a:p>
            <a:pPr marL="355600" indent="-355600">
              <a:lnSpc>
                <a:spcPct val="150000"/>
              </a:lnSpc>
              <a:buFontTx/>
              <a:buNone/>
              <a:defRPr/>
            </a:pP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(4)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中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zhōng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zhòng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国人的中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zhōng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zhòng</a:t>
            </a:r>
            <a:r>
              <a:rPr lang="en-US" altLang="zh-CN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奖率很高。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674089" y="3946884"/>
            <a:ext cx="288925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566514" y="3946884"/>
            <a:ext cx="312738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039589" y="4459646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874489" y="3437296"/>
            <a:ext cx="368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53302" y="4956534"/>
            <a:ext cx="404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56514" y="3438884"/>
            <a:ext cx="3667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48514" y="5442309"/>
            <a:ext cx="6778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839439" y="5442309"/>
            <a:ext cx="6778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245214" y="1914884"/>
            <a:ext cx="3057247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397739" y="3286484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6150589" y="3297596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2935902" y="3804009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5577502" y="3784959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20"/>
          <p:cNvSpPr>
            <a:spLocks noChangeArrowheads="1"/>
          </p:cNvSpPr>
          <p:nvPr/>
        </p:nvSpPr>
        <p:spPr bwMode="auto">
          <a:xfrm>
            <a:off x="6590327" y="4304071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21"/>
          <p:cNvSpPr>
            <a:spLocks noChangeArrowheads="1"/>
          </p:cNvSpPr>
          <p:nvPr/>
        </p:nvSpPr>
        <p:spPr bwMode="auto">
          <a:xfrm>
            <a:off x="8342927" y="4291371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22"/>
          <p:cNvSpPr>
            <a:spLocks noChangeArrowheads="1"/>
          </p:cNvSpPr>
          <p:nvPr/>
        </p:nvSpPr>
        <p:spPr bwMode="auto">
          <a:xfrm>
            <a:off x="1789727" y="5315309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4621827" y="5321659"/>
            <a:ext cx="287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78013" y="2133140"/>
            <a:ext cx="3057247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圆角矩形标注 12"/>
          <p:cNvSpPr/>
          <p:nvPr/>
        </p:nvSpPr>
        <p:spPr>
          <a:xfrm>
            <a:off x="1819275" y="2885615"/>
            <a:ext cx="2193925" cy="938212"/>
          </a:xfrm>
          <a:prstGeom prst="wedgeRoundRectCallout">
            <a:avLst>
              <a:gd name="adj1" fmla="val 66419"/>
              <a:gd name="adj2" fmla="val 528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小朋友，你还知道哪些多音字吗？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238165"/>
            <a:ext cx="1157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:\Users\Administrator\Desktop\17e1884f61f242d2a7c5ee365a480b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474577"/>
            <a:ext cx="20732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15"/>
          <p:cNvSpPr/>
          <p:nvPr/>
        </p:nvSpPr>
        <p:spPr>
          <a:xfrm>
            <a:off x="6707188" y="2356977"/>
            <a:ext cx="3184525" cy="1785938"/>
          </a:xfrm>
          <a:prstGeom prst="wedgeRoundRectCallout">
            <a:avLst>
              <a:gd name="adj1" fmla="val -61444"/>
              <a:gd name="adj2" fmla="val 388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像这样的词语还有很多：</a:t>
            </a:r>
          </a:p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午觉  感觉  觉察  睡觉      </a:t>
            </a:r>
          </a:p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长大  长久  成长  很长</a:t>
            </a:r>
          </a:p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倒车  摔倒  倒下  倒立      </a:t>
            </a:r>
          </a:p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中间  中计  中心  中毒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804629" y="2298700"/>
            <a:ext cx="7605713" cy="1050925"/>
            <a:chOff x="850161" y="1368528"/>
            <a:chExt cx="7606484" cy="1050719"/>
          </a:xfrm>
        </p:grpSpPr>
        <p:sp>
          <p:nvSpPr>
            <p:cNvPr id="4" name="Text Box 5"/>
            <p:cNvSpPr>
              <a:spLocks noChangeArrowheads="1"/>
            </p:cNvSpPr>
            <p:nvPr/>
          </p:nvSpPr>
          <p:spPr bwMode="auto">
            <a:xfrm>
              <a:off x="1763065" y="1368528"/>
              <a:ext cx="6693580" cy="1050719"/>
            </a:xfrm>
            <a:prstGeom prst="wedgeRectCallout">
              <a:avLst>
                <a:gd name="adj1" fmla="val -52968"/>
                <a:gd name="adj2" fmla="val -8815"/>
              </a:avLst>
            </a:prstGeom>
            <a:solidFill>
              <a:srgbClr val="DBEEF4"/>
            </a:solidFill>
            <a:ln w="9525">
              <a:solidFill>
                <a:srgbClr val="9DC3E6"/>
              </a:solidFill>
              <a:prstDash val="sysDot"/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我觉得读童话故事还能陶冶情操，比如读了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总也倒不了的老屋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，我知道要关爱弱小、无私奉献。读了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胡萝卜先生的长胡子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，我明白了帮助他人快乐自己的道理。</a:t>
              </a:r>
              <a:endPara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61" y="1489719"/>
              <a:ext cx="763479" cy="82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2147529" y="3429000"/>
            <a:ext cx="7277100" cy="1309688"/>
            <a:chOff x="1193800" y="2419288"/>
            <a:chExt cx="7277839" cy="1309023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93800" y="2419288"/>
              <a:ext cx="6287138" cy="1309023"/>
            </a:xfrm>
            <a:prstGeom prst="wedgeRectCallout">
              <a:avLst>
                <a:gd name="adj1" fmla="val 54116"/>
                <a:gd name="adj2" fmla="val -5588"/>
              </a:avLst>
            </a:prstGeom>
            <a:solidFill>
              <a:srgbClr val="EBF1DE"/>
            </a:solidFill>
            <a:ln w="9525">
              <a:solidFill>
                <a:schemeClr val="accent3">
                  <a:lumMod val="75000"/>
                </a:schemeClr>
              </a:solidFill>
              <a:prstDash val="sysDot"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buFontTx/>
                <a:buNone/>
                <a:defRPr/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我觉得读童话故事要发挥想象力，进行大胆预测。如读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胡萝卜先生的长胡子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时，我边读边预测到鸟太太看到胡萝卜先生的长胡子在风中飘动，就剪了一段来晾晒小鸟的尿布的情景。</a:t>
              </a:r>
              <a:endPara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160" y="2580085"/>
              <a:ext cx="763479" cy="9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1909404" y="4776788"/>
            <a:ext cx="6931025" cy="869950"/>
            <a:chOff x="931066" y="3709545"/>
            <a:chExt cx="6930233" cy="871012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926315" y="3833521"/>
              <a:ext cx="5934984" cy="724784"/>
            </a:xfrm>
            <a:prstGeom prst="wedgeRectCallout">
              <a:avLst>
                <a:gd name="adj1" fmla="val -53569"/>
                <a:gd name="adj2" fmla="val -7464"/>
              </a:avLst>
            </a:prstGeom>
            <a:solidFill>
              <a:srgbClr val="DCE6F2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indent="444500" algn="just" eaLnBrk="1" hangingPunct="1">
                <a:buFontTx/>
                <a:buNone/>
                <a:defRPr/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学了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不会叫的狗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，我大胆地预测了故事的三种结局，还和同学们表演了童话故事，真有趣！</a:t>
              </a:r>
              <a:endPara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066" y="3709545"/>
              <a:ext cx="763479" cy="87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064668" y="1431697"/>
            <a:ext cx="3057247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我交流，我积累。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319348" y="2264235"/>
            <a:ext cx="8866872" cy="3373667"/>
            <a:chOff x="650752" y="1181925"/>
            <a:chExt cx="8867730" cy="337365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79473" y="1181925"/>
              <a:ext cx="6287108" cy="893757"/>
            </a:xfrm>
            <a:prstGeom prst="wedgeRectCallout">
              <a:avLst>
                <a:gd name="adj1" fmla="val 54116"/>
                <a:gd name="adj2" fmla="val -5588"/>
              </a:avLst>
            </a:prstGeom>
            <a:solidFill>
              <a:srgbClr val="EBF1DE"/>
            </a:solidFill>
            <a:ln w="9525">
              <a:solidFill>
                <a:schemeClr val="accent3">
                  <a:lumMod val="75000"/>
                </a:schemeClr>
              </a:solidFill>
              <a:prstDash val="sysDot"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buFontTx/>
                <a:buNone/>
                <a:defRPr/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读了下面的一段话，我还能预测到小花为什么要离开这个花园以及后面的结果是什么。</a:t>
              </a:r>
              <a:endPara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650752" y="2858773"/>
              <a:ext cx="8867730" cy="169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6286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有一个夜晚，天空中有许多星星眨着眼睛，小花对大树说：“树爷爷，我想离开这个花园。”大树疑惑地问：“怎么了？这儿不好吗？”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21" y="1801372"/>
            <a:ext cx="1586467" cy="2130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14746" y="2098469"/>
            <a:ext cx="10131680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有一个夜晚，天空中有许多星星眨着眼睛，小花对大树说：“树爷爷，我想离开这个花园。”大树疑惑地问：“怎么了？这儿不好吗？”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不，不是，我只想一个人出去磨练一番。”小花连忙答道。大叔说：“那你去吧，这何尝不是一件好事，如果碰到困难，这还是你出生的地方，你永远的家，随时欢迎你回来。”  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890281" y="2011056"/>
            <a:ext cx="9876042" cy="33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这样，小花带着大树的关心出发了，走出花园，感到冷冷的，只怕以后都见不到花园里的伙伴了。没走多久，天就亮了，小花见到了出生以来最美的日出，便不再恐慌。忽然，她脱离了地面，悬在空中，她被两个小女孩连根拔起，她害怕，紧张，因为她离开了土壤，她被两个女孩视为玩物，尽情地玩耍，小花觉得自已受尽了折磨。最后，她被厌恶的遗弃在地上。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023117" y="1847082"/>
            <a:ext cx="9772701" cy="319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后，小花没有了土壤，孤独的躺在冰凉的水泥地上，在那一天的夜晚，她想家了，想树爷爷，想其他的花朵还有每天鸣叫的小鸟，她要回家，她要坚持下去，他以这样的信念度过了一个夜晚。第二天，有一个男孩拾了她，害怕感又降临到小花的身上，她怕又要受尽折磨，但疼痛感并没有降临小男孩把它种在了一个小花园里，给她浇了点水，便离开了，小花觉得太不可思议了，她吃惊地看着小男孩离开。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998845" y="1843548"/>
            <a:ext cx="9600329" cy="319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花养好了伤口，便准备回家，因为经历了这几件事，她觉得自已还太小，对家的思念愈发强烈，所以她决定放弃旅途，便起身回家，到了花园的围墙外面，她便已经感受到了熟悉的温暖和轻松感，她做对了一次，小花勇敢地踏进花园，依旧鸟语花香，依旧是温暖，所有的植物都围了过来，向小花嘘寒问暖，小花忍不住眼中的泪水，感动又温暖的泪水夺眶而出</a:t>
            </a:r>
            <a:r>
              <a:rPr lang="en-US" altLang="zh-CN" sz="23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4" name="椭圆形标注 1"/>
          <p:cNvSpPr/>
          <p:nvPr/>
        </p:nvSpPr>
        <p:spPr>
          <a:xfrm>
            <a:off x="1406167" y="3980477"/>
            <a:ext cx="2905125" cy="1379537"/>
          </a:xfrm>
          <a:prstGeom prst="wedgeEllipseCallout">
            <a:avLst>
              <a:gd name="adj1" fmla="val 34844"/>
              <a:gd name="adj2" fmla="val -814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自由认读，说说你是用什么方法认识这些字的？</a:t>
            </a:r>
          </a:p>
        </p:txBody>
      </p:sp>
      <p:sp>
        <p:nvSpPr>
          <p:cNvPr id="5" name="矩形 15"/>
          <p:cNvSpPr>
            <a:spLocks noChangeArrowheads="1"/>
          </p:cNvSpPr>
          <p:nvPr/>
        </p:nvSpPr>
        <p:spPr bwMode="auto">
          <a:xfrm>
            <a:off x="4568467" y="3680439"/>
            <a:ext cx="49577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查字典我们已经学过音序查字法和部首查字法，我们可以利用这两种方法认识这些生字，已经认识的字用音序查字法，不认识的字用部首查字法。</a:t>
            </a:r>
          </a:p>
        </p:txBody>
      </p:sp>
      <p:grpSp>
        <p:nvGrpSpPr>
          <p:cNvPr id="6" name="组合 6"/>
          <p:cNvGrpSpPr/>
          <p:nvPr/>
        </p:nvGrpSpPr>
        <p:grpSpPr bwMode="auto">
          <a:xfrm>
            <a:off x="3881079" y="2470764"/>
            <a:ext cx="3373438" cy="1237894"/>
            <a:chOff x="1961196" y="1347491"/>
            <a:chExt cx="3372972" cy="1237902"/>
          </a:xfrm>
        </p:grpSpPr>
        <p:sp>
          <p:nvSpPr>
            <p:cNvPr id="7" name="矩形 3"/>
            <p:cNvSpPr>
              <a:spLocks noChangeArrowheads="1"/>
            </p:cNvSpPr>
            <p:nvPr/>
          </p:nvSpPr>
          <p:spPr bwMode="auto">
            <a:xfrm>
              <a:off x="1961196" y="1347491"/>
              <a:ext cx="2588812" cy="114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字典   基础   阁楼</a:t>
              </a:r>
              <a:endPara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佳节   盲人   唐朝</a:t>
              </a:r>
              <a:endPara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2383416" y="1611053"/>
              <a:ext cx="2950752" cy="46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.      .  .     .     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15"/>
            <p:cNvSpPr>
              <a:spLocks noChangeArrowheads="1"/>
            </p:cNvSpPr>
            <p:nvPr/>
          </p:nvSpPr>
          <p:spPr bwMode="auto">
            <a:xfrm>
              <a:off x="2088179" y="2120711"/>
              <a:ext cx="3088847" cy="46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.        .         .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3"/>
          <p:cNvGrpSpPr/>
          <p:nvPr/>
        </p:nvGrpSpPr>
        <p:grpSpPr bwMode="auto">
          <a:xfrm>
            <a:off x="1704617" y="1869102"/>
            <a:ext cx="7035514" cy="509587"/>
            <a:chOff x="750940" y="907118"/>
            <a:chExt cx="7035140" cy="510023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1285928" y="907118"/>
              <a:ext cx="6500152" cy="46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你认识下吗这些加点的字吗？查字典认一认。</a:t>
              </a: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40" y="911654"/>
              <a:ext cx="487935" cy="50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</Words>
  <Application>Microsoft Office PowerPoint</Application>
  <PresentationFormat>宽屏</PresentationFormat>
  <Paragraphs>293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思源黑体 CN Regular</vt:lpstr>
      <vt:lpstr>思源黑体 CN Bold</vt:lpstr>
      <vt:lpstr>思源黑体 CN Light</vt:lpstr>
      <vt:lpstr>Arial</vt:lpstr>
      <vt:lpstr>Wingdings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2020-10-20T08:01:00Z</dcterms:created>
  <dcterms:modified xsi:type="dcterms:W3CDTF">2023-01-13T20:50:42Z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047FFAACF1E34D059F7489961F56325D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