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28"/>
  </p:notesMasterIdLst>
  <p:handoutMasterIdLst>
    <p:handoutMasterId r:id="rId29"/>
  </p:handoutMasterIdLst>
  <p:sldIdLst>
    <p:sldId id="280" r:id="rId4"/>
    <p:sldId id="257" r:id="rId5"/>
    <p:sldId id="281" r:id="rId6"/>
    <p:sldId id="260" r:id="rId7"/>
    <p:sldId id="259" r:id="rId8"/>
    <p:sldId id="261" r:id="rId9"/>
    <p:sldId id="262" r:id="rId10"/>
    <p:sldId id="264" r:id="rId11"/>
    <p:sldId id="282" r:id="rId12"/>
    <p:sldId id="266" r:id="rId13"/>
    <p:sldId id="267" r:id="rId14"/>
    <p:sldId id="268" r:id="rId15"/>
    <p:sldId id="285" r:id="rId16"/>
    <p:sldId id="283" r:id="rId17"/>
    <p:sldId id="271" r:id="rId18"/>
    <p:sldId id="272" r:id="rId19"/>
    <p:sldId id="273" r:id="rId20"/>
    <p:sldId id="274" r:id="rId21"/>
    <p:sldId id="275" r:id="rId22"/>
    <p:sldId id="284" r:id="rId23"/>
    <p:sldId id="270" r:id="rId24"/>
    <p:sldId id="277" r:id="rId25"/>
    <p:sldId id="278" r:id="rId26"/>
    <p:sldId id="28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936"/>
    <a:srgbClr val="0D7D40"/>
    <a:srgbClr val="F7FDFF"/>
    <a:srgbClr val="135730"/>
    <a:srgbClr val="095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>
        <p:scale>
          <a:sx n="50" d="100"/>
          <a:sy n="50" d="100"/>
        </p:scale>
        <p:origin x="-3192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CE295-DBDF-47FB-8B8A-D3DA335CD4C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4F56-5419-452C-8A63-C9DD188E2D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84F56-5419-452C-8A63-C9DD188E2D2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9285" y="214313"/>
            <a:ext cx="2694516" cy="59626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571500" y="214313"/>
            <a:ext cx="7884584" cy="5962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12D3A-3BD9-4323-AA63-56D8B4F6CBDE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65DA-E7E8-4165-91CB-EC3654EEB5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FE170-794A-40A1-A395-EB4103EA128E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3BF1-4677-488E-B6CF-526EAD1456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A20F3-C811-4BB2-8B75-8F9EB4DB09D2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9FBD3-C904-4410-A547-AA8EC66888D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500189"/>
            <a:ext cx="5384800" cy="46259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500189"/>
            <a:ext cx="5384800" cy="46259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AD6D6-A147-4C64-819E-E9A31321E30C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6704-31EB-4EFE-B43D-B2C2FFAB81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1B6F7-7A36-45F1-99C9-F668D8A97D97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452A2-0723-4BAE-9083-B14BD2D0396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084BB-510B-4D82-8C52-2515C9202042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FC02-39DE-4C48-9DA8-BD8E2F0347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0" y="-43544"/>
            <a:ext cx="12204935" cy="7634515"/>
          </a:xfrm>
          <a:prstGeom prst="rect">
            <a:avLst/>
          </a:prstGeom>
          <a:blipFill dpi="0" rotWithShape="1">
            <a:blip r:embed="rId2" cstate="email">
              <a:alphaModFix amt="41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12935" y="5827119"/>
            <a:ext cx="12204935" cy="1051363"/>
          </a:xfrm>
          <a:prstGeom prst="rect">
            <a:avLst/>
          </a:prstGeom>
          <a:blipFill dpi="0" rotWithShape="1">
            <a:blip r:embed="rId3" cstate="email">
              <a:alphaModFix amt="77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109855" y="-575975"/>
            <a:ext cx="2030216" cy="2607975"/>
            <a:chOff x="235075" y="-407522"/>
            <a:chExt cx="4330347" cy="459900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 cstate="email"/>
          <a:srcRect/>
          <a:stretch>
            <a:fillRect/>
          </a:stretch>
        </p:blipFill>
        <p:spPr>
          <a:xfrm rot="572575">
            <a:off x="7462668" y="5407642"/>
            <a:ext cx="2707175" cy="113705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3847" y="152580"/>
            <a:ext cx="980044" cy="623588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10011980" y="247294"/>
            <a:ext cx="1984454" cy="775526"/>
            <a:chOff x="9546555" y="390648"/>
            <a:chExt cx="2266010" cy="96770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0841543" y="5730915"/>
            <a:ext cx="977091" cy="942687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BC79-F8DC-45CD-8DB1-31E163F43E1E}" type="datetimeFigureOut">
              <a:rPr lang="zh-CN" altLang="en-US" smtClean="0"/>
              <a:t>2023-01-10</a:t>
            </a:fld>
            <a:endParaRPr lang="en-US" altLang="zh-CN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32C8-E0B6-492C-915A-C81E2F3F734E}" type="slidenum">
              <a:rPr lang="zh-CN" altLang="en-US" smtClean="0"/>
              <a:t>‹#›</a:t>
            </a:fld>
            <a:endParaRPr lang="en-US" altLang="zh-CN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831278" y="5364200"/>
            <a:ext cx="2117881" cy="13094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916" y="907927"/>
            <a:ext cx="552429" cy="3515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0625" y="851113"/>
            <a:ext cx="552429" cy="351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16549-4EBD-4BFF-B17B-C2FA012886CB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12243-0363-4EF8-971C-5D272522111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4563-0382-4537-B1EA-B2768868494F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E741-82DC-415C-A5EC-247C77F0F49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83D95-6CC0-42EE-AA73-49EFA3FCEBDA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83A11-FA9F-4252-A393-3D626AAD9D6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0733" y="214313"/>
            <a:ext cx="2751667" cy="5911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571501" y="214313"/>
            <a:ext cx="8056033" cy="59118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8DED3-194B-41BF-8B99-94A7A1281CAF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8991-0590-4B66-B848-9DE699858CE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214313"/>
            <a:ext cx="8286751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</a:t>
            </a:r>
          </a:p>
        </p:txBody>
      </p:sp>
      <p:sp>
        <p:nvSpPr>
          <p:cNvPr id="205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2B4C3B46-1452-4F93-B096-F82D0A96574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205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205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6FB05D33-E263-4623-89A6-E0F0C41622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214313"/>
            <a:ext cx="8286751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00189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0A95BC79-F8DC-45CD-8DB1-31E163F43E1E}" type="datetimeFigureOut">
              <a:rPr lang="zh-CN" altLang="en-US"/>
              <a:t>2023-01-10</a:t>
            </a:fld>
            <a:endParaRPr lang="en-US" altLang="zh-CN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9C2432C8-E0B6-492C-915A-C81E2F3F734E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 invX="1"/>
      </p:transition>
    </mc:Choice>
    <mc:Fallback xmlns="">
      <p:transition spd="slow" advTm="5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5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12" Type="http://schemas.openxmlformats.org/officeDocument/2006/relationships/image" Target="../media/image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11" Type="http://schemas.openxmlformats.org/officeDocument/2006/relationships/image" Target="../media/image24.png"/><Relationship Id="rId5" Type="http://schemas.microsoft.com/office/2007/relationships/hdphoto" Target="../media/hdphoto5.wdp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21" Type="http://schemas.openxmlformats.org/officeDocument/2006/relationships/image" Target="../media/image28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5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4.wdp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1.wdp"/><Relationship Id="rId19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-548990" y="-134007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 rot="21186356">
            <a:off x="3271855" y="2083845"/>
            <a:ext cx="2559493" cy="1413877"/>
          </a:xfrm>
        </p:spPr>
        <p:txBody>
          <a:bodyPr/>
          <a:lstStyle/>
          <a:p>
            <a:r>
              <a:rPr lang="zh-CN" altLang="en-US" sz="19900" dirty="0">
                <a:solidFill>
                  <a:srgbClr val="135730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惊</a:t>
            </a:r>
            <a:endParaRPr lang="zh-CN" altLang="en-US" dirty="0">
              <a:solidFill>
                <a:srgbClr val="135730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56805" y="1130924"/>
            <a:ext cx="3261983" cy="498327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二十四节气之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02617" y="3935039"/>
            <a:ext cx="1980029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桃花红梨花白</a:t>
            </a:r>
            <a:endParaRPr lang="en-US" altLang="zh-CN" sz="2000" dirty="0">
              <a:solidFill>
                <a:schemeClr val="accent4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黄鹂歌唱燕归来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23962" y="2101275"/>
            <a:ext cx="4321756" cy="43217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5046220" y="5256603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 rot="521313">
            <a:off x="5564087" y="1140882"/>
            <a:ext cx="38651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700" dirty="0">
                <a:solidFill>
                  <a:srgbClr val="135730"/>
                </a:solidFill>
                <a:latin typeface="义启小魏楷" panose="02010601030101010101" pitchFamily="2" charset="-128"/>
                <a:ea typeface="义启小魏楷" panose="02010601030101010101" pitchFamily="2" charset="-128"/>
                <a:cs typeface="+mn-ea"/>
                <a:sym typeface="+mn-lt"/>
              </a:rPr>
              <a:t>蛰</a:t>
            </a:r>
            <a:endParaRPr lang="zh-CN" altLang="en-US" sz="4000" dirty="0">
              <a:solidFill>
                <a:srgbClr val="135730"/>
              </a:solidFill>
              <a:latin typeface="义启小魏楷" panose="02010601030101010101" pitchFamily="2" charset="-128"/>
              <a:ea typeface="义启小魏楷" panose="02010601030101010101" pitchFamily="2" charset="-128"/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642739" y="-218"/>
            <a:ext cx="2588032" cy="23065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 rot="1423480">
            <a:off x="741412" y="228687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7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122997" y="905905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9 -0.09143 0.08698 -0.06435 0.08698 -0.03148 C 0.08698 0.00764 0.0569 0.02153 0.03893 0.02755 L 0.01497 0.03357 C -0.003 0.03959 -0.03307 0.05463 -0.03307 0.09861 C -0.03307 0.12662 -0.00599 0.15857 0.02695 0.15857 C 0.059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 rot="21279403">
            <a:off x="2011388" y="1562562"/>
            <a:ext cx="5026810" cy="3643174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21398551">
            <a:off x="2337364" y="1865887"/>
            <a:ext cx="43748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       中国的民间传说白虎是口舌、是非之神，每年都会在这天出来觅食，开口噬人，犯之则在这年之内，常遭邪恶小人对你兴波作浪，阻挠你的前程发展，引致百般不顺。大家为了自保，便在惊蛰那天祭白虎。所谓祭白虎，是指拜祭用纸绘制的白老虎，纸老虎一般为黄色黑斑纹，口角画有一对獠牙。拜祭时，需以肥猪血喂之，使其吃饱后不再出口伤人，继而以生猪肉抹在纸老虎的嘴上，使之充满油水，不能张口说人是非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61261">
            <a:off x="7392162" y="2366554"/>
            <a:ext cx="3692969" cy="239901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2754074" y="635240"/>
            <a:ext cx="2391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祭白虎</a:t>
            </a: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3989" y="602389"/>
            <a:ext cx="2606723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蒙鼓皮</a:t>
            </a:r>
          </a:p>
        </p:txBody>
      </p:sp>
      <p:sp>
        <p:nvSpPr>
          <p:cNvPr id="4" name="矩形 3"/>
          <p:cNvSpPr/>
          <p:nvPr/>
        </p:nvSpPr>
        <p:spPr bwMode="auto">
          <a:xfrm rot="593358">
            <a:off x="5634509" y="1546619"/>
            <a:ext cx="5026810" cy="3643174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495257">
            <a:off x="5794025" y="1900147"/>
            <a:ext cx="47077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惊蛰是雷声引起的。古人想象雷神是位鸟嘴人身，长了翅膀的大神，一手持锤，一手连击环绕周身的许多天鼓，发出隆隆的雷声。惊蛰这天，天庭有雷神击天鼓，人间也利用这个时机来蒙鼓皮。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周礼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卷四十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挥人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篇上说：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凡冒鼓必以启蛰之日。“注：“惊蛰，孟春之中也，蛰虫始闻雷声而动；鼓，所取象也；冒，蒙鼓以革。”可见不但百虫的生态与一年四季的运行相契合，万物之灵的人类也要顺应天时，凡事才能达到事半功倍之效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21016446">
            <a:off x="1364942" y="1672562"/>
            <a:ext cx="3992336" cy="268151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5344" y="651248"/>
            <a:ext cx="3153832" cy="83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惊蛰吃梨</a:t>
            </a:r>
          </a:p>
        </p:txBody>
      </p:sp>
      <p:sp>
        <p:nvSpPr>
          <p:cNvPr id="4" name="矩形 3"/>
          <p:cNvSpPr/>
          <p:nvPr/>
        </p:nvSpPr>
        <p:spPr bwMode="auto">
          <a:xfrm rot="21390958">
            <a:off x="2020581" y="1632402"/>
            <a:ext cx="4813735" cy="3162830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 rot="21337781">
            <a:off x="2246961" y="1782657"/>
            <a:ext cx="4360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传说闻名海内的晋商渠家在雍正年间，十四世渠百川走西口，正是惊蛰之日，其父拿出梨让他吃，并说，先祖贩梨创业，历经艰辛，吃梨是让你不忘先祖。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也有人说“梨”谐音“离”，惊蛰吃梨可让虫害远离庄稼，可保全年的好收成。另外，惊蛰时节气候比较干燥，很容易使人口干舌燥、外感咳嗽，亦可能是吃梨这一习俗的由来。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61051">
            <a:off x="7492993" y="1836361"/>
            <a:ext cx="3614833" cy="2920785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 rot="229686">
            <a:off x="5517244" y="1546617"/>
            <a:ext cx="5026810" cy="3643174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4274" y="659589"/>
            <a:ext cx="2795360" cy="7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打小人</a:t>
            </a:r>
          </a:p>
        </p:txBody>
      </p:sp>
      <p:sp>
        <p:nvSpPr>
          <p:cNvPr id="7" name="矩形 6"/>
          <p:cNvSpPr/>
          <p:nvPr/>
        </p:nvSpPr>
        <p:spPr>
          <a:xfrm rot="232215">
            <a:off x="5808191" y="1798543"/>
            <a:ext cx="45410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惊蛰象征二月份的开始，会平地一声雷，唤醒所有冬眠中的蛇虫鼠蚁。家中的爬虫走蚁也会应声而起，四处觅食。所以古时惊蛰当日，人们会手持清香、艾草，熏家中四角，以香味驱赶蛇、虫、蚊、鼠和霉味。久而久之，渐渐演变成不顺心者拍打对头人和驱赶霉运的习惯，亦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打小人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的前身。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所以，每年惊蛰那天便会出现一个有趣的场景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妇人一边用木拖鞋拍打纸公仔，一边口中念念有词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:"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打你个小人头，打到你有气冇定抖，打到你食亲野都呕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.......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24381">
            <a:off x="1490239" y="2111033"/>
            <a:ext cx="3945523" cy="251434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109855" y="-575976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467245" y="2433720"/>
            <a:ext cx="7598141" cy="1413877"/>
          </a:xfrm>
        </p:spPr>
        <p:txBody>
          <a:bodyPr/>
          <a:lstStyle/>
          <a:p>
            <a:pPr algn="ctr"/>
            <a:r>
              <a:rPr lang="zh-CN" altLang="en-US" sz="13800" b="1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惊蛰养生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439688" y="5128810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 rot="1423480">
            <a:off x="5732631" y="126506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5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536663" y="575253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8465318" y="2405508"/>
            <a:ext cx="4321756" cy="4321756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0.0331 0.02695 0.05995 0.06003 0.05995 C 0.09896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6 -0.05995 0.06003 -0.05995 C 0.02695 -0.05995 2.08333E-7 -0.0331 2.08333E-7 -1.11111E-6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89 -0.09143 0.08698 -0.06435 0.08698 -0.03148 C 0.08698 0.00764 0.0569 0.02153 0.03893 0.02755 L 0.01497 0.03357 C -0.003 0.03959 -0.03307 0.05463 -0.03307 0.09861 C -0.03307 0.12662 -0.00599 0.15857 0.02695 0.15857 C 0.0598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 bwMode="auto">
          <a:xfrm>
            <a:off x="3115597" y="1990526"/>
            <a:ext cx="2723227" cy="579803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6355" y="676632"/>
            <a:ext cx="2628271" cy="7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饮食篇</a:t>
            </a:r>
          </a:p>
        </p:txBody>
      </p:sp>
      <p:sp>
        <p:nvSpPr>
          <p:cNvPr id="3" name="矩形 2"/>
          <p:cNvSpPr/>
          <p:nvPr/>
        </p:nvSpPr>
        <p:spPr>
          <a:xfrm>
            <a:off x="3404125" y="2080372"/>
            <a:ext cx="2231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、多吃清淡食物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70425" y="2974191"/>
            <a:ext cx="3792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惊蛰后，天气将明显变暖，清淡的食物有助于自身的新陈代谢，因此，推荐多食一些春笋、芹菜等对肠胃蠕动有很好效果的粗纤维蔬菜。</a:t>
            </a:r>
          </a:p>
        </p:txBody>
      </p:sp>
      <p:sp>
        <p:nvSpPr>
          <p:cNvPr id="6" name="矩形 5"/>
          <p:cNvSpPr/>
          <p:nvPr/>
        </p:nvSpPr>
        <p:spPr>
          <a:xfrm>
            <a:off x="6711351" y="2974191"/>
            <a:ext cx="4404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时节，气温还是偏低和干燥，因此在春天还应多吃生津润肺的食物。梨性寒味甘，有润肺止咳、滋阴清热的功效。在民间还有惊蛰吃梨的说法，梨的吃法很多，可生食、可蒸煮，也可以榨汁。春季吃梨最好还是以冰糖煮制，这样不仅可以避免食物冰冷，更利于和胃降逆。</a:t>
            </a:r>
          </a:p>
        </p:txBody>
      </p:sp>
      <p:sp>
        <p:nvSpPr>
          <p:cNvPr id="7" name="矩形 6"/>
          <p:cNvSpPr/>
          <p:nvPr/>
        </p:nvSpPr>
        <p:spPr>
          <a:xfrm>
            <a:off x="2790090" y="4804763"/>
            <a:ext cx="7412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这一时段饮食上要着重注意养生，应遵循顺应阳气升发的特点，多吃含植物蛋白以及维生素的清淡食物，适当食用一些甜味食物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8025663" y="1995776"/>
            <a:ext cx="2499462" cy="579803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78530" y="2074769"/>
            <a:ext cx="1882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、惊蛰日吃梨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84280" y="1540532"/>
            <a:ext cx="1316649" cy="129173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84956" y="1494401"/>
            <a:ext cx="1291736" cy="129173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6" grpId="0"/>
      <p:bldP spid="7" grpId="0"/>
      <p:bldP spid="1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8982" y="707192"/>
            <a:ext cx="2665927" cy="79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起居篇</a:t>
            </a:r>
          </a:p>
        </p:txBody>
      </p:sp>
      <p:sp>
        <p:nvSpPr>
          <p:cNvPr id="3" name="矩形 2"/>
          <p:cNvSpPr/>
          <p:nvPr/>
        </p:nvSpPr>
        <p:spPr>
          <a:xfrm>
            <a:off x="1740102" y="3240426"/>
            <a:ext cx="8722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近期可能会常感到困乏无力、昏沉欲睡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早晨醒来也较迟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这就是民间常说的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春困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"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。这是一种正常的生理现象。只有保证良好的睡眠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才能精力充沛的工作生活。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早睡早起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经常舒展四肢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散步缓行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呼吸新鲜空气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使自己的精神愉悦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注意情绪神志的调节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随时保持心平气和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不妄动肝火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保护肝脏的同时增强体质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提高人体的抗病能力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保持身体健康。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42560">
            <a:off x="2346815" y="1612213"/>
            <a:ext cx="2157884" cy="134158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66097">
            <a:off x="8591011" y="1509148"/>
            <a:ext cx="2048459" cy="128028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510869" y="1568967"/>
            <a:ext cx="2051074" cy="137119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1727336" y="3053622"/>
            <a:ext cx="1870001" cy="437703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721374" y="3037530"/>
            <a:ext cx="1870001" cy="437703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628525" y="3037530"/>
            <a:ext cx="1870001" cy="437703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5582" y="626843"/>
            <a:ext cx="2873688" cy="68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运动篇</a:t>
            </a:r>
          </a:p>
        </p:txBody>
      </p:sp>
      <p:sp>
        <p:nvSpPr>
          <p:cNvPr id="4" name="矩形 3"/>
          <p:cNvSpPr/>
          <p:nvPr/>
        </p:nvSpPr>
        <p:spPr>
          <a:xfrm>
            <a:off x="2010991" y="3057806"/>
            <a:ext cx="1432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、伸懒腰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8837" y="3458661"/>
            <a:ext cx="2277224" cy="1819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伸懒腰可解乏、醒神、增气力、活肢节。所以提倡春季早起多伸懒腰。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68046" y="3041714"/>
            <a:ext cx="117665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、散步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2973" y="3563479"/>
            <a:ext cx="27727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春季散步可以消除疲劳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有助于健康。散步时可配合擦双手、揉摩胸腹、捶打腰背、拍打全身等动作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有利于人体疏通气血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生发阳气。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599" y="3041617"/>
            <a:ext cx="1432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、放风筝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75511" y="3563479"/>
            <a:ext cx="4087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季正是放风筝的大好时节，放风筝这项运动同时也是我国一项传统的民间体育运动，至今已有两千多年的历史，有强身健体、防病治病的作用。春天在户外放风筝除了能强身健体，促进人体血液循环，加快新陈代谢，还能呼吸到室外的新鲜空气，排出堆积在身体内一个冬天的浊气，一举多得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96078" y="1415686"/>
            <a:ext cx="1539134" cy="1425044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847388" y="1435937"/>
            <a:ext cx="1496261" cy="1420868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58924" y="1433260"/>
            <a:ext cx="1457897" cy="1457897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auto">
          <a:xfrm>
            <a:off x="1685570" y="1329086"/>
            <a:ext cx="3069317" cy="508906"/>
          </a:xfrm>
          <a:prstGeom prst="rect">
            <a:avLst/>
          </a:prstGeom>
          <a:solidFill>
            <a:srgbClr val="0D7D4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685570" y="2757932"/>
            <a:ext cx="3083996" cy="508906"/>
          </a:xfrm>
          <a:prstGeom prst="rect">
            <a:avLst/>
          </a:prstGeom>
          <a:solidFill>
            <a:srgbClr val="0D7D4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700249" y="4121750"/>
            <a:ext cx="3083996" cy="508906"/>
          </a:xfrm>
          <a:prstGeom prst="rect">
            <a:avLst/>
          </a:prstGeom>
          <a:solidFill>
            <a:srgbClr val="0D7D40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4710" y="663404"/>
            <a:ext cx="2844658" cy="62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防病篇</a:t>
            </a:r>
          </a:p>
        </p:txBody>
      </p:sp>
      <p:sp>
        <p:nvSpPr>
          <p:cNvPr id="4" name="矩形 3"/>
          <p:cNvSpPr/>
          <p:nvPr/>
        </p:nvSpPr>
        <p:spPr>
          <a:xfrm>
            <a:off x="1998424" y="1385419"/>
            <a:ext cx="1940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、感冒易发多</a:t>
            </a:r>
          </a:p>
        </p:txBody>
      </p:sp>
      <p:sp>
        <p:nvSpPr>
          <p:cNvPr id="5" name="矩形 4"/>
          <p:cNvSpPr/>
          <p:nvPr/>
        </p:nvSpPr>
        <p:spPr>
          <a:xfrm>
            <a:off x="1610784" y="1881271"/>
            <a:ext cx="7517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到，“春雷响，万物长”，这时候，气温回升较快，春意渐浓，但仍然时不时有冷空气南下，可能会出现“倒春寒”。因此，这时节，人们更要注意保暖，根据天气变化，随时加减衣服，可以早晚穿披肩，避免风寒湿气的侵袭，预防感冒。</a:t>
            </a:r>
          </a:p>
        </p:txBody>
      </p:sp>
      <p:sp>
        <p:nvSpPr>
          <p:cNvPr id="6" name="矩形 5"/>
          <p:cNvSpPr/>
          <p:nvPr/>
        </p:nvSpPr>
        <p:spPr>
          <a:xfrm>
            <a:off x="1813323" y="2805124"/>
            <a:ext cx="2956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、“倒春寒”防关节炎</a:t>
            </a:r>
          </a:p>
        </p:txBody>
      </p:sp>
      <p:sp>
        <p:nvSpPr>
          <p:cNvPr id="7" name="矩形 6"/>
          <p:cNvSpPr/>
          <p:nvPr/>
        </p:nvSpPr>
        <p:spPr>
          <a:xfrm>
            <a:off x="1700249" y="3266838"/>
            <a:ext cx="7357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膝关节骨性关节炎是因风、寒、湿三邪侵入人体肌表经络，使气血运行不畅所致，如果出现“倒春寒”，有膝关节炎的人感觉酸痛更明显，这类人平时可以带护膝，或用艾条熏膝关节。</a:t>
            </a:r>
          </a:p>
        </p:txBody>
      </p:sp>
      <p:sp>
        <p:nvSpPr>
          <p:cNvPr id="8" name="矩形 7"/>
          <p:cNvSpPr/>
          <p:nvPr/>
        </p:nvSpPr>
        <p:spPr>
          <a:xfrm>
            <a:off x="2145125" y="4151746"/>
            <a:ext cx="2194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、注意保胃护肠</a:t>
            </a:r>
          </a:p>
        </p:txBody>
      </p:sp>
      <p:sp>
        <p:nvSpPr>
          <p:cNvPr id="9" name="矩形 8"/>
          <p:cNvSpPr/>
          <p:nvPr/>
        </p:nvSpPr>
        <p:spPr>
          <a:xfrm>
            <a:off x="1784193" y="4660652"/>
            <a:ext cx="74830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惊蛰春雷惊百虫。”惊蛰过后，万物复苏，春暖花开，同时也是各种病毒和细菌活跃的季节。人们更应该注意保“胃”护“肠”，预防肠胃疾病。最好不要吃过夜的食物，如果有过夜的食物，应热透才吃。家里应该备一些肠胃疾病的药物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50537" y="1395301"/>
            <a:ext cx="1163490" cy="108785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496212" y="2942030"/>
            <a:ext cx="1117815" cy="1028699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450537" y="4429603"/>
            <a:ext cx="1205042" cy="1062046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94120" y="728680"/>
            <a:ext cx="2960773" cy="7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防病篇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1468630" y="1598535"/>
            <a:ext cx="2984852" cy="560486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468630" y="3544774"/>
            <a:ext cx="2984852" cy="538950"/>
          </a:xfrm>
          <a:prstGeom prst="rect">
            <a:avLst/>
          </a:prstGeom>
          <a:solidFill>
            <a:srgbClr val="0D7D40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3933" y="1679735"/>
            <a:ext cx="2194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、防流行性疾病</a:t>
            </a:r>
          </a:p>
        </p:txBody>
      </p:sp>
      <p:sp>
        <p:nvSpPr>
          <p:cNvPr id="7" name="矩形 6"/>
          <p:cNvSpPr/>
          <p:nvPr/>
        </p:nvSpPr>
        <p:spPr>
          <a:xfrm>
            <a:off x="1594120" y="2235565"/>
            <a:ext cx="6159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惊蛰过后，也是流行性疾病多发的季节，如流感、流脑、水痘、带状疱疹、甲型肝炎等。这时候，最好饮食有度，注意家庭、个人卫生，勤洗手、多开窗。体弱多病者，特别是小孩，最好不要到人多的地方去。</a:t>
            </a:r>
          </a:p>
        </p:txBody>
      </p:sp>
      <p:sp>
        <p:nvSpPr>
          <p:cNvPr id="8" name="矩形 7"/>
          <p:cNvSpPr/>
          <p:nvPr/>
        </p:nvSpPr>
        <p:spPr>
          <a:xfrm>
            <a:off x="1990932" y="3616129"/>
            <a:ext cx="1940243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、踏青防过敏</a:t>
            </a:r>
          </a:p>
        </p:txBody>
      </p:sp>
      <p:sp>
        <p:nvSpPr>
          <p:cNvPr id="9" name="矩形 8"/>
          <p:cNvSpPr/>
          <p:nvPr/>
        </p:nvSpPr>
        <p:spPr>
          <a:xfrm>
            <a:off x="1753985" y="4160268"/>
            <a:ext cx="5780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如果要去郊游踏青的话，要注意预防花粉过敏，容易花粉过敏的人，最好能了解自己对什么花过敏，主动避开过敏原。花粉过敏的人，出门可以备有咪唑斯汀、氯雷他安、赛康啶、西替利嗪等药片。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17004">
            <a:off x="8212457" y="1524433"/>
            <a:ext cx="2343151" cy="147337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378097">
            <a:off x="8364857" y="3587556"/>
            <a:ext cx="2322193" cy="142259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591" y="-43544"/>
            <a:ext cx="12206526" cy="6925547"/>
            <a:chOff x="-1591" y="-43544"/>
            <a:chExt cx="12206526" cy="6925547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-1591" y="3789610"/>
              <a:ext cx="12192000" cy="3092393"/>
              <a:chOff x="11329" y="3871063"/>
              <a:chExt cx="12175930" cy="3092393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329" y="3871063"/>
                <a:ext cx="6096012" cy="3092393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1247" y="3871063"/>
                <a:ext cx="6096012" cy="3092393"/>
              </a:xfrm>
              <a:prstGeom prst="rect">
                <a:avLst/>
              </a:prstGeom>
            </p:spPr>
          </p:pic>
        </p:grpSp>
      </p:grpSp>
      <p:grpSp>
        <p:nvGrpSpPr>
          <p:cNvPr id="15" name="组合 14"/>
          <p:cNvGrpSpPr/>
          <p:nvPr/>
        </p:nvGrpSpPr>
        <p:grpSpPr>
          <a:xfrm>
            <a:off x="109855" y="-575975"/>
            <a:ext cx="2544140" cy="3261098"/>
            <a:chOff x="235075" y="-407522"/>
            <a:chExt cx="4330347" cy="459900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417224" y="655771"/>
            <a:ext cx="3292617" cy="1100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8000" b="1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rot="1423480">
            <a:off x="6537809" y="4720978"/>
            <a:ext cx="2707175" cy="11370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7341" y="2394571"/>
            <a:ext cx="316924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fontAlgn="base">
              <a:spcBef>
                <a:spcPct val="0"/>
              </a:spcBef>
              <a:spcAft>
                <a:spcPct val="0"/>
              </a:spcAft>
              <a:defRPr sz="11500">
                <a:solidFill>
                  <a:srgbClr val="135730"/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惊蛰节气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7341" y="3353723"/>
            <a:ext cx="3169240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accent4">
                    <a:lumMod val="85000"/>
                    <a:lumOff val="15000"/>
                  </a:schemeClr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惊蛰习俗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23458" y="2338792"/>
            <a:ext cx="3924164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accent4">
                    <a:lumMod val="85000"/>
                    <a:lumOff val="15000"/>
                  </a:schemeClr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惊蛰养生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23458" y="3322781"/>
            <a:ext cx="4096953" cy="4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7200">
                <a:solidFill>
                  <a:schemeClr val="accent4">
                    <a:lumMod val="85000"/>
                    <a:lumOff val="15000"/>
                  </a:schemeClr>
                </a:solidFill>
                <a:latin typeface="站酷快乐体" panose="02010600030101010101" pitchFamily="2" charset="-122"/>
                <a:ea typeface="站酷快乐体" panose="02010600030101010101" pitchFamily="2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dirty="0">
                <a:latin typeface="+mn-lt"/>
                <a:ea typeface="+mn-ea"/>
                <a:cs typeface="+mn-ea"/>
                <a:sym typeface="+mn-lt"/>
              </a:rPr>
              <a:t>诗词谚语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screen"/>
          <a:srcRect r="-6493"/>
          <a:stretch>
            <a:fillRect/>
          </a:stretch>
        </p:blipFill>
        <p:spPr>
          <a:xfrm>
            <a:off x="-921465" y="4055430"/>
            <a:ext cx="1058962" cy="83658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9653570" y="947176"/>
            <a:ext cx="1984454" cy="775526"/>
            <a:chOff x="9546555" y="390648"/>
            <a:chExt cx="2266010" cy="967701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306831" y="4189683"/>
            <a:ext cx="3830310" cy="236813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>
            <a:off x="9138017" y="5363484"/>
            <a:ext cx="1152734" cy="1112146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C 0.00195 0.06297 0.00898 0.10811 0.01601 0.10811 C 0.02305 0.10811 0.02904 0.06297 0.03099 -4.81481E-6 C 0.03398 0.06297 0.03997 0.10811 0.047 0.10811 C 0.05404 0.10811 0.06002 0.06297 0.06198 -4.81481E-6 C 0.06497 0.06297 0.07096 0.10811 0.07799 0.10811 C 0.08502 0.10811 0.09206 0.06297 0.09401 -4.81481E-6 C 0.09596 0.06297 0.10182 0.10811 0.11002 0.10811 C 0.11601 0.10811 0.12305 0.06297 0.125 -4.81481E-6 C 0.12695 0.06297 0.13398 0.10811 0.14101 0.10811 C 0.14805 0.10811 0.15404 0.06297 0.15599 -4.81481E-6 C 0.15898 0.06297 0.16497 0.10811 0.172 0.10811 C 0.17904 0.10811 0.18502 0.06297 0.18802 -4.81481E-6 C 0.18997 0.06297 0.19596 0.10811 0.20299 0.10811 C 0.21002 0.10811 0.21706 0.06297 0.21901 -4.81481E-6 C 0.22096 0.06297 0.22695 0.10811 0.23502 0.10811 C 0.24206 0.10811 0.24805 0.06297 0.25 -4.81481E-6 " pathEditMode="relative" rAng="0" ptsTypes="AAAAAAAAAAAAA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C 0.00195 0.06296 0.00898 0.1081 0.01601 0.1081 C 0.02304 0.1081 0.02903 0.06296 0.03099 3.7037E-6 C 0.03398 0.06296 0.03997 0.1081 0.047 0.1081 C 0.05403 0.1081 0.06002 0.06296 0.06197 3.7037E-6 C 0.06497 0.06296 0.07096 0.1081 0.07799 0.1081 C 0.08502 0.1081 0.09205 0.06296 0.09401 3.7037E-6 C 0.09596 0.06296 0.10195 0.1081 0.11002 0.1081 C 0.11601 0.1081 0.12304 0.06296 0.125 3.7037E-6 C 0.12695 0.06296 0.13398 0.1081 0.14101 0.1081 C 0.14804 0.1081 0.15403 0.06296 0.15599 3.7037E-6 C 0.15898 0.06296 0.16497 0.1081 0.172 0.1081 C 0.17903 0.1081 0.18502 0.06296 0.18802 3.7037E-6 C 0.18997 0.06296 0.19596 0.1081 0.20299 0.1081 C 0.21002 0.1081 0.21705 0.06296 0.21901 3.7037E-6 C 0.22096 0.06296 0.22695 0.1081 0.23502 0.1081 C 0.24205 0.1081 0.24804 0.06296 0.25 3.7037E-6 " pathEditMode="relative" rAng="0" ptsTypes="AAAAAAAAAAAA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109855" y="-575976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467245" y="2433720"/>
            <a:ext cx="7598141" cy="1413877"/>
          </a:xfrm>
        </p:spPr>
        <p:txBody>
          <a:bodyPr/>
          <a:lstStyle/>
          <a:p>
            <a:pPr algn="ctr"/>
            <a:r>
              <a:rPr lang="zh-CN" altLang="en-US" sz="13800" b="1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诗词谚语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439688" y="5128810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 rot="1423480">
            <a:off x="5732631" y="126506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5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536663" y="575253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8465318" y="2405508"/>
            <a:ext cx="4321756" cy="4321756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0.0331 0.02695 0.05995 0.06003 0.05995 C 0.09896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6 -0.05995 0.06003 -0.05995 C 0.02695 -0.05995 2.08333E-7 -0.0331 2.08333E-7 -1.11111E-6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89 -0.09143 0.08698 -0.06435 0.08698 -0.03148 C 0.08698 0.00764 0.0569 0.02153 0.03893 0.02755 L 0.01497 0.03357 C -0.003 0.03959 -0.03307 0.05463 -0.03307 0.09861 C -0.03307 0.12662 -0.00599 0.15857 0.02695 0.15857 C 0.0598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 rot="229686">
            <a:off x="1584068" y="1961969"/>
            <a:ext cx="4390953" cy="2641229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 rot="21393789">
            <a:off x="6709163" y="1902196"/>
            <a:ext cx="4390953" cy="2713946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rot="21393745">
            <a:off x="7242686" y="2162103"/>
            <a:ext cx="33387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闻 雷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白居易</a:t>
            </a:r>
          </a:p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瘴地风霜早，温天气候催。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穷冬不见雪，正月已闻雷。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震蛰虫蛇出，惊枯草木开。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空余客方寸，依旧似寒灰。</a:t>
            </a:r>
          </a:p>
        </p:txBody>
      </p:sp>
      <p:sp>
        <p:nvSpPr>
          <p:cNvPr id="5" name="矩形 4"/>
          <p:cNvSpPr/>
          <p:nvPr/>
        </p:nvSpPr>
        <p:spPr>
          <a:xfrm rot="214422">
            <a:off x="1906196" y="2189976"/>
            <a:ext cx="37466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春晴泛舟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陆游</a:t>
            </a:r>
          </a:p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儿童莫笑是陈人，湖海春回发兴新。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雷动风行惊蛰户，天开地辟转鸿钧。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鳞鳞江色涨石黛，嫋嫋柳丝摇麴尘。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欲上兰亭却回棹，笑谈终觉愧清真。</a:t>
            </a:r>
          </a:p>
        </p:txBody>
      </p:sp>
      <p:sp>
        <p:nvSpPr>
          <p:cNvPr id="8" name="标题 1"/>
          <p:cNvSpPr txBox="1"/>
          <p:nvPr/>
        </p:nvSpPr>
        <p:spPr bwMode="auto">
          <a:xfrm>
            <a:off x="1409247" y="725794"/>
            <a:ext cx="2873829" cy="7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35730"/>
                </a:solidFill>
                <a:latin typeface="HappyZcool" panose="02010600030101010101" pitchFamily="2" charset="-122"/>
                <a:ea typeface="HappyZcool" panose="02010600030101010101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 rot="229686">
            <a:off x="6765669" y="2251978"/>
            <a:ext cx="4390953" cy="2641229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 bwMode="auto">
          <a:xfrm rot="229686">
            <a:off x="1584068" y="1961969"/>
            <a:ext cx="4390953" cy="2641229"/>
          </a:xfrm>
          <a:prstGeom prst="rect">
            <a:avLst/>
          </a:prstGeom>
          <a:solidFill>
            <a:srgbClr val="0D7D40"/>
          </a:solidFill>
          <a:ln w="174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+mn-ea"/>
              <a:sym typeface="+mn-lt"/>
            </a:endParaRPr>
          </a:p>
        </p:txBody>
      </p:sp>
      <p:sp>
        <p:nvSpPr>
          <p:cNvPr id="5" name="标题 1"/>
          <p:cNvSpPr txBox="1"/>
          <p:nvPr/>
        </p:nvSpPr>
        <p:spPr bwMode="auto">
          <a:xfrm>
            <a:off x="1353004" y="784099"/>
            <a:ext cx="2873829" cy="7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35730"/>
                </a:solidFill>
                <a:latin typeface="HappyZcool" panose="02010600030101010101" pitchFamily="2" charset="-122"/>
                <a:ea typeface="HappyZcool" panose="02010600030101010101" pitchFamily="2" charset="-122"/>
                <a:cs typeface="+mj-cs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诗词</a:t>
            </a:r>
          </a:p>
        </p:txBody>
      </p:sp>
      <p:sp>
        <p:nvSpPr>
          <p:cNvPr id="2" name="矩形 1"/>
          <p:cNvSpPr/>
          <p:nvPr/>
        </p:nvSpPr>
        <p:spPr>
          <a:xfrm rot="153203">
            <a:off x="1779586" y="2196361"/>
            <a:ext cx="39999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惊蛰家人子辈为易疏帘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范成大</a:t>
            </a:r>
          </a:p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二分春色到穷阎，儿女祈翁出滞淹。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幽蛰夜惊雷奋地，小窗朝爽日筛帘。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惠风全解墨池冻，清昼胜翻云笈签。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亲友莫嗔情话少，向来屏息似龟蟾。</a:t>
            </a:r>
          </a:p>
        </p:txBody>
      </p:sp>
      <p:sp>
        <p:nvSpPr>
          <p:cNvPr id="3" name="矩形 2"/>
          <p:cNvSpPr/>
          <p:nvPr/>
        </p:nvSpPr>
        <p:spPr>
          <a:xfrm rot="202353">
            <a:off x="6742612" y="2425578"/>
            <a:ext cx="46892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游玉泉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朱翌</a:t>
            </a:r>
          </a:p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坡陀石上大绅垂，踞石跏趺世虑微。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奉引有春扶屐去，送归生月带星稀。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一时花木助欢笑，四雇风云入指挥。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是日乃书惊蛰节，鸣蛙已傍小池归。</a:t>
            </a: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8371" y="1632582"/>
            <a:ext cx="453448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惊蛰至，雷声起。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惊蛰不耙地，好比蒸馍走了气。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未到惊蛰雷先鸣，必有四十五天阴。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冷惊蜇，暖春分。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惊蜇刮北风，从头另过冬。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    惊蛰过，暖和和，蛤蟆老角唱山歌。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cs typeface="+mn-ea"/>
                <a:sym typeface="+mn-lt"/>
              </a:rPr>
              <a:t>    </a:t>
            </a:r>
            <a:r>
              <a:rPr lang="zh-CN" altLang="en-US" dirty="0">
                <a:cs typeface="+mn-ea"/>
                <a:sym typeface="+mn-lt"/>
              </a:rPr>
              <a:t>过了惊蛰节，春耕不能歇。</a:t>
            </a:r>
          </a:p>
        </p:txBody>
      </p:sp>
      <p:sp>
        <p:nvSpPr>
          <p:cNvPr id="4" name="矩形 3"/>
          <p:cNvSpPr/>
          <p:nvPr/>
        </p:nvSpPr>
        <p:spPr>
          <a:xfrm>
            <a:off x="1139805" y="163258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惊蛰不藏牛。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惊蛰一犁土，春分地气通。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过了惊蛰节，春耕不停歇。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惊蛰闻雷，谷米贱似泥。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惊蛰春雷响，农夫闲转忙。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二月莫把棉衣撤，三月还下桃花雪。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惊蛰有雨并闪雷，麦积场中如土堆。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二月打雷麦成堆。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惊蛰地气通。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惊蛰断凌丝。</a:t>
            </a:r>
          </a:p>
          <a:p>
            <a:pPr algn="ctr"/>
            <a:r>
              <a:rPr lang="zh-CN" altLang="en-US" dirty="0">
                <a:cs typeface="+mn-ea"/>
                <a:sym typeface="+mn-lt"/>
              </a:rPr>
              <a:t>    地化通，见大葱。</a:t>
            </a:r>
          </a:p>
        </p:txBody>
      </p:sp>
      <p:sp>
        <p:nvSpPr>
          <p:cNvPr id="5" name="矩形 4"/>
          <p:cNvSpPr/>
          <p:nvPr/>
        </p:nvSpPr>
        <p:spPr>
          <a:xfrm>
            <a:off x="2218803" y="77433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谚语</a:t>
            </a: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-548990" y="-134007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 rot="21186356">
            <a:off x="3271855" y="2083845"/>
            <a:ext cx="2559493" cy="1413877"/>
          </a:xfrm>
        </p:spPr>
        <p:txBody>
          <a:bodyPr/>
          <a:lstStyle/>
          <a:p>
            <a:r>
              <a:rPr lang="zh-CN" altLang="en-US" sz="19900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惊</a:t>
            </a:r>
            <a:endParaRPr lang="zh-CN" altLang="en-US" dirty="0">
              <a:solidFill>
                <a:srgbClr val="13573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56805" y="1130924"/>
            <a:ext cx="3261983" cy="498327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二十四节气之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02617" y="3935039"/>
            <a:ext cx="1980029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桃花红梨花白</a:t>
            </a:r>
            <a:endParaRPr lang="en-US" altLang="zh-CN" sz="2000" dirty="0">
              <a:solidFill>
                <a:schemeClr val="accent4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accent4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黄鹂歌唱燕归来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23962" y="2101275"/>
            <a:ext cx="4321756" cy="43217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5046220" y="5256603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 rot="521313">
            <a:off x="5564087" y="1140882"/>
            <a:ext cx="38651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700" dirty="0">
                <a:solidFill>
                  <a:srgbClr val="135730"/>
                </a:solidFill>
                <a:cs typeface="+mn-ea"/>
                <a:sym typeface="+mn-lt"/>
              </a:rPr>
              <a:t>蛰</a:t>
            </a:r>
            <a:endParaRPr lang="zh-CN" altLang="en-US" sz="4000" dirty="0">
              <a:solidFill>
                <a:srgbClr val="13573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9642739" y="-218"/>
            <a:ext cx="2588032" cy="230655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 rot="1423480">
            <a:off x="741412" y="228687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7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122997" y="905905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9 -0.09143 0.08698 -0.06435 0.08698 -0.03148 C 0.08698 0.00764 0.0569 0.02153 0.03893 0.02755 L 0.01497 0.03357 C -0.003 0.03959 -0.03307 0.05463 -0.03307 0.09861 C -0.03307 0.12662 -0.00599 0.15857 0.02695 0.15857 C 0.059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109855" y="-575976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467245" y="2433720"/>
            <a:ext cx="7598141" cy="1413877"/>
          </a:xfrm>
        </p:spPr>
        <p:txBody>
          <a:bodyPr/>
          <a:lstStyle/>
          <a:p>
            <a:pPr algn="ctr"/>
            <a:r>
              <a:rPr lang="zh-CN" altLang="en-US" sz="13800" b="1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惊蛰节气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439688" y="5128810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 rot="1423480">
            <a:off x="5732631" y="126506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5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536663" y="575253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8465318" y="2405508"/>
            <a:ext cx="4321756" cy="4321756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0.0331 0.02695 0.05995 0.06003 0.05995 C 0.09896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6 -0.05995 0.06003 -0.05995 C 0.02695 -0.05995 2.08333E-7 -0.0331 2.08333E-7 -1.11111E-6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89 -0.09143 0.08698 -0.06435 0.08698 -0.03148 C 0.08698 0.00764 0.0569 0.02153 0.03893 0.02755 L 0.01497 0.03357 C -0.003 0.03959 -0.03307 0.05463 -0.03307 0.09861 C -0.03307 0.12662 -0.00599 0.15857 0.02695 0.15857 C 0.0598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8174" y="1633311"/>
            <a:ext cx="626205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135730"/>
                </a:solidFill>
                <a:cs typeface="+mn-ea"/>
                <a:sym typeface="+mn-lt"/>
              </a:rPr>
              <a:t>    惊蛰，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是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24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节气中的第三个节气。每年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日或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345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度时为“惊蛰”。惊蛰的意思是天气回暖，春雷始鸣，惊醒蛰伏于地下冬眠的昆虫。蛰是藏的意思。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中说：“二月节，万物出乎震，震为雷，故曰惊蛰。是蛰虫惊而出走矣。”晋代诗人陶渊明有诗曰：“促春遘（</a:t>
            </a:r>
            <a:r>
              <a:rPr lang="en-US" altLang="zh-CN" sz="16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gòu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）时雨，始雷发东隅，众蛰各潜骇，草木纵横舒。”实际上，昆虫是听不到雷声的，大地回春，天气变暖才是使它们结束冬眠，“惊而出走”的原因。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月令七十二侯集解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：“二月节，万物出乎震，震为雷，故曰惊蛰，是蛰虫惊出走矣。”</a:t>
            </a:r>
            <a:endParaRPr lang="zh-CN" altLang="en-US" sz="1600" dirty="0">
              <a:solidFill>
                <a:schemeClr val="accent4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0931" y="608123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惊蛰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433467">
            <a:off x="8057120" y="2354058"/>
            <a:ext cx="3296956" cy="2423263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51939" y="1267154"/>
            <a:ext cx="1513046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中文名：</a:t>
            </a:r>
          </a:p>
        </p:txBody>
      </p:sp>
      <p:sp>
        <p:nvSpPr>
          <p:cNvPr id="6" name="矩形 5"/>
          <p:cNvSpPr/>
          <p:nvPr/>
        </p:nvSpPr>
        <p:spPr>
          <a:xfrm>
            <a:off x="2079657" y="1361555"/>
            <a:ext cx="1359911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别名：</a:t>
            </a:r>
          </a:p>
        </p:txBody>
      </p:sp>
      <p:sp>
        <p:nvSpPr>
          <p:cNvPr id="7" name="矩形 6"/>
          <p:cNvSpPr/>
          <p:nvPr/>
        </p:nvSpPr>
        <p:spPr>
          <a:xfrm>
            <a:off x="2079657" y="2065067"/>
            <a:ext cx="13732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代表寓意：</a:t>
            </a:r>
          </a:p>
        </p:txBody>
      </p:sp>
      <p:sp>
        <p:nvSpPr>
          <p:cNvPr id="8" name="矩形 7"/>
          <p:cNvSpPr/>
          <p:nvPr/>
        </p:nvSpPr>
        <p:spPr>
          <a:xfrm>
            <a:off x="6151939" y="1979307"/>
            <a:ext cx="14748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气候特点：</a:t>
            </a:r>
          </a:p>
        </p:txBody>
      </p:sp>
      <p:sp>
        <p:nvSpPr>
          <p:cNvPr id="9" name="矩形 8"/>
          <p:cNvSpPr/>
          <p:nvPr/>
        </p:nvSpPr>
        <p:spPr>
          <a:xfrm>
            <a:off x="2079657" y="2763441"/>
            <a:ext cx="13732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所属季节 ：</a:t>
            </a:r>
          </a:p>
        </p:txBody>
      </p:sp>
      <p:sp>
        <p:nvSpPr>
          <p:cNvPr id="10" name="矩形 9"/>
          <p:cNvSpPr/>
          <p:nvPr/>
        </p:nvSpPr>
        <p:spPr>
          <a:xfrm>
            <a:off x="2079657" y="3428374"/>
            <a:ext cx="13732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时    间：</a:t>
            </a:r>
          </a:p>
        </p:txBody>
      </p:sp>
      <p:sp>
        <p:nvSpPr>
          <p:cNvPr id="11" name="矩形 10"/>
          <p:cNvSpPr/>
          <p:nvPr/>
        </p:nvSpPr>
        <p:spPr>
          <a:xfrm>
            <a:off x="6151938" y="3410607"/>
            <a:ext cx="14748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太阳位置：</a:t>
            </a:r>
          </a:p>
        </p:txBody>
      </p:sp>
      <p:sp>
        <p:nvSpPr>
          <p:cNvPr id="12" name="矩形 11"/>
          <p:cNvSpPr/>
          <p:nvPr/>
        </p:nvSpPr>
        <p:spPr>
          <a:xfrm>
            <a:off x="2079657" y="4170303"/>
            <a:ext cx="1373275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前一节气：</a:t>
            </a:r>
          </a:p>
        </p:txBody>
      </p:sp>
      <p:sp>
        <p:nvSpPr>
          <p:cNvPr id="13" name="矩形 12"/>
          <p:cNvSpPr/>
          <p:nvPr/>
        </p:nvSpPr>
        <p:spPr>
          <a:xfrm>
            <a:off x="6151939" y="2754931"/>
            <a:ext cx="1488734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后一节气：</a:t>
            </a:r>
          </a:p>
        </p:txBody>
      </p:sp>
      <p:sp>
        <p:nvSpPr>
          <p:cNvPr id="14" name="矩形 13"/>
          <p:cNvSpPr/>
          <p:nvPr/>
        </p:nvSpPr>
        <p:spPr>
          <a:xfrm>
            <a:off x="6151939" y="4185692"/>
            <a:ext cx="1488734" cy="400110"/>
          </a:xfrm>
          <a:prstGeom prst="rect">
            <a:avLst/>
          </a:prstGeom>
          <a:solidFill>
            <a:srgbClr val="0D7D40"/>
          </a:solidFill>
          <a:ln w="28575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属    性 ：</a:t>
            </a:r>
          </a:p>
        </p:txBody>
      </p:sp>
      <p:sp>
        <p:nvSpPr>
          <p:cNvPr id="16" name="矩形 15"/>
          <p:cNvSpPr/>
          <p:nvPr/>
        </p:nvSpPr>
        <p:spPr>
          <a:xfrm>
            <a:off x="3439568" y="139567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启蛰</a:t>
            </a:r>
          </a:p>
        </p:txBody>
      </p:sp>
      <p:sp>
        <p:nvSpPr>
          <p:cNvPr id="17" name="矩形 16"/>
          <p:cNvSpPr/>
          <p:nvPr/>
        </p:nvSpPr>
        <p:spPr>
          <a:xfrm>
            <a:off x="7664985" y="1259874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</a:t>
            </a:r>
          </a:p>
        </p:txBody>
      </p:sp>
      <p:sp>
        <p:nvSpPr>
          <p:cNvPr id="18" name="矩形 17"/>
          <p:cNvSpPr/>
          <p:nvPr/>
        </p:nvSpPr>
        <p:spPr>
          <a:xfrm>
            <a:off x="3439568" y="2114281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天气回暖，春雷始鸣 </a:t>
            </a:r>
          </a:p>
        </p:txBody>
      </p:sp>
      <p:sp>
        <p:nvSpPr>
          <p:cNvPr id="19" name="矩形 18"/>
          <p:cNvSpPr/>
          <p:nvPr/>
        </p:nvSpPr>
        <p:spPr>
          <a:xfrm>
            <a:off x="7658890" y="2004143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雨水渐多，乍寒乍暖 </a:t>
            </a:r>
          </a:p>
        </p:txBody>
      </p:sp>
      <p:sp>
        <p:nvSpPr>
          <p:cNvPr id="20" name="矩形 19"/>
          <p:cNvSpPr/>
          <p:nvPr/>
        </p:nvSpPr>
        <p:spPr>
          <a:xfrm>
            <a:off x="3439568" y="282170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春季</a:t>
            </a:r>
          </a:p>
        </p:txBody>
      </p:sp>
      <p:sp>
        <p:nvSpPr>
          <p:cNvPr id="21" name="矩形 20"/>
          <p:cNvSpPr/>
          <p:nvPr/>
        </p:nvSpPr>
        <p:spPr>
          <a:xfrm>
            <a:off x="7664985" y="274841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春分</a:t>
            </a:r>
          </a:p>
        </p:txBody>
      </p:sp>
      <p:sp>
        <p:nvSpPr>
          <p:cNvPr id="22" name="矩形 21"/>
          <p:cNvSpPr/>
          <p:nvPr/>
        </p:nvSpPr>
        <p:spPr>
          <a:xfrm>
            <a:off x="3439568" y="3459152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每年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日或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 </a:t>
            </a:r>
          </a:p>
        </p:txBody>
      </p:sp>
      <p:sp>
        <p:nvSpPr>
          <p:cNvPr id="23" name="矩形 22"/>
          <p:cNvSpPr/>
          <p:nvPr/>
        </p:nvSpPr>
        <p:spPr>
          <a:xfrm>
            <a:off x="7664985" y="3380491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太阳到达黄经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345° 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664985" y="4201081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农历二十四节气的二月节令</a:t>
            </a:r>
          </a:p>
        </p:txBody>
      </p:sp>
      <p:sp>
        <p:nvSpPr>
          <p:cNvPr id="26" name="矩形 25"/>
          <p:cNvSpPr/>
          <p:nvPr/>
        </p:nvSpPr>
        <p:spPr>
          <a:xfrm>
            <a:off x="3439568" y="418569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雨水 </a:t>
            </a:r>
          </a:p>
        </p:txBody>
      </p:sp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76850" y="1868801"/>
            <a:ext cx="631507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惊蛰在历史上也曾被称为“启蛰”。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夏小正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曰：“正月启蛰”。在现今的汉字文化圈中，日本仍然使用“启蛰”这个名称。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汉朝第六代皇帝汉景帝的讳为“启”，为了避讳而将“启”改为了意思相近的“惊”字。同时，孟春正月的惊蛰与仲春二月节的“雨水”的顺序也被置换。同样的，“谷雨”与“清明”的顺次也被置换。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汉初以前　立春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启蛰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雨水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春分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清明</a:t>
            </a: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汉景帝代　立春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雨水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惊蛰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春分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清明</a:t>
            </a: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谷雨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进入唐代以后，“启”字的避讳已无必要，“启蛰”的名称又重新被使用。但由于也有不用惯的原因，大衍历再次使用了“惊蛰”一词，并沿用至今。</a:t>
            </a:r>
          </a:p>
        </p:txBody>
      </p:sp>
      <p:sp>
        <p:nvSpPr>
          <p:cNvPr id="6" name="矩形 5"/>
          <p:cNvSpPr/>
          <p:nvPr/>
        </p:nvSpPr>
        <p:spPr>
          <a:xfrm>
            <a:off x="1580253" y="671284"/>
            <a:ext cx="2387589" cy="75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别称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604666">
            <a:off x="1324424" y="2139760"/>
            <a:ext cx="3312415" cy="244371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云形 19"/>
          <p:cNvSpPr/>
          <p:nvPr/>
        </p:nvSpPr>
        <p:spPr bwMode="auto">
          <a:xfrm>
            <a:off x="4633630" y="3126360"/>
            <a:ext cx="3323772" cy="2267098"/>
          </a:xfrm>
          <a:prstGeom prst="cloud">
            <a:avLst/>
          </a:prstGeom>
          <a:solidFill>
            <a:srgbClr val="0D7D40"/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云形 20"/>
          <p:cNvSpPr/>
          <p:nvPr/>
        </p:nvSpPr>
        <p:spPr bwMode="auto">
          <a:xfrm>
            <a:off x="8360318" y="2861033"/>
            <a:ext cx="3323772" cy="2267098"/>
          </a:xfrm>
          <a:prstGeom prst="cloud">
            <a:avLst/>
          </a:prstGeom>
          <a:solidFill>
            <a:srgbClr val="0D7D40"/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云形 18"/>
          <p:cNvSpPr/>
          <p:nvPr/>
        </p:nvSpPr>
        <p:spPr bwMode="auto">
          <a:xfrm>
            <a:off x="906942" y="2630670"/>
            <a:ext cx="3323772" cy="2267098"/>
          </a:xfrm>
          <a:prstGeom prst="cloud">
            <a:avLst/>
          </a:prstGeom>
          <a:solidFill>
            <a:srgbClr val="0D7D40"/>
          </a:solidFill>
          <a:ln w="444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1727" y="602789"/>
            <a:ext cx="2822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惊蛰三候</a:t>
            </a:r>
          </a:p>
        </p:txBody>
      </p:sp>
      <p:sp>
        <p:nvSpPr>
          <p:cNvPr id="7" name="矩形 6"/>
          <p:cNvSpPr/>
          <p:nvPr/>
        </p:nvSpPr>
        <p:spPr>
          <a:xfrm>
            <a:off x="2267878" y="1446891"/>
            <a:ext cx="8664875" cy="49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B6936"/>
                </a:solidFill>
                <a:cs typeface="+mn-ea"/>
                <a:sym typeface="+mn-lt"/>
              </a:rPr>
              <a:t>我国古人划分惊蛰三候为：“一候桃始华；二候仓庚鸣；三候鹰化为鸠。”</a:t>
            </a:r>
          </a:p>
        </p:txBody>
      </p:sp>
      <p:sp>
        <p:nvSpPr>
          <p:cNvPr id="8" name="矩形 7"/>
          <p:cNvSpPr/>
          <p:nvPr/>
        </p:nvSpPr>
        <p:spPr>
          <a:xfrm>
            <a:off x="3284874" y="2107975"/>
            <a:ext cx="6194743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其中一候所对应的花信为桃花，二候为杏花，三候为蔷薇。</a:t>
            </a:r>
          </a:p>
        </p:txBody>
      </p:sp>
      <p:sp>
        <p:nvSpPr>
          <p:cNvPr id="9" name="矩形 8"/>
          <p:cNvSpPr/>
          <p:nvPr/>
        </p:nvSpPr>
        <p:spPr>
          <a:xfrm>
            <a:off x="1711727" y="3078441"/>
            <a:ext cx="19573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一候，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桃始华：阳升而萌，雨足而华，桃令以作，粲然而花华。</a:t>
            </a:r>
          </a:p>
        </p:txBody>
      </p:sp>
      <p:sp>
        <p:nvSpPr>
          <p:cNvPr id="10" name="矩形 9"/>
          <p:cNvSpPr/>
          <p:nvPr/>
        </p:nvSpPr>
        <p:spPr>
          <a:xfrm>
            <a:off x="5252687" y="3624737"/>
            <a:ext cx="2285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二候，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仓庚鸣：仓庚乃黄鹂，鸟出而鸣啼，春暖花开之庆也。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906444" y="3523101"/>
            <a:ext cx="2513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三候，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鹰化为鸠：惊蛰前后，鹰不见，而鸠开始出来活动。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4026" y="1932836"/>
            <a:ext cx="1952461" cy="186356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08005" y="2229096"/>
            <a:ext cx="887404" cy="12025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54133" y="2516892"/>
            <a:ext cx="1482764" cy="1006209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39915" y="658340"/>
            <a:ext cx="28647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135730"/>
                </a:solidFill>
                <a:cs typeface="+mn-ea"/>
                <a:sym typeface="+mn-lt"/>
              </a:rPr>
              <a:t>气候特点</a:t>
            </a:r>
          </a:p>
        </p:txBody>
      </p:sp>
      <p:sp>
        <p:nvSpPr>
          <p:cNvPr id="7" name="矩形 6"/>
          <p:cNvSpPr/>
          <p:nvPr/>
        </p:nvSpPr>
        <p:spPr>
          <a:xfrm>
            <a:off x="1130842" y="1897923"/>
            <a:ext cx="11061158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“春雷响，万物长”，惊蛰时节正是大好的“九九”艳阳天，气温回升，雨水增多。</a:t>
            </a:r>
          </a:p>
        </p:txBody>
      </p:sp>
      <p:sp>
        <p:nvSpPr>
          <p:cNvPr id="8" name="矩形 7"/>
          <p:cNvSpPr/>
          <p:nvPr/>
        </p:nvSpPr>
        <p:spPr>
          <a:xfrm>
            <a:off x="1377585" y="2407755"/>
            <a:ext cx="861755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除东北、西北地区外，中国大部分地区平均气温已升到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以上。</a:t>
            </a:r>
          </a:p>
        </p:txBody>
      </p:sp>
      <p:sp>
        <p:nvSpPr>
          <p:cNvPr id="9" name="矩形 8"/>
          <p:cNvSpPr/>
          <p:nvPr/>
        </p:nvSpPr>
        <p:spPr>
          <a:xfrm>
            <a:off x="1377586" y="2941881"/>
            <a:ext cx="552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华北地区日平均气温为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3-6℃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，沿江江南为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8℃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以上，而西南和华南已达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10-15℃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，早已是一派融融春光了。</a:t>
            </a:r>
          </a:p>
        </p:txBody>
      </p:sp>
      <p:sp>
        <p:nvSpPr>
          <p:cNvPr id="10" name="矩形 9"/>
          <p:cNvSpPr/>
          <p:nvPr/>
        </p:nvSpPr>
        <p:spPr>
          <a:xfrm>
            <a:off x="1377585" y="3779355"/>
            <a:ext cx="5423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这时，气温回升较快，长江流域大部地区已渐有春雷，南方大部分地区，亦可闻春雷初鸣。“惊蛰”节气后，南方暖湿气团开始活跃，气温明显回升，淮河沿岸树木开始发芽、春长，春播作物开始播种。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356954">
            <a:off x="8234622" y="2935670"/>
            <a:ext cx="3240520" cy="2146458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0" y="-43544"/>
            <a:ext cx="12204935" cy="6901544"/>
            <a:chOff x="0" y="-43544"/>
            <a:chExt cx="12204935" cy="6901544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-43544"/>
              <a:ext cx="12204935" cy="5629843"/>
            </a:xfrm>
            <a:prstGeom prst="rect">
              <a:avLst/>
            </a:prstGeom>
            <a:blipFill dpi="0" rotWithShape="1">
              <a:blip r:embed="rId3" cstate="email">
                <a:alphaModFix amt="52000"/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0" y="4030499"/>
              <a:ext cx="12192000" cy="2827501"/>
              <a:chOff x="12918" y="4111952"/>
              <a:chExt cx="12175930" cy="2827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2918" y="4111952"/>
                <a:ext cx="6096012" cy="2827501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20000" contrast="4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92836" y="4111952"/>
                <a:ext cx="6096012" cy="2827501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109855" y="-575976"/>
            <a:ext cx="3208022" cy="3929699"/>
            <a:chOff x="235075" y="-407522"/>
            <a:chExt cx="4330347" cy="4599008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7" cstate="screen"/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2467245" y="2433720"/>
            <a:ext cx="7598141" cy="1413877"/>
          </a:xfrm>
        </p:spPr>
        <p:txBody>
          <a:bodyPr/>
          <a:lstStyle/>
          <a:p>
            <a:pPr algn="ctr"/>
            <a:r>
              <a:rPr lang="zh-CN" altLang="en-US" sz="13800" b="1" dirty="0">
                <a:solidFill>
                  <a:srgbClr val="135730"/>
                </a:solidFill>
                <a:latin typeface="+mn-lt"/>
                <a:ea typeface="+mn-ea"/>
                <a:cs typeface="+mn-ea"/>
                <a:sym typeface="+mn-lt"/>
              </a:rPr>
              <a:t>惊蛰习俗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410234" y="4616069"/>
            <a:ext cx="1907643" cy="184047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5149" y="436725"/>
            <a:ext cx="980044" cy="6235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3439688" y="5128810"/>
            <a:ext cx="1026598" cy="93775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022" y="1178208"/>
            <a:ext cx="840821" cy="53500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 rot="1423480">
            <a:off x="5732631" y="1265066"/>
            <a:ext cx="2707175" cy="113705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5" cstate="screen"/>
          <a:srcRect r="-6493"/>
          <a:stretch>
            <a:fillRect/>
          </a:stretch>
        </p:blipFill>
        <p:spPr>
          <a:xfrm>
            <a:off x="759069" y="3729806"/>
            <a:ext cx="1058962" cy="83658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9536663" y="575253"/>
            <a:ext cx="2376189" cy="969988"/>
            <a:chOff x="9546555" y="390648"/>
            <a:chExt cx="2266010" cy="967701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8465318" y="2405508"/>
            <a:ext cx="4321756" cy="4321756"/>
          </a:xfrm>
          <a:prstGeom prst="rect">
            <a:avLst/>
          </a:prstGeom>
        </p:spPr>
      </p:pic>
    </p:spTree>
  </p:cSld>
  <p:clrMapOvr>
    <a:masterClrMapping/>
  </p:clrMapOvr>
  <p:transition spd="med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2.08333E-7 0.0331 0.02695 0.05995 0.06003 0.05995 C 0.09896 0.05995 0.11302 0.03009 0.11901 0.01204 L 0.125 -0.01204 C 0.13099 -0.03009 0.14596 -0.05995 0.18997 -0.05995 C 0.21797 -0.05995 0.25 -0.0331 0.25 -1.11111E-6 C 0.25 0.0331 0.21797 0.05995 0.18997 0.05995 C 0.14596 0.05995 0.13099 0.03009 0.125 0.01204 L 0.11901 -0.01204 C 0.11302 -0.03009 0.09896 -0.05995 0.06003 -0.05995 C 0.02695 -0.05995 2.08333E-7 -0.0331 2.08333E-7 -1.11111E-6 Z " pathEditMode="relative" rAng="0" ptsTypes="AAAAAAAAAAA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-0.09143 C 0.05989 -0.09143 0.08698 -0.06435 0.08698 -0.03148 C 0.08698 0.00764 0.0569 0.02153 0.03893 0.02755 L 0.01497 0.03357 C -0.003 0.03959 -0.03307 0.05463 -0.03307 0.09861 C -0.03307 0.12662 -0.00599 0.15857 0.02695 0.15857 C 0.05989 0.15857 0.08698 0.12662 0.08698 0.09861 C 0.08698 0.05463 0.0569 0.03959 0.03893 0.03357 L 0.01497 0.02755 C -0.003 0.02153 -0.03307 0.00764 -0.03307 -0.03148 C -0.03307 -0.06435 -0.00599 -0.09143 0.02695 -0.09143 Z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 0.001 0.042 0.009 0.052 0.021 L 0.075 0.049 C 0.08 0.055 0.088 0.058 0.098 0.058 C 0.112 0.058 0.124 0.05 0.125 0.038 C 0.124 0.028 0.112 0.019 0.098 0.019 C 0.088 0.019 0.08 0.023 0.075 0.028 L 0.052 0.056 C 0.042 0.068 0.023 0.076 0 0.077 C -0.023 0.076 -0.042 0.068 -0.052 0.056 L -0.075 0.028 C -0.08 0.023 -0.088 0.019 -0.098 0.019 C -0.112 0.019 -0.124 0.028 -0.125 0.038 C -0.124 0.05 -0.112 0.058 -0.098 0.058 C -0.088 0.058 -0.08 0.055 -0.075 0.049 L -0.052 0.021 C -0.042 0.009 -0.023 0.001 0 0 Z" pathEditMode="relative" ptsTypes="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 www.2ppt.com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x3an1g2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x3an1g2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绿色</Template>
  <TotalTime>0</TotalTime>
  <Words>2351</Words>
  <Application>Microsoft Office PowerPoint</Application>
  <PresentationFormat>宽屏</PresentationFormat>
  <Paragraphs>174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楷体</vt:lpstr>
      <vt:lpstr>宋体</vt:lpstr>
      <vt:lpstr>微软雅黑</vt:lpstr>
      <vt:lpstr>义启小魏楷</vt:lpstr>
      <vt:lpstr>Arial</vt:lpstr>
      <vt:lpstr>Calibri</vt:lpstr>
      <vt:lpstr> www.2ppt.com</vt:lpstr>
      <vt:lpstr>Office 主题</vt:lpstr>
      <vt:lpstr>自定义设计方案</vt:lpstr>
      <vt:lpstr>惊</vt:lpstr>
      <vt:lpstr>目录</vt:lpstr>
      <vt:lpstr>惊蛰节气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惊蛰习俗</vt:lpstr>
      <vt:lpstr>PowerPoint 演示文稿</vt:lpstr>
      <vt:lpstr>PowerPoint 演示文稿</vt:lpstr>
      <vt:lpstr>PowerPoint 演示文稿</vt:lpstr>
      <vt:lpstr>PowerPoint 演示文稿</vt:lpstr>
      <vt:lpstr>惊蛰养生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诗词谚语</vt:lpstr>
      <vt:lpstr>PowerPoint 演示文稿</vt:lpstr>
      <vt:lpstr>PowerPoint 演示文稿</vt:lpstr>
      <vt:lpstr>PowerPoint 演示文稿</vt:lpstr>
      <vt:lpstr>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2022-03-09T03:09:04Z</dcterms:created>
  <dcterms:modified xsi:type="dcterms:W3CDTF">2023-01-10T06:16:47Z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A9CC0050D3DB4A1BB73613F575FD659D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