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318" r:id="rId3"/>
    <p:sldId id="258" r:id="rId4"/>
    <p:sldId id="292" r:id="rId5"/>
    <p:sldId id="306" r:id="rId6"/>
    <p:sldId id="307" r:id="rId7"/>
    <p:sldId id="257" r:id="rId8"/>
    <p:sldId id="308" r:id="rId9"/>
    <p:sldId id="311" r:id="rId10"/>
    <p:sldId id="312" r:id="rId11"/>
    <p:sldId id="313" r:id="rId12"/>
    <p:sldId id="314" r:id="rId13"/>
    <p:sldId id="317" r:id="rId14"/>
    <p:sldId id="316" r:id="rId15"/>
    <p:sldId id="272" r:id="rId16"/>
    <p:sldId id="273" r:id="rId17"/>
    <p:sldId id="279" r:id="rId18"/>
    <p:sldId id="277" r:id="rId19"/>
    <p:sldId id="310" r:id="rId20"/>
    <p:sldId id="265" r:id="rId21"/>
    <p:sldId id="266" r:id="rId22"/>
    <p:sldId id="284" r:id="rId23"/>
    <p:sldId id="286" r:id="rId24"/>
    <p:sldId id="297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99FFCC"/>
    <a:srgbClr val="CCECFF"/>
    <a:srgbClr val="CC0099"/>
    <a:srgbClr val="CC66FF"/>
    <a:srgbClr val="FF33CC"/>
    <a:srgbClr val="00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14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01A4D-CA25-46AF-832A-7DE21177A88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A023E-7E83-4ED5-9686-0547CC9BD7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A023E-7E83-4ED5-9686-0547CC9BD7B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AA3AB-2A61-4E6B-90AE-FDA6B0348C5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6F77E-FF7B-4D66-B9B0-F711C71A8D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10D28-743F-4EF7-812F-37E7B7F8B3D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AA3AB-2A61-4E6B-90AE-FDA6B0348C5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D70DF-184E-40AC-90CA-7221AED4A05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1AC72-A17F-4671-B370-1171780613A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07B22-1AC6-453D-A775-21E32460E8A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DC87D-7D81-4AAF-BF44-BC7778E3D3A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2F303-D637-48E1-B548-DE3E0EFC2FC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84E0E-7DB7-40FC-A963-2A1B0542856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7A5F3-30EC-4655-9B85-90BB713586F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D70DF-184E-40AC-90CA-7221AED4A0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23816-B82F-4203-94D1-FB98579989B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6F77E-FF7B-4D66-B9B0-F711C71A8DC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10D28-743F-4EF7-812F-37E7B7F8B3D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1AC72-A17F-4671-B370-1171780613A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07B22-1AC6-453D-A775-21E32460E8A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DC87D-7D81-4AAF-BF44-BC7778E3D3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2F303-D637-48E1-B548-DE3E0EFC2FC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84E0E-7DB7-40FC-A963-2A1B054285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7A5F3-30EC-4655-9B85-90BB713586F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23816-B82F-4203-94D1-FB98579989B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latin typeface="+mn-lt"/>
              </a:defRPr>
            </a:lvl1pPr>
          </a:lstStyle>
          <a:p>
            <a:fld id="{03C186BE-28DD-47B7-BC5B-B1DADE21200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latin typeface="+mn-lt"/>
              </a:defRPr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+mn-lt"/>
              </a:defRPr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latin typeface="+mn-lt"/>
              </a:defRPr>
            </a:lvl1pPr>
          </a:lstStyle>
          <a:p>
            <a:fld id="{03C186BE-28DD-47B7-BC5B-B1DADE21200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6743" y="148478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kern="10" dirty="0" smtClean="0">
                <a:ln w="12700">
                  <a:noFill/>
                  <a:rou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Unit 5  Look into Science</a:t>
            </a:r>
            <a:endParaRPr lang="zh-CN" altLang="en-US" kern="10" dirty="0">
              <a:ln w="12700">
                <a:noFill/>
                <a:round/>
              </a:ln>
              <a:solidFill>
                <a:srgbClr val="C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8384" y="2772490"/>
            <a:ext cx="9152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kern="10" dirty="0" smtClean="0">
                <a:ln w="12700">
                  <a:noFill/>
                  <a:rou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Science Affects Us</a:t>
            </a:r>
            <a:endParaRPr lang="zh-CN" altLang="en-US" sz="5400" kern="10" dirty="0">
              <a:ln w="12700">
                <a:noFill/>
                <a:round/>
              </a:ln>
              <a:solidFill>
                <a:srgbClr val="C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08010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684213" y="1125538"/>
            <a:ext cx="7632700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09625" indent="-8096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33223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8542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37680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89877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3559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8131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2703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7275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CC00FF"/>
                </a:solidFill>
                <a:latin typeface="Times New Roman" panose="02020603050405020304" pitchFamily="18" charset="0"/>
              </a:rPr>
              <a:t>suggestion   </a:t>
            </a:r>
            <a:r>
              <a:rPr lang="en-US" altLang="zh-CN" i="1" dirty="0">
                <a:solidFill>
                  <a:srgbClr val="CC00FF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solidFill>
                  <a:srgbClr val="CC00FF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dirty="0">
                <a:solidFill>
                  <a:srgbClr val="CC00FF"/>
                </a:solidFill>
                <a:latin typeface="Times New Roman" panose="02020603050405020304" pitchFamily="18" charset="0"/>
              </a:rPr>
              <a:t>提议</a:t>
            </a:r>
            <a:r>
              <a:rPr lang="en-US" altLang="zh-CN" dirty="0">
                <a:solidFill>
                  <a:srgbClr val="CC00FF"/>
                </a:solidFill>
                <a:latin typeface="Times New Roman" panose="02020603050405020304" pitchFamily="18" charset="0"/>
              </a:rPr>
              <a:t>; </a:t>
            </a:r>
            <a:r>
              <a:rPr lang="zh-CN" altLang="en-US" dirty="0">
                <a:solidFill>
                  <a:srgbClr val="CC00FF"/>
                </a:solidFill>
                <a:latin typeface="Times New Roman" panose="02020603050405020304" pitchFamily="18" charset="0"/>
              </a:rPr>
              <a:t>意见</a:t>
            </a:r>
            <a:r>
              <a:rPr lang="en-US" altLang="zh-CN" dirty="0">
                <a:solidFill>
                  <a:srgbClr val="CC00FF"/>
                </a:solidFill>
                <a:latin typeface="Times New Roman" panose="02020603050405020304" pitchFamily="18" charset="0"/>
              </a:rPr>
              <a:t>; </a:t>
            </a:r>
            <a:r>
              <a:rPr lang="zh-CN" altLang="en-US" dirty="0">
                <a:solidFill>
                  <a:srgbClr val="CC00FF"/>
                </a:solidFill>
                <a:latin typeface="Times New Roman" panose="02020603050405020304" pitchFamily="18" charset="0"/>
              </a:rPr>
              <a:t>暗示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e.g. We have had several </a:t>
            </a:r>
            <a:r>
              <a:rPr lang="en-US" altLang="zh-CN" dirty="0">
                <a:solidFill>
                  <a:srgbClr val="CC00FF"/>
                </a:solidFill>
                <a:latin typeface="Times New Roman" panose="02020603050405020304" pitchFamily="18" charset="0"/>
              </a:rPr>
              <a:t>suggestions </a:t>
            </a: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on a name for the baby.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dirty="0">
                <a:solidFill>
                  <a:srgbClr val="031706"/>
                </a:solidFill>
                <a:latin typeface="Times New Roman" panose="02020603050405020304" pitchFamily="18" charset="0"/>
              </a:rPr>
              <a:t>我们已经得到好几个给宝宝取名的建议了。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031706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I would like your </a:t>
            </a:r>
            <a:r>
              <a:rPr lang="en-US" altLang="zh-CN" dirty="0">
                <a:solidFill>
                  <a:srgbClr val="CC00FF"/>
                </a:solidFill>
                <a:latin typeface="Times New Roman" panose="02020603050405020304" pitchFamily="18" charset="0"/>
              </a:rPr>
              <a:t>suggestions </a:t>
            </a: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about planning my education.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dirty="0">
                <a:solidFill>
                  <a:srgbClr val="031706"/>
                </a:solidFill>
                <a:latin typeface="Times New Roman" panose="02020603050405020304" pitchFamily="18" charset="0"/>
              </a:rPr>
              <a:t>有关我的教育我需要你的建议。</a:t>
            </a:r>
            <a:endParaRPr lang="zh-CN" altLang="en-US" dirty="0">
              <a:solidFill>
                <a:srgbClr val="FF33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539750" y="1125538"/>
            <a:ext cx="7920038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FF33CC"/>
                </a:solidFill>
              </a:rPr>
              <a:t>suggest </a:t>
            </a:r>
            <a:r>
              <a:rPr lang="zh-CN" altLang="en-US" dirty="0">
                <a:solidFill>
                  <a:srgbClr val="FF33CC"/>
                </a:solidFill>
              </a:rPr>
              <a:t>和</a:t>
            </a:r>
            <a:r>
              <a:rPr lang="en-US" altLang="zh-CN" dirty="0">
                <a:solidFill>
                  <a:srgbClr val="FF33CC"/>
                </a:solidFill>
              </a:rPr>
              <a:t>advise </a:t>
            </a:r>
            <a:r>
              <a:rPr lang="zh-CN" altLang="en-US" dirty="0">
                <a:solidFill>
                  <a:srgbClr val="FF33CC"/>
                </a:solidFill>
              </a:rPr>
              <a:t>都可作“建议”讲，但二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FF33CC"/>
                </a:solidFill>
              </a:rPr>
              <a:t>者的用法有异同。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★相同点：</a:t>
            </a:r>
            <a:r>
              <a:rPr lang="en-US" altLang="zh-CN" dirty="0"/>
              <a:t>suggest </a:t>
            </a:r>
            <a:r>
              <a:rPr lang="zh-CN" altLang="en-US" dirty="0"/>
              <a:t>和</a:t>
            </a:r>
            <a:r>
              <a:rPr lang="en-US" altLang="zh-CN" dirty="0"/>
              <a:t>advise </a:t>
            </a:r>
            <a:r>
              <a:rPr lang="zh-CN" altLang="en-US" dirty="0"/>
              <a:t>后面都可以接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    名词、代词、</a:t>
            </a:r>
            <a:r>
              <a:rPr lang="en-US" altLang="zh-CN" dirty="0"/>
              <a:t>v.-</a:t>
            </a:r>
            <a:r>
              <a:rPr lang="en-US" altLang="zh-CN" dirty="0" err="1"/>
              <a:t>ing</a:t>
            </a:r>
            <a:r>
              <a:rPr lang="en-US" altLang="zh-CN" dirty="0"/>
              <a:t> </a:t>
            </a:r>
            <a:r>
              <a:rPr lang="zh-CN" altLang="en-US" dirty="0"/>
              <a:t>形式或</a:t>
            </a:r>
            <a:r>
              <a:rPr lang="en-US" altLang="zh-CN" dirty="0"/>
              <a:t>that </a:t>
            </a:r>
            <a:r>
              <a:rPr lang="zh-CN" altLang="en-US" dirty="0"/>
              <a:t>从句作宾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    语。需要注意的是，当</a:t>
            </a:r>
            <a:r>
              <a:rPr lang="en-US" altLang="zh-CN" dirty="0"/>
              <a:t>suggest </a:t>
            </a:r>
            <a:r>
              <a:rPr lang="zh-CN" altLang="en-US" dirty="0"/>
              <a:t>和</a:t>
            </a:r>
            <a:r>
              <a:rPr lang="en-US" altLang="zh-CN" dirty="0"/>
              <a:t>advise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</a:t>
            </a:r>
            <a:r>
              <a:rPr lang="zh-CN" altLang="en-US" dirty="0"/>
              <a:t>后面接</a:t>
            </a:r>
            <a:r>
              <a:rPr lang="en-US" altLang="zh-CN" dirty="0"/>
              <a:t>that </a:t>
            </a:r>
            <a:r>
              <a:rPr lang="zh-CN" altLang="en-US" dirty="0"/>
              <a:t>从句时，从句中的谓语动词要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    用“</a:t>
            </a:r>
            <a:r>
              <a:rPr lang="en-US" altLang="zh-CN" dirty="0"/>
              <a:t>should +</a:t>
            </a:r>
            <a:r>
              <a:rPr lang="zh-CN" altLang="en-US" dirty="0"/>
              <a:t>动词原形”的虚拟语气形式，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    而</a:t>
            </a:r>
            <a:r>
              <a:rPr lang="en-US" altLang="zh-CN" dirty="0"/>
              <a:t>should</a:t>
            </a:r>
            <a:r>
              <a:rPr lang="zh-CN" altLang="en-US" dirty="0"/>
              <a:t>常可以省略。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539750" y="1052513"/>
            <a:ext cx="7991475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e.g. We </a:t>
            </a:r>
            <a:r>
              <a:rPr lang="en-US" altLang="zh-CN" dirty="0">
                <a:solidFill>
                  <a:srgbClr val="FF33CC"/>
                </a:solidFill>
              </a:rPr>
              <a:t>suggested</a:t>
            </a:r>
            <a:r>
              <a:rPr lang="en-US" altLang="zh-CN" dirty="0"/>
              <a:t> / </a:t>
            </a:r>
            <a:r>
              <a:rPr lang="en-US" altLang="zh-CN" dirty="0">
                <a:solidFill>
                  <a:srgbClr val="FF33CC"/>
                </a:solidFill>
              </a:rPr>
              <a:t>advised</a:t>
            </a:r>
            <a:r>
              <a:rPr lang="en-US" altLang="zh-CN" dirty="0"/>
              <a:t> an early start.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  </a:t>
            </a:r>
            <a:r>
              <a:rPr lang="zh-CN" altLang="en-US" dirty="0"/>
              <a:t>我们建议早点出发。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       </a:t>
            </a:r>
            <a:r>
              <a:rPr lang="en-US" altLang="zh-CN" dirty="0"/>
              <a:t>Perhaps you could </a:t>
            </a:r>
            <a:r>
              <a:rPr lang="en-US" altLang="zh-CN" dirty="0">
                <a:solidFill>
                  <a:srgbClr val="FF33CC"/>
                </a:solidFill>
              </a:rPr>
              <a:t>suggest</a:t>
            </a:r>
            <a:r>
              <a:rPr lang="en-US" altLang="zh-CN" dirty="0"/>
              <a:t> / </a:t>
            </a:r>
            <a:r>
              <a:rPr lang="en-US" altLang="zh-CN" dirty="0">
                <a:solidFill>
                  <a:srgbClr val="FF33CC"/>
                </a:solidFill>
              </a:rPr>
              <a:t>advise</a:t>
            </a:r>
            <a:r>
              <a:rPr lang="en-US" altLang="zh-CN" dirty="0"/>
              <a:t>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  something that would help her.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  </a:t>
            </a:r>
            <a:r>
              <a:rPr lang="zh-CN" altLang="en-US" dirty="0"/>
              <a:t>也许你可以建议一下帮助她的事。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       </a:t>
            </a:r>
            <a:r>
              <a:rPr lang="en-US" altLang="zh-CN" dirty="0"/>
              <a:t>Peter </a:t>
            </a:r>
            <a:r>
              <a:rPr lang="en-US" altLang="zh-CN" dirty="0">
                <a:solidFill>
                  <a:srgbClr val="FF33CC"/>
                </a:solidFill>
              </a:rPr>
              <a:t>suggested </a:t>
            </a:r>
            <a:r>
              <a:rPr lang="en-US" altLang="zh-CN" dirty="0"/>
              <a:t>/ </a:t>
            </a:r>
            <a:r>
              <a:rPr lang="en-US" altLang="zh-CN" dirty="0">
                <a:solidFill>
                  <a:srgbClr val="FF33CC"/>
                </a:solidFill>
              </a:rPr>
              <a:t>advised</a:t>
            </a:r>
            <a:r>
              <a:rPr lang="en-US" altLang="zh-CN" dirty="0"/>
              <a:t> doing it in a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  different way.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  </a:t>
            </a:r>
            <a:r>
              <a:rPr lang="zh-CN" altLang="en-US" dirty="0"/>
              <a:t>彼特建议以不同的方式做这件事。 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611188" y="1484313"/>
            <a:ext cx="7921625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★</a:t>
            </a:r>
            <a:r>
              <a:rPr lang="zh-CN" altLang="en-US"/>
              <a:t>不同点：</a:t>
            </a:r>
            <a:r>
              <a:rPr lang="en-US" altLang="zh-CN"/>
              <a:t>advise </a:t>
            </a:r>
            <a:r>
              <a:rPr lang="zh-CN" altLang="en-US"/>
              <a:t>可以用于“</a:t>
            </a:r>
            <a:r>
              <a:rPr lang="en-US" altLang="zh-CN"/>
              <a:t>advise sb. to do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sth.”</a:t>
            </a:r>
            <a:r>
              <a:rPr lang="zh-CN" altLang="en-US"/>
              <a:t>结构中，而</a:t>
            </a:r>
            <a:r>
              <a:rPr lang="en-US" altLang="zh-CN"/>
              <a:t>suggest</a:t>
            </a:r>
            <a:r>
              <a:rPr lang="zh-CN" altLang="en-US"/>
              <a:t>则不可以。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</a:t>
            </a:r>
            <a:r>
              <a:rPr lang="en-US" altLang="zh-CN"/>
              <a:t>e.g. My friend Tommy </a:t>
            </a:r>
            <a:r>
              <a:rPr lang="en-US" altLang="zh-CN">
                <a:solidFill>
                  <a:srgbClr val="FF33CC"/>
                </a:solidFill>
              </a:rPr>
              <a:t>advised</a:t>
            </a:r>
            <a:r>
              <a:rPr lang="en-US" altLang="zh-CN"/>
              <a:t> me to ring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       up to see if Mary was there.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       </a:t>
            </a:r>
            <a:r>
              <a:rPr lang="zh-CN" altLang="en-US"/>
              <a:t>我的朋友汤米建议我打个电话看玛丽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       是否在那里。 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95288" y="1268413"/>
            <a:ext cx="8497887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031706"/>
                </a:solidFill>
              </a:rPr>
              <a:t>2. Cover the jar with the cardboard and </a:t>
            </a:r>
          </a:p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031706"/>
                </a:solidFill>
              </a:rPr>
              <a:t>   </a:t>
            </a:r>
            <a:r>
              <a:rPr lang="en-US" altLang="zh-CN">
                <a:solidFill>
                  <a:srgbClr val="FF33CC"/>
                </a:solidFill>
              </a:rPr>
              <a:t> turn</a:t>
            </a:r>
            <a:r>
              <a:rPr lang="en-US" altLang="zh-CN">
                <a:solidFill>
                  <a:srgbClr val="031706"/>
                </a:solidFill>
              </a:rPr>
              <a:t> the jar</a:t>
            </a:r>
            <a:r>
              <a:rPr lang="en-US" altLang="zh-CN">
                <a:solidFill>
                  <a:srgbClr val="FF33CC"/>
                </a:solidFill>
              </a:rPr>
              <a:t> over</a:t>
            </a:r>
            <a:r>
              <a:rPr lang="en-US" altLang="zh-CN">
                <a:solidFill>
                  <a:srgbClr val="031706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031706"/>
                </a:solidFill>
              </a:rPr>
              <a:t>    </a:t>
            </a:r>
            <a:r>
              <a:rPr lang="zh-CN" altLang="en-US">
                <a:solidFill>
                  <a:srgbClr val="031706"/>
                </a:solidFill>
              </a:rPr>
              <a:t>用硬纸板盖住广口瓶</a:t>
            </a:r>
            <a:r>
              <a:rPr lang="en-US" altLang="zh-CN">
                <a:solidFill>
                  <a:srgbClr val="031706"/>
                </a:solidFill>
              </a:rPr>
              <a:t>, </a:t>
            </a:r>
            <a:r>
              <a:rPr lang="zh-CN" altLang="en-US">
                <a:solidFill>
                  <a:srgbClr val="031706"/>
                </a:solidFill>
              </a:rPr>
              <a:t>再把它倒过来。</a:t>
            </a:r>
          </a:p>
          <a:p>
            <a:pPr>
              <a:lnSpc>
                <a:spcPct val="120000"/>
              </a:lnSpc>
            </a:pPr>
            <a:r>
              <a:rPr lang="zh-CN" altLang="en-US">
                <a:solidFill>
                  <a:srgbClr val="031706"/>
                </a:solidFill>
              </a:rPr>
              <a:t>    </a:t>
            </a:r>
            <a:r>
              <a:rPr lang="en-US" altLang="zh-CN">
                <a:solidFill>
                  <a:srgbClr val="FF33CC"/>
                </a:solidFill>
              </a:rPr>
              <a:t>turn over</a:t>
            </a:r>
            <a:r>
              <a:rPr lang="zh-CN" altLang="en-US">
                <a:solidFill>
                  <a:srgbClr val="FF33CC"/>
                </a:solidFill>
              </a:rPr>
              <a:t>的意思是“把</a:t>
            </a:r>
            <a:r>
              <a:rPr lang="en-US" altLang="zh-CN">
                <a:solidFill>
                  <a:srgbClr val="FF33CC"/>
                </a:solidFill>
              </a:rPr>
              <a:t>……</a:t>
            </a:r>
            <a:r>
              <a:rPr lang="zh-CN" altLang="en-US">
                <a:solidFill>
                  <a:srgbClr val="FF33CC"/>
                </a:solidFill>
              </a:rPr>
              <a:t>翻过来”。</a:t>
            </a:r>
          </a:p>
          <a:p>
            <a:pPr>
              <a:lnSpc>
                <a:spcPct val="120000"/>
              </a:lnSpc>
            </a:pPr>
            <a:r>
              <a:rPr lang="zh-CN" altLang="en-US">
                <a:solidFill>
                  <a:srgbClr val="031706"/>
                </a:solidFill>
              </a:rPr>
              <a:t>    </a:t>
            </a:r>
            <a:r>
              <a:rPr lang="en-US" altLang="zh-CN">
                <a:solidFill>
                  <a:srgbClr val="031706"/>
                </a:solidFill>
              </a:rPr>
              <a:t>e.g. The soil must be </a:t>
            </a:r>
            <a:r>
              <a:rPr lang="en-US" altLang="zh-CN">
                <a:solidFill>
                  <a:srgbClr val="FF33CC"/>
                </a:solidFill>
              </a:rPr>
              <a:t>turned over</a:t>
            </a:r>
            <a:r>
              <a:rPr lang="en-US" altLang="zh-CN">
                <a:solidFill>
                  <a:srgbClr val="031706"/>
                </a:solidFill>
              </a:rPr>
              <a:t> before </a:t>
            </a:r>
          </a:p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031706"/>
                </a:solidFill>
              </a:rPr>
              <a:t>           planting.</a:t>
            </a:r>
          </a:p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0000FF"/>
                </a:solidFill>
              </a:rPr>
              <a:t>           </a:t>
            </a:r>
            <a:r>
              <a:rPr lang="zh-CN" altLang="en-US"/>
              <a:t>播种前必须先翻土。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95288" y="1125538"/>
            <a:ext cx="8351837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33CC"/>
                </a:solidFill>
              </a:rPr>
              <a:t>turn over </a:t>
            </a:r>
            <a:r>
              <a:rPr lang="zh-CN" altLang="en-US">
                <a:solidFill>
                  <a:srgbClr val="FF33CC"/>
                </a:solidFill>
              </a:rPr>
              <a:t>还有“移交</a:t>
            </a:r>
            <a:r>
              <a:rPr lang="en-US" altLang="zh-CN">
                <a:solidFill>
                  <a:srgbClr val="FF33CC"/>
                </a:solidFill>
              </a:rPr>
              <a:t>; </a:t>
            </a:r>
            <a:r>
              <a:rPr lang="zh-CN" altLang="en-US">
                <a:solidFill>
                  <a:srgbClr val="FF33CC"/>
                </a:solidFill>
              </a:rPr>
              <a:t>仔细考虑”的意思。</a:t>
            </a:r>
          </a:p>
          <a:p>
            <a:pPr>
              <a:lnSpc>
                <a:spcPct val="120000"/>
              </a:lnSpc>
            </a:pPr>
            <a:r>
              <a:rPr lang="en-US" altLang="zh-CN"/>
              <a:t>e.g. If you can </a:t>
            </a:r>
            <a:r>
              <a:rPr lang="en-US" altLang="zh-CN">
                <a:solidFill>
                  <a:srgbClr val="FF33CC"/>
                </a:solidFill>
              </a:rPr>
              <a:t>turn</a:t>
            </a:r>
            <a:r>
              <a:rPr lang="en-US" altLang="zh-CN"/>
              <a:t> it </a:t>
            </a:r>
            <a:r>
              <a:rPr lang="en-US" altLang="zh-CN">
                <a:solidFill>
                  <a:srgbClr val="FF33CC"/>
                </a:solidFill>
              </a:rPr>
              <a:t>over</a:t>
            </a:r>
            <a:r>
              <a:rPr lang="en-US" altLang="zh-CN"/>
              <a:t> in time, I’ll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   lend the book to you.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   </a:t>
            </a:r>
            <a:r>
              <a:rPr lang="zh-CN" altLang="en-US"/>
              <a:t>如果你能按时还书</a:t>
            </a:r>
            <a:r>
              <a:rPr lang="en-US" altLang="zh-CN"/>
              <a:t>, </a:t>
            </a:r>
            <a:r>
              <a:rPr lang="zh-CN" altLang="en-US"/>
              <a:t>我就把它借给你。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   </a:t>
            </a:r>
            <a:r>
              <a:rPr lang="en-US" altLang="zh-CN"/>
              <a:t>You should </a:t>
            </a:r>
            <a:r>
              <a:rPr lang="en-US" altLang="zh-CN">
                <a:solidFill>
                  <a:srgbClr val="FF33CC"/>
                </a:solidFill>
              </a:rPr>
              <a:t>turn over</a:t>
            </a:r>
            <a:r>
              <a:rPr lang="en-US" altLang="zh-CN"/>
              <a:t> the problem for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   hours before you make a decision.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   </a:t>
            </a:r>
            <a:r>
              <a:rPr lang="zh-CN" altLang="en-US"/>
              <a:t>决定这个问题之前</a:t>
            </a:r>
            <a:r>
              <a:rPr lang="en-US" altLang="zh-CN"/>
              <a:t>, </a:t>
            </a:r>
            <a:r>
              <a:rPr lang="zh-CN" altLang="en-US"/>
              <a:t>你应该仔细考虑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   几个小时。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95288" y="1052513"/>
            <a:ext cx="8424862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3. The air pressure </a:t>
            </a:r>
            <a:r>
              <a:rPr lang="en-US" altLang="zh-CN">
                <a:solidFill>
                  <a:srgbClr val="FF33CC"/>
                </a:solidFill>
              </a:rPr>
              <a:t>pushing up</a:t>
            </a:r>
            <a:r>
              <a:rPr lang="en-US" altLang="zh-CN"/>
              <a:t> on the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cardboard is higher than that of the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water </a:t>
            </a:r>
            <a:r>
              <a:rPr lang="en-US" altLang="zh-CN">
                <a:solidFill>
                  <a:srgbClr val="FF33CC"/>
                </a:solidFill>
              </a:rPr>
              <a:t>pushing down</a:t>
            </a:r>
            <a:r>
              <a:rPr lang="en-US" altLang="zh-CN"/>
              <a:t> from inside the jar.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</a:t>
            </a:r>
            <a:r>
              <a:rPr lang="zh-CN" altLang="en-US"/>
              <a:t>托着纸片的向上的空气压力要大于广口 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瓶内水的向下的压力。</a:t>
            </a:r>
          </a:p>
          <a:p>
            <a:pPr>
              <a:lnSpc>
                <a:spcPct val="120000"/>
              </a:lnSpc>
            </a:pPr>
            <a:r>
              <a:rPr lang="zh-CN" altLang="en-US">
                <a:solidFill>
                  <a:srgbClr val="0000FF"/>
                </a:solidFill>
              </a:rPr>
              <a:t>    </a:t>
            </a:r>
            <a:r>
              <a:rPr lang="en-US" altLang="zh-CN">
                <a:solidFill>
                  <a:srgbClr val="FF33CC"/>
                </a:solidFill>
              </a:rPr>
              <a:t>push up</a:t>
            </a:r>
            <a:r>
              <a:rPr lang="zh-CN" altLang="en-US">
                <a:solidFill>
                  <a:srgbClr val="FF33CC"/>
                </a:solidFill>
              </a:rPr>
              <a:t>意思是“向上推；提高”。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</a:t>
            </a:r>
            <a:r>
              <a:rPr lang="en-US" altLang="zh-CN"/>
              <a:t>e.g. Will you help me to </a:t>
            </a:r>
            <a:r>
              <a:rPr lang="en-US" altLang="zh-CN">
                <a:solidFill>
                  <a:srgbClr val="FF33CC"/>
                </a:solidFill>
              </a:rPr>
              <a:t>push up</a:t>
            </a:r>
            <a:r>
              <a:rPr lang="en-US" altLang="zh-CN"/>
              <a:t> the window?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       </a:t>
            </a:r>
            <a:r>
              <a:rPr lang="zh-CN" altLang="en-US"/>
              <a:t>你能帮我把窗户推上去吗？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11188" y="2060575"/>
            <a:ext cx="8207375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33CC"/>
                </a:solidFill>
              </a:rPr>
              <a:t>push down </a:t>
            </a:r>
            <a:r>
              <a:rPr lang="zh-CN" altLang="en-US">
                <a:solidFill>
                  <a:srgbClr val="FF33CC"/>
                </a:solidFill>
              </a:rPr>
              <a:t>意思是“向下按</a:t>
            </a:r>
            <a:r>
              <a:rPr lang="en-US" altLang="zh-CN">
                <a:solidFill>
                  <a:srgbClr val="FF33CC"/>
                </a:solidFill>
              </a:rPr>
              <a:t>; </a:t>
            </a:r>
            <a:r>
              <a:rPr lang="zh-CN" altLang="en-US">
                <a:solidFill>
                  <a:srgbClr val="FF33CC"/>
                </a:solidFill>
              </a:rPr>
              <a:t>推倒</a:t>
            </a:r>
            <a:r>
              <a:rPr lang="en-US" altLang="zh-CN">
                <a:solidFill>
                  <a:srgbClr val="FF33CC"/>
                </a:solidFill>
              </a:rPr>
              <a:t>; </a:t>
            </a:r>
            <a:r>
              <a:rPr lang="zh-CN" altLang="en-US">
                <a:solidFill>
                  <a:srgbClr val="FF33CC"/>
                </a:solidFill>
              </a:rPr>
              <a:t>压倒”。</a:t>
            </a:r>
          </a:p>
          <a:p>
            <a:pPr>
              <a:lnSpc>
                <a:spcPct val="120000"/>
              </a:lnSpc>
            </a:pPr>
            <a:r>
              <a:rPr lang="en-US" altLang="zh-CN"/>
              <a:t>e.g. What they have done </a:t>
            </a:r>
            <a:r>
              <a:rPr lang="en-US" altLang="zh-CN">
                <a:solidFill>
                  <a:srgbClr val="FF33CC"/>
                </a:solidFill>
              </a:rPr>
              <a:t>pushed down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   prices.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   </a:t>
            </a:r>
            <a:r>
              <a:rPr lang="zh-CN" altLang="en-US"/>
              <a:t>他们的做法压低了价钱。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95288" y="1125538"/>
            <a:ext cx="8424862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4. The higher air pressure outside the jar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holds the cardboard </a:t>
            </a:r>
            <a:r>
              <a:rPr lang="en-US" altLang="zh-CN">
                <a:solidFill>
                  <a:srgbClr val="FF33CC"/>
                </a:solidFill>
              </a:rPr>
              <a:t>in place</a:t>
            </a:r>
            <a:r>
              <a:rPr lang="en-US" altLang="zh-CN"/>
              <a:t>.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</a:t>
            </a:r>
            <a:r>
              <a:rPr lang="zh-CN" altLang="en-US"/>
              <a:t>广口瓶外面的空气压力大</a:t>
            </a:r>
            <a:r>
              <a:rPr lang="en-US" altLang="zh-CN"/>
              <a:t>, </a:t>
            </a:r>
            <a:r>
              <a:rPr lang="zh-CN" altLang="en-US"/>
              <a:t>把纸片托在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原位置。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</a:t>
            </a:r>
            <a:r>
              <a:rPr lang="en-US" altLang="zh-CN">
                <a:solidFill>
                  <a:srgbClr val="FF33CC"/>
                </a:solidFill>
              </a:rPr>
              <a:t>in place</a:t>
            </a:r>
            <a:r>
              <a:rPr lang="zh-CN" altLang="en-US">
                <a:solidFill>
                  <a:srgbClr val="FF33CC"/>
                </a:solidFill>
              </a:rPr>
              <a:t>意思是“原位</a:t>
            </a:r>
            <a:r>
              <a:rPr lang="en-US" altLang="zh-CN">
                <a:solidFill>
                  <a:srgbClr val="FF33CC"/>
                </a:solidFill>
              </a:rPr>
              <a:t>; </a:t>
            </a:r>
            <a:r>
              <a:rPr lang="zh-CN" altLang="en-US">
                <a:solidFill>
                  <a:srgbClr val="FF33CC"/>
                </a:solidFill>
              </a:rPr>
              <a:t>在恰当的位置”。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</a:t>
            </a:r>
            <a:r>
              <a:rPr lang="en-US" altLang="zh-CN"/>
              <a:t>e.g. I like to have everything </a:t>
            </a:r>
            <a:r>
              <a:rPr lang="en-US" altLang="zh-CN">
                <a:solidFill>
                  <a:srgbClr val="FF33CC"/>
                </a:solidFill>
              </a:rPr>
              <a:t>in place</a:t>
            </a:r>
            <a:r>
              <a:rPr lang="en-US" altLang="zh-CN"/>
              <a:t>.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       </a:t>
            </a:r>
            <a:r>
              <a:rPr lang="zh-CN" altLang="en-US"/>
              <a:t>我喜欢把一切东西都放在适当的位置。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820737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Fill in the blanks with the correct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forms of the words in the box.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23850" y="2060575"/>
            <a:ext cx="8497888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3705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902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62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734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306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78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</a:rPr>
              <a:t>discover   affect   suggest   place   develop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68313" y="3033713"/>
            <a:ext cx="8351837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1. Jenny _________________ they use a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stronger piece of cardboard for the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experiment.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2. The air pressure _____________ the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result of the experiment.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268538" y="2997200"/>
            <a:ext cx="339248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3300"/>
                </a:solidFill>
              </a:rPr>
              <a:t>suggests/suggested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924300" y="4724400"/>
            <a:ext cx="2801938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3300"/>
                </a:solidFill>
              </a:rPr>
              <a:t>affects/affected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9" grpId="0"/>
      <p:bldP spid="112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68313" y="3141663"/>
            <a:ext cx="8135937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dirty="0">
                <a:latin typeface="Arial" panose="020B0604020202020204" pitchFamily="34" charset="0"/>
              </a:rPr>
              <a:t>● </a:t>
            </a:r>
            <a:r>
              <a:rPr lang="en-US" altLang="zh-CN" dirty="0"/>
              <a:t>Have you ever done any interesting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experiments? Can you describe one of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them? </a:t>
            </a:r>
          </a:p>
          <a:p>
            <a:pPr>
              <a:lnSpc>
                <a:spcPct val="120000"/>
              </a:lnSpc>
            </a:pPr>
            <a:r>
              <a:rPr lang="en-US" altLang="zh-CN" sz="1800" dirty="0">
                <a:latin typeface="Arial" panose="020B0604020202020204" pitchFamily="34" charset="0"/>
              </a:rPr>
              <a:t>● </a:t>
            </a:r>
            <a:r>
              <a:rPr lang="en-US" altLang="zh-CN" dirty="0"/>
              <a:t>What would life be like without computers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or mobile phones? 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2124075" y="1557338"/>
            <a:ext cx="4392613" cy="14128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/>
              </a:rPr>
              <a:t>Think about it</a:t>
            </a:r>
            <a:endParaRPr lang="zh-CN" altLang="en-US" sz="3600" kern="10" dirty="0">
              <a:ln w="12700">
                <a:solidFill>
                  <a:srgbClr val="000000"/>
                </a:solidFill>
                <a:round/>
              </a:ln>
              <a:solidFill>
                <a:srgbClr val="FFFF00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8313" y="1557338"/>
            <a:ext cx="8208962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3. The experiment led to a wonderful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_________.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4. What are your plans for the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____________ of your company?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5. They used a rock to hold the map in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_____.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042988" y="2133600"/>
            <a:ext cx="1833562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3300"/>
                </a:solidFill>
              </a:rPr>
              <a:t>discovery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971550" y="3284538"/>
            <a:ext cx="2395538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FF3300"/>
                </a:solidFill>
              </a:rPr>
              <a:t>development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900113" y="4437063"/>
            <a:ext cx="10874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3300"/>
                </a:solidFill>
              </a:rPr>
              <a:t>place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/>
      <p:bldP spid="12304" grpId="0"/>
      <p:bldP spid="1230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8135937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    Here are some inventions. How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    do they affect our everyday lives?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    Talk about them with your partner.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187450" y="3573463"/>
            <a:ext cx="7127875" cy="243840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chemeClr val="bg1"/>
                </a:solidFill>
              </a:rPr>
              <a:t>TV     camera      radio     computer   telephone      light bulb     clock   </a:t>
            </a:r>
          </a:p>
          <a:p>
            <a:pPr>
              <a:lnSpc>
                <a:spcPct val="120000"/>
              </a:lnSpc>
            </a:pPr>
            <a:r>
              <a:rPr lang="en-US" altLang="zh-CN">
                <a:solidFill>
                  <a:schemeClr val="bg1"/>
                </a:solidFill>
              </a:rPr>
              <a:t>washing machine        compass   telescope       X-ray          eyeglasses</a:t>
            </a:r>
          </a:p>
        </p:txBody>
      </p:sp>
      <p:pic>
        <p:nvPicPr>
          <p:cNvPr id="31754" name="Picture 10" descr="dis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476250"/>
            <a:ext cx="5818187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468313" y="1744663"/>
            <a:ext cx="7488237" cy="67627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With TV                           Without TV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68313" y="2681288"/>
            <a:ext cx="3887787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I watch TV to get information.</a:t>
            </a:r>
          </a:p>
          <a:p>
            <a:pPr>
              <a:lnSpc>
                <a:spcPct val="120000"/>
              </a:lnSpc>
            </a:pPr>
            <a:r>
              <a:rPr lang="en-US" altLang="zh-CN"/>
              <a:t>________________________________________________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787900" y="2681288"/>
            <a:ext cx="3887788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I would spend more time talking with my family.</a:t>
            </a:r>
          </a:p>
          <a:p>
            <a:pPr>
              <a:lnSpc>
                <a:spcPct val="120000"/>
              </a:lnSpc>
            </a:pPr>
            <a:r>
              <a:rPr lang="en-US" altLang="zh-CN"/>
              <a:t>________________________________</a:t>
            </a:r>
          </a:p>
        </p:txBody>
      </p:sp>
      <p:pic>
        <p:nvPicPr>
          <p:cNvPr id="33805" name="Picture 13" descr="exam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588963"/>
            <a:ext cx="2749550" cy="115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2" grpId="0" animBg="1"/>
      <p:bldP spid="33803" grpId="0"/>
      <p:bldP spid="3380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969963" y="3357563"/>
            <a:ext cx="76327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Research and collect some fun and interesting scientific facts to share with the class.</a:t>
            </a:r>
          </a:p>
        </p:txBody>
      </p:sp>
      <p:sp>
        <p:nvSpPr>
          <p:cNvPr id="47110" name="WordArt 6"/>
          <p:cNvSpPr>
            <a:spLocks noChangeArrowheads="1" noChangeShapeType="1" noTextEdit="1"/>
          </p:cNvSpPr>
          <p:nvPr/>
        </p:nvSpPr>
        <p:spPr bwMode="auto">
          <a:xfrm>
            <a:off x="2627313" y="2133600"/>
            <a:ext cx="3557587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Homework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84213" y="1916113"/>
            <a:ext cx="80645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1.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 affect   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. 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影响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</a:rPr>
              <a:t>e.g.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</a:rPr>
              <a:t>How will these changes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affect</a:t>
            </a:r>
            <a:r>
              <a:rPr lang="en-US" altLang="zh-CN" dirty="0">
                <a:latin typeface="Times New Roman" panose="02020603050405020304" pitchFamily="18" charset="0"/>
              </a:rPr>
              <a:t> us?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</a:t>
            </a:r>
            <a:r>
              <a:rPr lang="zh-CN" altLang="en-US" dirty="0">
                <a:latin typeface="Times New Roman" panose="02020603050405020304" pitchFamily="18" charset="0"/>
              </a:rPr>
              <a:t>这些变化对我们会有什么影响</a:t>
            </a:r>
            <a:r>
              <a:rPr lang="en-US" altLang="zh-CN" dirty="0"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suggest   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zh-CN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建议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提议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;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暗示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    </a:t>
            </a:r>
            <a:r>
              <a:rPr lang="en-US" altLang="zh-CN" dirty="0">
                <a:latin typeface="Times New Roman" panose="02020603050405020304" pitchFamily="18" charset="0"/>
              </a:rPr>
              <a:t>e.g. I 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suggested </a:t>
            </a:r>
            <a:r>
              <a:rPr lang="en-US" altLang="zh-CN" dirty="0">
                <a:latin typeface="Times New Roman" panose="02020603050405020304" pitchFamily="18" charset="0"/>
              </a:rPr>
              <a:t>going for a walk.</a:t>
            </a:r>
            <a:br>
              <a:rPr lang="en-US" altLang="zh-CN" dirty="0">
                <a:latin typeface="Times New Roman" panose="02020603050405020304" pitchFamily="18" charset="0"/>
              </a:rPr>
            </a:br>
            <a:r>
              <a:rPr lang="en-US" altLang="zh-CN" dirty="0">
                <a:latin typeface="Times New Roman" panose="02020603050405020304" pitchFamily="18" charset="0"/>
              </a:rPr>
              <a:t>       </a:t>
            </a:r>
            <a:r>
              <a:rPr lang="zh-CN" altLang="en-US" dirty="0">
                <a:latin typeface="Times New Roman" panose="02020603050405020304" pitchFamily="18" charset="0"/>
              </a:rPr>
              <a:t>我建议去散步。</a:t>
            </a:r>
          </a:p>
        </p:txBody>
      </p:sp>
      <p:sp>
        <p:nvSpPr>
          <p:cNvPr id="39941" name="WordArt 5"/>
          <p:cNvSpPr>
            <a:spLocks noChangeArrowheads="1" noChangeShapeType="1" noTextEdit="1"/>
          </p:cNvSpPr>
          <p:nvPr/>
        </p:nvSpPr>
        <p:spPr bwMode="auto">
          <a:xfrm>
            <a:off x="2268538" y="908050"/>
            <a:ext cx="4392612" cy="763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New Words</a:t>
            </a:r>
            <a:endParaRPr lang="zh-CN" altLang="en-US" sz="3600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68313" y="1125538"/>
            <a:ext cx="8064500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3. </a:t>
            </a:r>
            <a:r>
              <a:rPr lang="en-US" altLang="zh-CN" dirty="0">
                <a:solidFill>
                  <a:srgbClr val="0000FF"/>
                </a:solidFill>
              </a:rPr>
              <a:t>development   </a:t>
            </a:r>
            <a:r>
              <a:rPr lang="en-US" altLang="zh-CN" i="1" dirty="0">
                <a:solidFill>
                  <a:srgbClr val="0000FF"/>
                </a:solidFill>
              </a:rPr>
              <a:t>n</a:t>
            </a:r>
            <a:r>
              <a:rPr lang="en-US" altLang="zh-CN" dirty="0">
                <a:solidFill>
                  <a:srgbClr val="0000FF"/>
                </a:solidFill>
              </a:rPr>
              <a:t>.  </a:t>
            </a:r>
            <a:r>
              <a:rPr lang="zh-CN" altLang="en-US" dirty="0">
                <a:solidFill>
                  <a:srgbClr val="0000FF"/>
                </a:solidFill>
              </a:rPr>
              <a:t>发展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    </a:t>
            </a:r>
            <a:r>
              <a:rPr lang="en-US" altLang="zh-CN" dirty="0"/>
              <a:t>e.g. The </a:t>
            </a:r>
            <a:r>
              <a:rPr lang="en-US" altLang="zh-CN" dirty="0">
                <a:solidFill>
                  <a:srgbClr val="0000FF"/>
                </a:solidFill>
              </a:rPr>
              <a:t>development</a:t>
            </a:r>
            <a:r>
              <a:rPr lang="en-US" altLang="zh-CN" dirty="0"/>
              <a:t> of the factory is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      not very good.    </a:t>
            </a:r>
          </a:p>
          <a:p>
            <a:pPr lvl="1">
              <a:lnSpc>
                <a:spcPct val="120000"/>
              </a:lnSpc>
            </a:pPr>
            <a:r>
              <a:rPr lang="en-US" altLang="zh-CN" dirty="0"/>
              <a:t>      </a:t>
            </a:r>
            <a:r>
              <a:rPr lang="zh-CN" altLang="en-US" dirty="0"/>
              <a:t>工厂的发展状况不是很好。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4. </a:t>
            </a:r>
            <a:r>
              <a:rPr lang="en-US" altLang="zh-CN" dirty="0">
                <a:solidFill>
                  <a:srgbClr val="0000FF"/>
                </a:solidFill>
              </a:rPr>
              <a:t>mobile phone  </a:t>
            </a:r>
            <a:r>
              <a:rPr lang="en-US" altLang="zh-CN" i="1" dirty="0">
                <a:solidFill>
                  <a:srgbClr val="0000FF"/>
                </a:solidFill>
              </a:rPr>
              <a:t>n</a:t>
            </a:r>
            <a:r>
              <a:rPr lang="en-US" altLang="zh-CN" dirty="0">
                <a:solidFill>
                  <a:srgbClr val="0000FF"/>
                </a:solidFill>
              </a:rPr>
              <a:t>.  </a:t>
            </a:r>
            <a:r>
              <a:rPr lang="zh-CN" altLang="en-US" dirty="0">
                <a:solidFill>
                  <a:srgbClr val="0000FF"/>
                </a:solidFill>
              </a:rPr>
              <a:t>移动电话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    </a:t>
            </a:r>
            <a:r>
              <a:rPr lang="en-US" altLang="zh-CN" dirty="0"/>
              <a:t>e.g. I bought a </a:t>
            </a:r>
            <a:r>
              <a:rPr lang="en-US" altLang="zh-CN" dirty="0">
                <a:solidFill>
                  <a:srgbClr val="0000FF"/>
                </a:solidFill>
              </a:rPr>
              <a:t>mobile phone</a:t>
            </a:r>
            <a:r>
              <a:rPr lang="en-US" altLang="zh-CN" dirty="0"/>
              <a:t> on the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      Internet yesterday.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      </a:t>
            </a:r>
            <a:r>
              <a:rPr lang="zh-CN" altLang="en-US" dirty="0"/>
              <a:t>我昨天在网上买了个移动电话。 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7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73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468313" y="2133600"/>
            <a:ext cx="80645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5. </a:t>
            </a:r>
            <a:r>
              <a:rPr lang="en-US" altLang="zh-CN">
                <a:solidFill>
                  <a:srgbClr val="0000FF"/>
                </a:solidFill>
              </a:rPr>
              <a:t>discovery </a:t>
            </a:r>
            <a:r>
              <a:rPr lang="en-US" altLang="zh-CN" i="1">
                <a:solidFill>
                  <a:srgbClr val="0000FF"/>
                </a:solidFill>
              </a:rPr>
              <a:t>n</a:t>
            </a:r>
            <a:r>
              <a:rPr lang="en-US" altLang="zh-CN">
                <a:solidFill>
                  <a:srgbClr val="0000FF"/>
                </a:solidFill>
              </a:rPr>
              <a:t>.  </a:t>
            </a:r>
            <a:r>
              <a:rPr lang="zh-CN" altLang="en-US">
                <a:solidFill>
                  <a:srgbClr val="0000FF"/>
                </a:solidFill>
              </a:rPr>
              <a:t>发现</a:t>
            </a:r>
            <a:r>
              <a:rPr lang="en-US" altLang="zh-CN">
                <a:solidFill>
                  <a:srgbClr val="0000FF"/>
                </a:solidFill>
              </a:rPr>
              <a:t>; </a:t>
            </a:r>
            <a:r>
              <a:rPr lang="zh-CN" altLang="en-US">
                <a:solidFill>
                  <a:srgbClr val="0000FF"/>
                </a:solidFill>
              </a:rPr>
              <a:t>发觉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</a:t>
            </a:r>
            <a:r>
              <a:rPr lang="en-US" altLang="zh-CN"/>
              <a:t>e.g. scientific </a:t>
            </a:r>
            <a:r>
              <a:rPr lang="en-US" altLang="zh-CN">
                <a:solidFill>
                  <a:srgbClr val="0000FF"/>
                </a:solidFill>
              </a:rPr>
              <a:t>discovery</a:t>
            </a:r>
            <a:r>
              <a:rPr lang="en-US" altLang="zh-CN"/>
              <a:t> </a:t>
            </a:r>
            <a:r>
              <a:rPr lang="zh-CN" altLang="en-US"/>
              <a:t>科学发现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       </a:t>
            </a:r>
            <a:r>
              <a:rPr lang="en-US" altLang="zh-CN"/>
              <a:t>important </a:t>
            </a:r>
            <a:r>
              <a:rPr lang="en-US" altLang="zh-CN">
                <a:solidFill>
                  <a:srgbClr val="0000FF"/>
                </a:solidFill>
              </a:rPr>
              <a:t>discovery 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       </a:t>
            </a:r>
            <a:r>
              <a:rPr lang="zh-CN" altLang="en-US"/>
              <a:t>重要的发现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27088" y="1485900"/>
            <a:ext cx="6985000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000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3197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458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17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689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261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33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CC00FF"/>
                </a:solidFill>
              </a:rPr>
              <a:t>Read the lesson and fill in the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CC00FF"/>
                </a:solidFill>
              </a:rPr>
              <a:t>blanks.</a:t>
            </a:r>
            <a:endParaRPr lang="en-US" altLang="zh-CN" dirty="0">
              <a:solidFill>
                <a:srgbClr val="CC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68313" y="2781300"/>
            <a:ext cx="8424862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7448550" algn="l"/>
                <a:tab pos="7537450" algn="l"/>
              </a:tabLst>
            </a:pPr>
            <a:r>
              <a:rPr lang="en-US" altLang="zh-CN"/>
              <a:t>Science affects people’s ________ lives. Without the scientific developments of recent years, our lives would be very different. Can you imagine life without computers or _____________? 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643438" y="2708275"/>
            <a:ext cx="17653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3300"/>
                </a:solidFill>
              </a:rPr>
              <a:t>everyday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11188" y="5084763"/>
            <a:ext cx="2678112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3300"/>
                </a:solidFill>
              </a:rPr>
              <a:t>mobile phones</a:t>
            </a:r>
          </a:p>
        </p:txBody>
      </p:sp>
      <p:pic>
        <p:nvPicPr>
          <p:cNvPr id="3084" name="Picture 12" descr="rading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0"/>
            <a:ext cx="4541837" cy="139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/>
      <p:bldP spid="30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468313" y="1844675"/>
            <a:ext cx="7993062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7448550" algn="l"/>
                <a:tab pos="7537450" algn="l"/>
              </a:tabLst>
            </a:pPr>
            <a:r>
              <a:rPr lang="en-US" altLang="zh-CN"/>
              <a:t>Scientific __________ are making our lives better and better. DNA is really one of the most amazing things on the earth. Many people think it will _______ the world.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2195513" y="1844675"/>
            <a:ext cx="20828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3300"/>
                </a:solidFill>
              </a:rPr>
              <a:t>discoveries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779838" y="3573463"/>
            <a:ext cx="14033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3300"/>
                </a:solidFill>
              </a:rPr>
              <a:t>change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/>
      <p:bldP spid="593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 descr="language points 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713" y="692150"/>
            <a:ext cx="4803775" cy="108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827088" y="2133600"/>
            <a:ext cx="76327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4500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710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907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1168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53365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908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4480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9052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3624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1. I </a:t>
            </a:r>
            <a:r>
              <a:rPr lang="en-US" altLang="zh-CN" dirty="0">
                <a:solidFill>
                  <a:srgbClr val="FF33CC"/>
                </a:solidFill>
                <a:latin typeface="Times New Roman" panose="02020603050405020304" pitchFamily="18" charset="0"/>
              </a:rPr>
              <a:t>suggest </a:t>
            </a: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you try it, too!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</a:t>
            </a:r>
            <a:r>
              <a:rPr lang="zh-CN" altLang="en-US" dirty="0">
                <a:latin typeface="Times New Roman" panose="02020603050405020304" pitchFamily="18" charset="0"/>
              </a:rPr>
              <a:t>我建议你也试一试！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rgbClr val="FF33CC"/>
                </a:solidFill>
                <a:latin typeface="Times New Roman" panose="02020603050405020304" pitchFamily="18" charset="0"/>
              </a:rPr>
              <a:t>suggest </a:t>
            </a:r>
            <a:r>
              <a:rPr lang="zh-CN" altLang="en-US" dirty="0">
                <a:solidFill>
                  <a:srgbClr val="FF33CC"/>
                </a:solidFill>
                <a:latin typeface="Times New Roman" panose="02020603050405020304" pitchFamily="18" charset="0"/>
              </a:rPr>
              <a:t>动词</a:t>
            </a:r>
            <a:r>
              <a:rPr lang="en-US" altLang="zh-CN" dirty="0">
                <a:solidFill>
                  <a:srgbClr val="FF33CC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dirty="0">
                <a:solidFill>
                  <a:srgbClr val="FF33CC"/>
                </a:solidFill>
                <a:latin typeface="Times New Roman" panose="02020603050405020304" pitchFamily="18" charset="0"/>
              </a:rPr>
              <a:t>意思是“建议</a:t>
            </a:r>
            <a:r>
              <a:rPr lang="en-US" altLang="zh-CN" dirty="0">
                <a:solidFill>
                  <a:srgbClr val="FF33CC"/>
                </a:solidFill>
                <a:latin typeface="Times New Roman" panose="02020603050405020304" pitchFamily="18" charset="0"/>
              </a:rPr>
              <a:t>; </a:t>
            </a:r>
            <a:r>
              <a:rPr lang="zh-CN" altLang="en-US" dirty="0">
                <a:solidFill>
                  <a:srgbClr val="FF33CC"/>
                </a:solidFill>
                <a:latin typeface="Times New Roman" panose="02020603050405020304" pitchFamily="18" charset="0"/>
              </a:rPr>
              <a:t>提出”。后可接名词和</a:t>
            </a:r>
            <a:r>
              <a:rPr lang="en-US" altLang="zh-CN" i="1" dirty="0">
                <a:solidFill>
                  <a:srgbClr val="FF33CC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dirty="0">
                <a:solidFill>
                  <a:srgbClr val="FF33CC"/>
                </a:solidFill>
                <a:latin typeface="Times New Roman" panose="02020603050405020304" pitchFamily="18" charset="0"/>
              </a:rPr>
              <a:t>.-</a:t>
            </a:r>
            <a:r>
              <a:rPr lang="en-US" altLang="zh-CN" dirty="0" err="1">
                <a:solidFill>
                  <a:srgbClr val="FF33CC"/>
                </a:solidFill>
                <a:latin typeface="Times New Roman" panose="02020603050405020304" pitchFamily="18" charset="0"/>
              </a:rPr>
              <a:t>ing</a:t>
            </a:r>
            <a:r>
              <a:rPr lang="en-US" altLang="zh-CN" dirty="0">
                <a:solidFill>
                  <a:srgbClr val="FF33CC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dirty="0">
                <a:solidFill>
                  <a:srgbClr val="FF33CC"/>
                </a:solidFill>
                <a:latin typeface="Times New Roman" panose="02020603050405020304" pitchFamily="18" charset="0"/>
              </a:rPr>
              <a:t>也可接</a:t>
            </a:r>
            <a:r>
              <a:rPr lang="en-US" altLang="zh-CN" dirty="0">
                <a:solidFill>
                  <a:srgbClr val="FF33CC"/>
                </a:solidFill>
                <a:latin typeface="Times New Roman" panose="02020603050405020304" pitchFamily="18" charset="0"/>
              </a:rPr>
              <a:t>that</a:t>
            </a:r>
            <a:r>
              <a:rPr lang="zh-CN" altLang="en-US" dirty="0">
                <a:solidFill>
                  <a:srgbClr val="FF33CC"/>
                </a:solidFill>
                <a:latin typeface="Times New Roman" panose="02020603050405020304" pitchFamily="18" charset="0"/>
              </a:rPr>
              <a:t>宾语从句</a:t>
            </a:r>
            <a:r>
              <a:rPr lang="en-US" altLang="zh-CN" dirty="0">
                <a:solidFill>
                  <a:srgbClr val="FF33CC"/>
                </a:solidFill>
                <a:latin typeface="Times New Roman" panose="02020603050405020304" pitchFamily="18" charset="0"/>
              </a:rPr>
              <a:t>, that</a:t>
            </a:r>
            <a:r>
              <a:rPr lang="zh-CN" altLang="en-US" dirty="0">
                <a:solidFill>
                  <a:srgbClr val="FF33CC"/>
                </a:solidFill>
                <a:latin typeface="Times New Roman" panose="02020603050405020304" pitchFamily="18" charset="0"/>
              </a:rPr>
              <a:t>从句用</a:t>
            </a:r>
            <a:r>
              <a:rPr lang="en-US" altLang="zh-CN" dirty="0">
                <a:solidFill>
                  <a:srgbClr val="FF33CC"/>
                </a:solidFill>
                <a:latin typeface="Times New Roman" panose="02020603050405020304" pitchFamily="18" charset="0"/>
              </a:rPr>
              <a:t>should+</a:t>
            </a:r>
            <a:r>
              <a:rPr lang="zh-CN" altLang="en-US" dirty="0">
                <a:solidFill>
                  <a:srgbClr val="FF33CC"/>
                </a:solidFill>
                <a:latin typeface="Times New Roman" panose="02020603050405020304" pitchFamily="18" charset="0"/>
              </a:rPr>
              <a:t>动词原形</a:t>
            </a:r>
            <a:r>
              <a:rPr lang="en-US" altLang="zh-CN" dirty="0">
                <a:solidFill>
                  <a:srgbClr val="FF33CC"/>
                </a:solidFill>
                <a:latin typeface="Times New Roman" panose="02020603050405020304" pitchFamily="18" charset="0"/>
              </a:rPr>
              <a:t>, should</a:t>
            </a:r>
            <a:r>
              <a:rPr lang="zh-CN" altLang="en-US" dirty="0">
                <a:solidFill>
                  <a:srgbClr val="FF33CC"/>
                </a:solidFill>
                <a:latin typeface="Times New Roman" panose="02020603050405020304" pitchFamily="18" charset="0"/>
              </a:rPr>
              <a:t>可以省略。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684213" y="1196975"/>
            <a:ext cx="76327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09625" indent="-8096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33223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8542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37680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89877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3559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8131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2703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7275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e.g. Danny </a:t>
            </a:r>
            <a:r>
              <a:rPr lang="en-US" altLang="zh-CN" dirty="0">
                <a:solidFill>
                  <a:srgbClr val="FF33CC"/>
                </a:solidFill>
                <a:latin typeface="Times New Roman" panose="02020603050405020304" pitchFamily="18" charset="0"/>
              </a:rPr>
              <a:t>suggested going</a:t>
            </a: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 together in one car.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dirty="0">
                <a:solidFill>
                  <a:srgbClr val="031706"/>
                </a:solidFill>
                <a:latin typeface="Times New Roman" panose="02020603050405020304" pitchFamily="18" charset="0"/>
              </a:rPr>
              <a:t>丹尼建议大家同坐一辆车去。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031706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She </a:t>
            </a:r>
            <a:r>
              <a:rPr lang="en-US" altLang="zh-CN" dirty="0">
                <a:solidFill>
                  <a:srgbClr val="FF33CC"/>
                </a:solidFill>
                <a:latin typeface="Times New Roman" panose="02020603050405020304" pitchFamily="18" charset="0"/>
              </a:rPr>
              <a:t>suggested that we (should) take</a:t>
            </a: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 a walk.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dirty="0">
                <a:solidFill>
                  <a:srgbClr val="031706"/>
                </a:solidFill>
                <a:latin typeface="Times New Roman" panose="02020603050405020304" pitchFamily="18" charset="0"/>
              </a:rPr>
              <a:t>她提议我们出去散步。</a:t>
            </a:r>
            <a:endParaRPr lang="zh-CN" altLang="en-US" dirty="0">
              <a:solidFill>
                <a:srgbClr val="FF33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1038</Words>
  <Application>Microsoft Office PowerPoint</Application>
  <PresentationFormat>全屏显示(4:3)</PresentationFormat>
  <Paragraphs>135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第一PPT模板网-WWW.1PPT.COM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2014-09-09T01:55:00Z</dcterms:created>
  <dcterms:modified xsi:type="dcterms:W3CDTF">2023-01-16T20:51:18Z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4FB36CA63F214E378428562C5E542FF2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