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0" r:id="rId3"/>
    <p:sldId id="262" r:id="rId4"/>
    <p:sldId id="369" r:id="rId5"/>
    <p:sldId id="264" r:id="rId6"/>
    <p:sldId id="370" r:id="rId7"/>
    <p:sldId id="306" r:id="rId8"/>
    <p:sldId id="358" r:id="rId9"/>
    <p:sldId id="308" r:id="rId10"/>
    <p:sldId id="273" r:id="rId11"/>
    <p:sldId id="367" r:id="rId12"/>
    <p:sldId id="363" r:id="rId13"/>
    <p:sldId id="364" r:id="rId14"/>
    <p:sldId id="368" r:id="rId15"/>
    <p:sldId id="365" r:id="rId16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7271C-E901-4739-8C10-371A1CEAB0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8A00E-D8CF-42BF-BAE5-D59AA50E4B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0" y="2438258"/>
            <a:ext cx="9144000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Cookies</a:t>
            </a:r>
            <a:r>
              <a:rPr lang="en-US" altLang="zh-CN" sz="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Please!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233782" y="226640"/>
            <a:ext cx="562689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Buying and Selling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4" y="542609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430338"/>
            <a:ext cx="8343900" cy="13031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Do you have any other things for sale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？你还有其他东西要出售吗？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0531" y="2881313"/>
            <a:ext cx="8343900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(1)any other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________”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，后接可数名词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_______(</a:t>
            </a:r>
            <a:r>
              <a:rPr lang="zh-CN" altLang="en-US" sz="2400" b="1" dirty="0">
                <a:latin typeface="Times New Roman" panose="02020603050405020304" pitchFamily="18" charset="0"/>
              </a:rPr>
              <a:t>单数</a:t>
            </a:r>
            <a:r>
              <a:rPr lang="en-US" altLang="zh-CN" sz="2400" b="1" dirty="0"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复数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，常用于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句。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(2)for sale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意为“待售；供出售”，</a:t>
            </a:r>
            <a:r>
              <a:rPr lang="en-US" altLang="zh-CN" sz="2400" b="1" dirty="0">
                <a:latin typeface="Times New Roman" panose="02020603050405020304" pitchFamily="18" charset="0"/>
              </a:rPr>
              <a:t>for sale </a:t>
            </a:r>
            <a:r>
              <a:rPr lang="zh-CN" altLang="en-US" sz="2400" b="1" dirty="0">
                <a:latin typeface="Times New Roman" panose="02020603050405020304" pitchFamily="18" charset="0"/>
              </a:rPr>
              <a:t>中的</a:t>
            </a:r>
            <a:r>
              <a:rPr lang="en-US" altLang="zh-CN" sz="2400" b="1" dirty="0">
                <a:latin typeface="Times New Roman" panose="02020603050405020304" pitchFamily="18" charset="0"/>
              </a:rPr>
              <a:t>sale </a:t>
            </a:r>
            <a:r>
              <a:rPr lang="zh-CN" altLang="en-US" sz="2400" b="1" dirty="0">
                <a:latin typeface="Times New Roman" panose="02020603050405020304" pitchFamily="18" charset="0"/>
              </a:rPr>
              <a:t>是动词</a:t>
            </a:r>
            <a:r>
              <a:rPr lang="en-US" altLang="zh-CN" sz="2400" b="1" dirty="0">
                <a:latin typeface="Times New Roman" panose="02020603050405020304" pitchFamily="18" charset="0"/>
              </a:rPr>
              <a:t>sell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的名词形式，该短语用来作后置定语、表语或状语。</a:t>
            </a:r>
          </a:p>
        </p:txBody>
      </p:sp>
      <p:pic>
        <p:nvPicPr>
          <p:cNvPr id="15363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802123" y="3008920"/>
            <a:ext cx="157492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任何其他的</a:t>
            </a:r>
            <a:endParaRPr lang="zh-CN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33400" y="3512094"/>
            <a:ext cx="117395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endParaRPr lang="zh-CN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341294" y="3520822"/>
            <a:ext cx="16049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疑问</a:t>
            </a:r>
            <a:endParaRPr lang="zh-CN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673894" y="98425"/>
            <a:ext cx="6996113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12" grpId="0"/>
      <p:bldP spid="9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27422" y="1527151"/>
            <a:ext cx="8333184" cy="38195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(1)any other</a:t>
            </a:r>
            <a:r>
              <a:rPr lang="zh-CN" altLang="en-US" sz="2000" b="1" dirty="0">
                <a:latin typeface="Times New Roman" panose="02020603050405020304" pitchFamily="18" charset="0"/>
              </a:rPr>
              <a:t>后接可数名词单数时，表示在同一范围内的其他任何一个，多用于比较句，此时的比较级含有最高级的意思。例如：</a:t>
            </a:r>
            <a:endParaRPr lang="en-US" altLang="zh-CN" sz="20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Tom is stronger than any other boy in his class. 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＝</a:t>
            </a:r>
            <a:r>
              <a:rPr lang="en-US" altLang="zh-CN" sz="2000" b="1" dirty="0">
                <a:latin typeface="Times New Roman" panose="02020603050405020304" pitchFamily="18" charset="0"/>
              </a:rPr>
              <a:t>Tom is the strongest boy in his class. 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汤姆是他班上最强壮的男孩。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(2)on sale</a:t>
            </a:r>
            <a:r>
              <a:rPr lang="zh-CN" altLang="en-US" sz="2000" b="1" dirty="0">
                <a:latin typeface="Times New Roman" panose="02020603050405020304" pitchFamily="18" charset="0"/>
              </a:rPr>
              <a:t>意为“出售，减价出售”。例如：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All books are on sale today.</a:t>
            </a:r>
            <a:r>
              <a:rPr lang="zh-CN" altLang="en-US" sz="2000" b="1" dirty="0">
                <a:latin typeface="Times New Roman" panose="02020603050405020304" pitchFamily="18" charset="0"/>
              </a:rPr>
              <a:t>今天所有的书降价出售。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73894" y="98425"/>
            <a:ext cx="6996113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矩形 7"/>
          <p:cNvSpPr>
            <a:spLocks noChangeArrowheads="1"/>
          </p:cNvSpPr>
          <p:nvPr/>
        </p:nvSpPr>
        <p:spPr bwMode="auto">
          <a:xfrm>
            <a:off x="3393281" y="3890466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6473" y="1787028"/>
            <a:ext cx="861179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(1)—Do you know Shanghai is one of ________ in the world?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—Yes, it's bigger than ________ city in China.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A. the biggest city; any 	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 the biggest cities; any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C.  the biggest cities; any other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the biggest city; other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(2)These black hats are ________ sale. They are very cheap.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in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 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on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with  	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8719" y="1709704"/>
            <a:ext cx="27503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3277196" y="3975972"/>
            <a:ext cx="27503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673894" y="98425"/>
            <a:ext cx="6996113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49" y="1570038"/>
            <a:ext cx="84186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5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25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5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You can do your homework while you ride your bike.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5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你可以一边骑自行车，一边做家庭作业。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2990851"/>
            <a:ext cx="8343900" cy="168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while 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意为“当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的时候；在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期间”，引导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状语从句，从句的谓语动词必须是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________(</a:t>
            </a:r>
            <a:r>
              <a:rPr lang="zh-CN" altLang="en-US" sz="2400" b="1" dirty="0">
                <a:latin typeface="Times New Roman" panose="02020603050405020304" pitchFamily="18" charset="0"/>
              </a:rPr>
              <a:t>延续</a:t>
            </a:r>
            <a:r>
              <a:rPr lang="en-US" altLang="zh-CN" sz="2400" b="1" dirty="0"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非延续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性动词。</a:t>
            </a:r>
          </a:p>
        </p:txBody>
      </p:sp>
      <p:pic>
        <p:nvPicPr>
          <p:cNvPr id="18435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96504" y="3602140"/>
            <a:ext cx="8782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409959" y="3649420"/>
            <a:ext cx="1629966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延续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73894" y="98425"/>
            <a:ext cx="6996113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54819" y="1619375"/>
            <a:ext cx="8333185" cy="4281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</a:rPr>
              <a:t> (1)while</a:t>
            </a:r>
            <a:r>
              <a:rPr lang="zh-CN" altLang="en-US" sz="2000" b="1" dirty="0">
                <a:latin typeface="Times New Roman" panose="02020603050405020304" pitchFamily="18" charset="0"/>
              </a:rPr>
              <a:t>的其他用法：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①表示对比或转折，意为“而；然而”。例如：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You like sports, while I prefer music. 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你喜欢运动，而我更喜欢音乐。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②</a:t>
            </a:r>
            <a:r>
              <a:rPr lang="en-US" altLang="zh-CN" sz="2000" b="1" dirty="0">
                <a:latin typeface="Times New Roman" panose="02020603050405020304" pitchFamily="18" charset="0"/>
              </a:rPr>
              <a:t>while</a:t>
            </a:r>
            <a:r>
              <a:rPr lang="zh-CN" altLang="en-US" sz="2000" b="1" dirty="0">
                <a:latin typeface="Times New Roman" panose="02020603050405020304" pitchFamily="18" charset="0"/>
              </a:rPr>
              <a:t>作名词，意为“一会儿；一段时间”。例如：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Some people like to lie down for a while after lunch. 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有些人喜欢午饭后躺一会儿。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(2)when</a:t>
            </a:r>
            <a:r>
              <a:rPr lang="zh-CN" altLang="en-US" sz="2000" b="1" dirty="0">
                <a:latin typeface="Times New Roman" panose="02020603050405020304" pitchFamily="18" charset="0"/>
              </a:rPr>
              <a:t>引导时间状语从句时，与</a:t>
            </a:r>
            <a:r>
              <a:rPr lang="en-US" altLang="zh-CN" sz="2000" b="1" dirty="0">
                <a:latin typeface="Times New Roman" panose="02020603050405020304" pitchFamily="18" charset="0"/>
              </a:rPr>
              <a:t>while</a:t>
            </a:r>
            <a:r>
              <a:rPr lang="zh-CN" altLang="en-US" sz="2000" b="1" dirty="0">
                <a:latin typeface="Times New Roman" panose="02020603050405020304" pitchFamily="18" charset="0"/>
              </a:rPr>
              <a:t>同义，从句中的谓语动词可以是延续性的，也可以是非延续性的。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73894" y="98425"/>
            <a:ext cx="6996113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2048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0537" y="1658938"/>
            <a:ext cx="8929688" cy="27922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．根据汉语意思完成句子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我不在的时候吉姆会照看小狗的。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Jim will look after the dog ________ I'm________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他们休息了一会儿。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They rest for ________ 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3759" y="2704474"/>
            <a:ext cx="45255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while	         	 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away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1664724" y="3848746"/>
            <a:ext cx="532685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 	  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while 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673894" y="98425"/>
            <a:ext cx="6996113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8" name="Group 20"/>
          <p:cNvGraphicFramePr>
            <a:graphicFrameLocks noGrp="1"/>
          </p:cNvGraphicFramePr>
          <p:nvPr/>
        </p:nvGraphicFramePr>
        <p:xfrm>
          <a:off x="239316" y="1962150"/>
          <a:ext cx="8443912" cy="4318064"/>
        </p:xfrm>
        <a:graphic>
          <a:graphicData uri="http://schemas.openxmlformats.org/drawingml/2006/table">
            <a:tbl>
              <a:tblPr/>
              <a:tblGrid>
                <a:gridCol w="526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便宜的；廉价的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________→____________(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反义词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 n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．口袋；袋子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v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．挣；赚下；赢得  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 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用线、绳等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系；拴；绑；捆；束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______→ ______(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现在分词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当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的时候；在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期间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近义词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．买得起；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有时间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做，能做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分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291158" y="2515543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pocket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291939" y="1992557"/>
            <a:ext cx="36711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cheap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expensive/dear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640541" y="3042317"/>
            <a:ext cx="26997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tie	  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tying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7180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817283" y="4162425"/>
            <a:ext cx="26564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while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when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182" name="组合 2"/>
          <p:cNvGrpSpPr/>
          <p:nvPr/>
        </p:nvGrpSpPr>
        <p:grpSpPr bwMode="auto">
          <a:xfrm>
            <a:off x="86916" y="1044576"/>
            <a:ext cx="2708672" cy="676275"/>
            <a:chOff x="183" y="1646"/>
            <a:chExt cx="4986" cy="1063"/>
          </a:xfrm>
        </p:grpSpPr>
        <p:pic>
          <p:nvPicPr>
            <p:cNvPr id="7185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976374" y="5243757"/>
            <a:ext cx="13147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afford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629233" y="5812483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7" name="Group 15"/>
          <p:cNvGraphicFramePr>
            <a:graphicFrameLocks noGrp="1"/>
          </p:cNvGraphicFramePr>
          <p:nvPr/>
        </p:nvGraphicFramePr>
        <p:xfrm>
          <a:off x="419100" y="1325563"/>
          <a:ext cx="8305800" cy="2873375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 something different____________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 tie…onto… 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 for sale 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 give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sth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. to sb.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510363" y="1497694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一些不同的东西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551452" y="2135188"/>
            <a:ext cx="29626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系到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　</a:t>
            </a:r>
          </a:p>
        </p:txBody>
      </p:sp>
      <p:sp>
        <p:nvSpPr>
          <p:cNvPr id="12" name="矩形 11"/>
          <p:cNvSpPr/>
          <p:nvPr/>
        </p:nvSpPr>
        <p:spPr>
          <a:xfrm>
            <a:off x="2429124" y="2596853"/>
            <a:ext cx="3045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待售；供出售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55723" y="3264512"/>
            <a:ext cx="2349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给某人某物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1" name="Group 15"/>
          <p:cNvGraphicFramePr>
            <a:graphicFrameLocks noGrp="1"/>
          </p:cNvGraphicFramePr>
          <p:nvPr/>
        </p:nvGraphicFramePr>
        <p:xfrm>
          <a:off x="419100" y="1325563"/>
          <a:ext cx="8305800" cy="2873375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为攀谈而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走到跟前；走近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从一处到另一处 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一块木头 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8.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归还 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739670" y="1490418"/>
            <a:ext cx="19303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up to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171950" y="2139464"/>
            <a:ext cx="21956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go/walk over 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83669" y="2686051"/>
            <a:ext cx="3197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piece of wood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50294" y="3408363"/>
            <a:ext cx="20419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give back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229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4" name="Group 14"/>
          <p:cNvGraphicFramePr>
            <a:graphicFrameLocks noGrp="1"/>
          </p:cNvGraphicFramePr>
          <p:nvPr/>
        </p:nvGraphicFramePr>
        <p:xfrm>
          <a:off x="427435" y="1028700"/>
          <a:ext cx="8468916" cy="4362450"/>
        </p:xfrm>
        <a:graphic>
          <a:graphicData uri="http://schemas.openxmlformats.org/drawingml/2006/table">
            <a:tbl>
              <a:tblPr/>
              <a:tblGrid>
                <a:gridCol w="57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你还有其他东西要出售吗？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Do you have ________ _______things for sale?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它是干什么用的？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is it ________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你可以一边骑自行车，一边做家庭作业。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You can do your homework ________ you ride your bike.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858691" y="1854201"/>
            <a:ext cx="3426619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any 	        other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234679" y="3240088"/>
            <a:ext cx="3426619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What 		         for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830641" y="4181476"/>
            <a:ext cx="2312194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while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7435" y="1501776"/>
          <a:ext cx="8672606" cy="3889375"/>
        </p:xfrm>
        <a:graphic>
          <a:graphicData uri="http://schemas.openxmlformats.org/drawingml/2006/table">
            <a:tbl>
              <a:tblPr/>
              <a:tblGrid>
                <a:gridCol w="588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3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对于这样一件好产品来说，那是很低的价格！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That's a very low price for _____ ____ ________ ______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！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我恐怕买不起。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I'm ________ I ________ ________ it.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611524" y="2873609"/>
            <a:ext cx="4488516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 	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great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product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641242" y="4069036"/>
            <a:ext cx="44547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afraid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can’t           afford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2291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90171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5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875" y="2036764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7669" y="2465389"/>
            <a:ext cx="8327231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	</a:t>
            </a:r>
            <a:r>
              <a:rPr lang="en-US" altLang="zh-CN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afford  v. </a:t>
            </a:r>
            <a:r>
              <a:rPr lang="zh-CN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买得起；</a:t>
            </a:r>
            <a:r>
              <a:rPr lang="en-US" altLang="zh-CN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有时间</a:t>
            </a:r>
            <a:r>
              <a:rPr lang="en-US" altLang="zh-CN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做，能做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27422" y="3306353"/>
            <a:ext cx="8333184" cy="5770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I'm afraid I can't afford it.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我恐怕买不起。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27422" y="3932324"/>
            <a:ext cx="8333184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afford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表示“负担得起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费用、损失、后果等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，常用在含情态动词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could, be able to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等的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和疑问句。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(1)“afford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＋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n./pron.”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意为“负担得起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can't afford the time for the housework.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我没时间做家务。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356613" y="4455627"/>
            <a:ext cx="16287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can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6609159" y="4536405"/>
            <a:ext cx="16287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否定句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301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5" grpId="0"/>
      <p:bldP spid="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27423" y="1903826"/>
            <a:ext cx="8334375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(2)afford to do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意为“负担得起做某事”。例如：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In the past, many people couldn't afford to go to school.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过去，很多人上不起学。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433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9581" y="1848461"/>
            <a:ext cx="861179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They walked home last night because they couldn't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to take a taxi.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A. leave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buy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C. afford  	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allow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15721" y="1588844"/>
            <a:ext cx="190857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3894" y="98425"/>
            <a:ext cx="6996113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Cookies, Please!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876</Words>
  <Application>Microsoft Office PowerPoint</Application>
  <PresentationFormat>全屏显示(4:3)</PresentationFormat>
  <Paragraphs>138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5D7D297782EB4034B75CE0856B2D5407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