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8" r:id="rId2"/>
    <p:sldId id="327" r:id="rId3"/>
    <p:sldId id="330" r:id="rId4"/>
    <p:sldId id="310" r:id="rId5"/>
    <p:sldId id="328" r:id="rId6"/>
    <p:sldId id="338" r:id="rId7"/>
    <p:sldId id="329" r:id="rId8"/>
    <p:sldId id="342" r:id="rId9"/>
    <p:sldId id="339" r:id="rId10"/>
    <p:sldId id="345" r:id="rId11"/>
    <p:sldId id="340" r:id="rId12"/>
    <p:sldId id="348" r:id="rId13"/>
    <p:sldId id="347" r:id="rId14"/>
    <p:sldId id="346" r:id="rId15"/>
    <p:sldId id="343" r:id="rId16"/>
    <p:sldId id="34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0000"/>
    <a:srgbClr val="009900"/>
    <a:srgbClr val="FF6E15"/>
    <a:srgbClr val="F3F3F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4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B1DD12-DE30-45BC-9BE9-D6448D5FA4F7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189E82-0ED7-490C-9F18-12985631B6ED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69022B-D5C1-4528-A1AC-F39AB3418D8A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F59AC9-4B78-4012-A6D8-03ECF40A3327}" type="slidenum">
              <a:rPr lang="zh-CN" altLang="en-US" smtClean="0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579AE8-BA2B-4684-B567-BBC7B98B43BB}" type="slidenum">
              <a:rPr lang="zh-CN" altLang="en-US" smtClean="0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1DD12-DE30-45BC-9BE9-D6448D5FA4F7}" type="slidenum">
              <a:rPr lang="zh-CN" altLang="en-US" smtClean="0"/>
              <a:t>5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0D8C01-2F79-4687-9713-9C79168357BB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A86208-CCEC-4BA3-8962-FDF7E5BDCAB1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E635FF-882D-40A4-81B4-DAACB5B295F7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99F652-ACE2-4C97-87EA-73428C037633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B38A17-0DA3-46EA-B100-3A724C31ED58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32F380-1B1B-44EB-BAEE-86F3745F3990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4C01CA-8F25-4549-AE71-E10199E121B3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4EED6-8C1E-4080-8E90-DD4EC9B3F1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7F26-0762-4800-AB50-A8394DE810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Unit6PartALet&#8217;stalk&#35838;&#25991;&#21160;&#30011;h264_720x576_800k.mp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23548;&#20837;&#27468;&#26354;&#65306;Thecoatinthewindow.SW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6%20&#31532;2&#35838;&#26102;&#25945;&#23398;&#35838;&#20214;\Unit6PartALetstalk&#35838;&#25991;&#24405;&#38899;.mp3" TargetMode="External"/><Relationship Id="rId1" Type="http://schemas.microsoft.com/office/2007/relationships/media" Target="file:///C:\Users\Administrator\Desktop\Unit6%20&#31532;2&#35838;&#26102;&#25945;&#23398;&#35838;&#20214;\Unit6PartALetstalk&#35838;&#25991;&#24405;&#38899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835818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Unit6 How Much Is It?</a:t>
            </a:r>
          </a:p>
          <a:p>
            <a:pPr algn="ctr" eaLnBrk="1" hangingPunct="1"/>
            <a:r>
              <a:rPr lang="zh-CN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0099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9035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928688" y="1428750"/>
            <a:ext cx="750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many people are there in the dialogue?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857250" y="2643188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Who are they?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2071688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i="1">
                <a:solidFill>
                  <a:srgbClr val="FF0000"/>
                </a:solidFill>
                <a:ea typeface="宋体" panose="02010600030101010101" pitchFamily="2" charset="-122"/>
              </a:rPr>
              <a:t>Four.</a:t>
            </a:r>
            <a:endParaRPr lang="zh-CN" altLang="en-US" sz="2800" i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57250" y="3286125"/>
            <a:ext cx="771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i="1">
                <a:solidFill>
                  <a:srgbClr val="FF0000"/>
                </a:solidFill>
                <a:ea typeface="宋体" panose="02010600030101010101" pitchFamily="2" charset="-122"/>
              </a:rPr>
              <a:t>They are salesman, Mom, Dad and Su Nan.</a:t>
            </a:r>
            <a:endParaRPr lang="zh-CN" altLang="en-US" sz="2800" i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928688" y="3929063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Which T-shirt / one does Su Nan like?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928688" y="4500563"/>
            <a:ext cx="771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i="1">
                <a:solidFill>
                  <a:srgbClr val="FF0000"/>
                </a:solidFill>
                <a:ea typeface="宋体" panose="02010600030101010101" pitchFamily="2" charset="-122"/>
              </a:rPr>
              <a:t>He likes the green one.</a:t>
            </a:r>
            <a:endParaRPr lang="zh-CN" altLang="en-US" sz="2800" i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1000125" y="5000625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How much is the T-shirt?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928688" y="5548313"/>
            <a:ext cx="771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i="1">
                <a:solidFill>
                  <a:srgbClr val="FF0000"/>
                </a:solidFill>
                <a:ea typeface="宋体" panose="02010600030101010101" pitchFamily="2" charset="-122"/>
              </a:rPr>
              <a:t>It’s 50 yuan.</a:t>
            </a:r>
            <a:endParaRPr lang="zh-CN" altLang="en-US" sz="2800" i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9144000" y="1857375"/>
            <a:ext cx="1643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老师提醒同学们带着问题听课文录音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14375" y="1612900"/>
            <a:ext cx="800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>
                <a:ea typeface="宋体" panose="02010600030101010101" pitchFamily="2" charset="-122"/>
              </a:rPr>
              <a:t>课文应用：</a:t>
            </a:r>
            <a:r>
              <a:rPr lang="en-US" altLang="zh-CN" sz="2800">
                <a:ea typeface="宋体" panose="02010600030101010101" pitchFamily="2" charset="-122"/>
              </a:rPr>
              <a:t>---What can I do for you?</a:t>
            </a:r>
          </a:p>
          <a:p>
            <a:pPr eaLnBrk="1" hangingPunct="1"/>
            <a:r>
              <a:rPr lang="zh-CN" altLang="en-US" sz="2800">
                <a:ea typeface="宋体" panose="02010600030101010101" pitchFamily="2" charset="-122"/>
              </a:rPr>
              <a:t>                      我能为你们做点什么？</a:t>
            </a:r>
            <a:r>
              <a:rPr lang="en-US" altLang="zh-CN" sz="2800">
                <a:ea typeface="宋体" panose="02010600030101010101" pitchFamily="2" charset="-122"/>
              </a:rPr>
              <a:t>/</a:t>
            </a:r>
            <a:r>
              <a:rPr lang="zh-CN" altLang="en-US" sz="2800">
                <a:ea typeface="宋体" panose="02010600030101010101" pitchFamily="2" charset="-122"/>
              </a:rPr>
              <a:t>您要买什么？</a:t>
            </a:r>
            <a:endParaRPr lang="en-US" altLang="zh-CN" sz="28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                  ---I/ We want to buy…</a:t>
            </a:r>
          </a:p>
          <a:p>
            <a:pPr eaLnBrk="1" hangingPunct="1"/>
            <a:r>
              <a:rPr lang="zh-CN" altLang="en-US" sz="2800">
                <a:ea typeface="宋体" panose="02010600030101010101" pitchFamily="2" charset="-122"/>
              </a:rPr>
              <a:t>                     我</a:t>
            </a:r>
            <a:r>
              <a:rPr lang="en-US" altLang="zh-CN" sz="2800">
                <a:ea typeface="宋体" panose="02010600030101010101" pitchFamily="2" charset="-122"/>
              </a:rPr>
              <a:t>/</a:t>
            </a:r>
            <a:r>
              <a:rPr lang="zh-CN" altLang="en-US" sz="2800">
                <a:ea typeface="宋体" panose="02010600030101010101" pitchFamily="2" charset="-122"/>
              </a:rPr>
              <a:t>我们想买</a:t>
            </a:r>
            <a:r>
              <a:rPr lang="en-US" altLang="zh-CN" sz="2800">
                <a:ea typeface="宋体" panose="02010600030101010101" pitchFamily="2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3568" y="1484784"/>
            <a:ext cx="8001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>
                <a:ea typeface="宋体" panose="02010600030101010101" pitchFamily="2" charset="-122"/>
              </a:rPr>
              <a:t>Summary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购物用语：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(1) ---May/ Can I help you?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     ---Yes. I would like…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(2) ---How/ What about this/ these one?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     ---It looks/ They looks…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(3) ---What size?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     ---Size…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(4) ---What size/ kind/ color do you want?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14375" y="1250950"/>
            <a:ext cx="8001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课文应用：</a:t>
            </a:r>
            <a:r>
              <a:rPr lang="en-US" altLang="zh-CN" sz="2800" dirty="0">
                <a:ea typeface="宋体" panose="02010600030101010101" pitchFamily="2" charset="-122"/>
              </a:rPr>
              <a:t>---How much is it?</a:t>
            </a:r>
            <a:r>
              <a:rPr lang="zh-CN" altLang="en-US" sz="2800" dirty="0">
                <a:ea typeface="宋体" panose="02010600030101010101" pitchFamily="2" charset="-122"/>
              </a:rPr>
              <a:t>它多少钱？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                   </a:t>
            </a:r>
            <a:r>
              <a:rPr lang="en-US" altLang="zh-CN" sz="2800" dirty="0">
                <a:ea typeface="宋体" panose="02010600030101010101" pitchFamily="2" charset="-122"/>
              </a:rPr>
              <a:t>---It’s 50 </a:t>
            </a:r>
            <a:r>
              <a:rPr lang="en-US" altLang="zh-CN" sz="2800" i="1" dirty="0">
                <a:ea typeface="宋体" panose="02010600030101010101" pitchFamily="2" charset="-122"/>
              </a:rPr>
              <a:t>yuan</a:t>
            </a:r>
            <a:r>
              <a:rPr lang="en-US" altLang="zh-CN" sz="2800" dirty="0">
                <a:ea typeface="宋体" panose="02010600030101010101" pitchFamily="2" charset="-122"/>
              </a:rPr>
              <a:t>.50</a:t>
            </a:r>
            <a:r>
              <a:rPr lang="zh-CN" altLang="en-US" sz="2800" dirty="0">
                <a:ea typeface="宋体" panose="02010600030101010101" pitchFamily="2" charset="-122"/>
              </a:rPr>
              <a:t>元。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询问价钱时用：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much is it?</a:t>
            </a:r>
            <a:r>
              <a:rPr lang="zh-CN" altLang="en-US" sz="2800" dirty="0">
                <a:ea typeface="宋体" panose="02010600030101010101" pitchFamily="2" charset="-122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单数）</a:t>
            </a:r>
            <a:r>
              <a:rPr lang="en-US" altLang="zh-CN" sz="2800" dirty="0">
                <a:ea typeface="宋体" panose="02010600030101010101" pitchFamily="2" charset="-122"/>
              </a:rPr>
              <a:t>/ How much are they?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（复数）</a:t>
            </a:r>
            <a:endParaRPr lang="en-US" altLang="zh-CN" sz="28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回答用：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It’s…/ They are…</a:t>
            </a:r>
            <a:r>
              <a:rPr lang="en-US" altLang="zh-CN" sz="2800" i="1" dirty="0" err="1">
                <a:ea typeface="宋体" panose="02010600030101010101" pitchFamily="2" charset="-122"/>
              </a:rPr>
              <a:t>yuan</a:t>
            </a:r>
            <a:r>
              <a:rPr lang="en-US" altLang="zh-CN" sz="2800" dirty="0" smtClean="0">
                <a:ea typeface="宋体" panose="02010600030101010101" pitchFamily="2" charset="-122"/>
              </a:rPr>
              <a:t>.</a:t>
            </a:r>
            <a:endParaRPr lang="en-US" altLang="zh-CN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9"/>
          <p:cNvSpPr txBox="1">
            <a:spLocks noChangeArrowheads="1"/>
          </p:cNvSpPr>
          <p:nvPr/>
        </p:nvSpPr>
        <p:spPr bwMode="auto">
          <a:xfrm>
            <a:off x="428625" y="1714500"/>
            <a:ext cx="8072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Role play</a:t>
            </a:r>
          </a:p>
          <a:p>
            <a:pPr algn="ctr" eaLnBrk="1" hangingPunct="1"/>
            <a:r>
              <a:rPr lang="zh-CN" altLang="en-US" sz="3600" b="1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四人一组，分角色扮演爸爸、妈妈、苏楠和售货员，看哪组表演的好！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714500"/>
            <a:ext cx="7281863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714375" y="1071563"/>
            <a:ext cx="8072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观看动画并大声跟读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14375" y="1428750"/>
            <a:ext cx="8072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play—</a:t>
            </a:r>
            <a:r>
              <a:rPr lang="zh-CN" altLang="en-US" sz="4400" b="1" dirty="0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价格“战”	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7188" y="2286000"/>
            <a:ext cx="87868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(1)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教师随机指一位学生，让他展示他所准备的标价物品（注意把价签部分面向自己），请其他同学猜价格：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S1: How much is it?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</a:rPr>
              <a:t>S2: Is it...</a:t>
            </a:r>
            <a:r>
              <a:rPr lang="en-US" altLang="zh-CN" sz="2400" dirty="0" err="1">
                <a:ea typeface="宋体" panose="02010600030101010101" pitchFamily="2" charset="-122"/>
              </a:rPr>
              <a:t>yuan</a:t>
            </a:r>
            <a:r>
              <a:rPr lang="en-US" altLang="zh-CN" sz="2400" dirty="0">
                <a:ea typeface="宋体" panose="02010600030101010101" pitchFamily="2" charset="-122"/>
              </a:rPr>
              <a:t>?</a:t>
            </a:r>
            <a:endParaRPr lang="en-US" altLang="zh-CN" sz="24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</a:rPr>
              <a:t>(2) </a:t>
            </a:r>
            <a:r>
              <a:rPr lang="zh-CN" altLang="en-US" sz="2400" dirty="0">
                <a:ea typeface="宋体" panose="02010600030101010101" pitchFamily="2" charset="-122"/>
              </a:rPr>
              <a:t>每件物品只能猜三次，被猜中的学生可把他的物品摆放在货架（可以用讲桌充当）上，没有被猜中的物品则先放在一边，再邀请下一位学生展示猜价</a:t>
            </a:r>
            <a:r>
              <a:rPr lang="zh-CN" altLang="en-US" sz="2400" dirty="0" smtClean="0">
                <a:ea typeface="宋体" panose="02010600030101010101" pitchFamily="2" charset="-122"/>
              </a:rPr>
              <a:t>。 </a:t>
            </a:r>
            <a:endParaRPr lang="zh-CN" altLang="en-US" sz="24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143000" y="1785938"/>
            <a:ext cx="72866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>
                <a:ea typeface="宋体" panose="02010600030101010101" pitchFamily="2" charset="-122"/>
              </a:rPr>
              <a:t>教学目标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</a:rPr>
              <a:t>听懂、会说句型：</a:t>
            </a:r>
            <a:r>
              <a:rPr lang="en-US" altLang="zh-CN" sz="2800" dirty="0">
                <a:ea typeface="宋体" panose="02010600030101010101" pitchFamily="2" charset="-122"/>
              </a:rPr>
              <a:t>What can I do for you? I want to buy ...</a:t>
            </a:r>
            <a:r>
              <a:rPr lang="zh-CN" altLang="en-US" sz="2800" dirty="0">
                <a:ea typeface="宋体" panose="02010600030101010101" pitchFamily="2" charset="-122"/>
              </a:rPr>
              <a:t>并能在实际情景中正确运用。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</a:rPr>
              <a:t>能熟练运用句型：</a:t>
            </a:r>
            <a:r>
              <a:rPr lang="en-US" altLang="zh-CN" sz="2800" dirty="0">
                <a:ea typeface="宋体" panose="02010600030101010101" pitchFamily="2" charset="-122"/>
              </a:rPr>
              <a:t>How much is it? It’s ... </a:t>
            </a:r>
            <a:r>
              <a:rPr lang="en-US" altLang="zh-CN" sz="2800" dirty="0" err="1">
                <a:ea typeface="宋体" panose="02010600030101010101" pitchFamily="2" charset="-122"/>
              </a:rPr>
              <a:t>yuan</a:t>
            </a:r>
            <a:r>
              <a:rPr lang="en-US" altLang="zh-CN" sz="2800" dirty="0">
                <a:ea typeface="宋体" panose="02010600030101010101" pitchFamily="2" charset="-122"/>
              </a:rPr>
              <a:t>.</a:t>
            </a:r>
            <a:r>
              <a:rPr lang="zh-CN" altLang="en-US" sz="2800" dirty="0">
                <a:ea typeface="宋体" panose="02010600030101010101" pitchFamily="2" charset="-122"/>
              </a:rPr>
              <a:t>并能和同桌合作就单个物品的价格进行问答。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857250" y="1785938"/>
            <a:ext cx="7643813" cy="2714625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:\Users\Administrator\Desktop\素材\导入歌曲：The coat in the window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285875"/>
            <a:ext cx="54006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85750" y="500063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Listen to a song</a:t>
            </a:r>
            <a:endParaRPr lang="zh-CN" altLang="en-US" sz="3600" b="1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8"/>
          <p:cNvSpPr txBox="1">
            <a:spLocks noChangeArrowheads="1"/>
          </p:cNvSpPr>
          <p:nvPr/>
        </p:nvSpPr>
        <p:spPr bwMode="auto">
          <a:xfrm>
            <a:off x="500063" y="1000125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Review </a:t>
            </a:r>
            <a:endParaRPr lang="zh-CN" altLang="en-US" sz="36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1988" y="2071688"/>
            <a:ext cx="46720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033588"/>
            <a:ext cx="4429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2071688" y="3643313"/>
            <a:ext cx="714375" cy="2857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14875" y="3429000"/>
            <a:ext cx="1785938" cy="2857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143750" y="3429000"/>
            <a:ext cx="1785938" cy="2857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786063" y="5072063"/>
            <a:ext cx="1785937" cy="2857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86313" y="5072063"/>
            <a:ext cx="1785937" cy="2857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43750" y="5072063"/>
            <a:ext cx="2000250" cy="2857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2938" y="5000625"/>
            <a:ext cx="857250" cy="2857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425450" y="1071563"/>
            <a:ext cx="871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ea typeface="宋体" panose="02010600030101010101" pitchFamily="2" charset="-122"/>
              </a:rPr>
              <a:t>Look at these pictures. What are they? Do you know?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425450" y="1690688"/>
            <a:ext cx="402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ea typeface="宋体" panose="02010600030101010101" pitchFamily="2" charset="-122"/>
              </a:rPr>
              <a:t>Who knows the money?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286000"/>
            <a:ext cx="885825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00188" y="3824288"/>
            <a:ext cx="235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RMB yuan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214938" y="3824288"/>
            <a:ext cx="235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dollar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857250" y="5824538"/>
            <a:ext cx="2357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euro</a:t>
            </a: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3643313" y="5824538"/>
            <a:ext cx="235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pound</a:t>
            </a: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6429375" y="5786438"/>
            <a:ext cx="250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Japanese yuan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  <p:bldP spid="7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8643937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357188" y="773113"/>
            <a:ext cx="6643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ea typeface="宋体" panose="02010600030101010101" pitchFamily="2" charset="-122"/>
              </a:rPr>
              <a:t>Put the things in the right places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9144000" y="1571625"/>
            <a:ext cx="1714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教师引领学生用英语说出图中物品的名称，并指导学生将物品归类，放到合适的位置：服装放入衣柜，文具放入书包。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ADMINI~1\appdata\roaming\360se6\USERDA~1\Temp\T015E1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928813"/>
            <a:ext cx="4310063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643188" y="589597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>
                <a:ea typeface="宋体" panose="02010600030101010101" pitchFamily="2" charset="-122"/>
              </a:rPr>
              <a:t>RMB100yuan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214563" y="42862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Do you like this shirt?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214563" y="11303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How much is it?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857250" y="1428750"/>
            <a:ext cx="7500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many people are there in the dialogue?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57250" y="2357438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Who are they?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3429000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Which T-shirt / one does Su Nan like?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0125" y="4500563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much is the T-shirt?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9144000" y="1857375"/>
            <a:ext cx="1643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老师提醒同学们带着问题听课文录音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28688" y="571500"/>
            <a:ext cx="750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Let’s talk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/>
      <p:bldP spid="6" grpId="0"/>
      <p:bldP spid="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5838" y="357188"/>
            <a:ext cx="4816475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Unit6PartALets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全屏显示(4:3)</PresentationFormat>
  <Paragraphs>77</Paragraphs>
  <Slides>16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2023-01-16T20:51:36Z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9D5D172B38964FAC852A6EC04E37E86F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