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20" r:id="rId2"/>
    <p:sldId id="366" r:id="rId3"/>
    <p:sldId id="331" r:id="rId4"/>
    <p:sldId id="379" r:id="rId5"/>
    <p:sldId id="363" r:id="rId6"/>
    <p:sldId id="365" r:id="rId7"/>
    <p:sldId id="334" r:id="rId8"/>
    <p:sldId id="335" r:id="rId9"/>
    <p:sldId id="336" r:id="rId10"/>
    <p:sldId id="337" r:id="rId11"/>
    <p:sldId id="338" r:id="rId12"/>
    <p:sldId id="382" r:id="rId13"/>
    <p:sldId id="395" r:id="rId14"/>
    <p:sldId id="383" r:id="rId15"/>
    <p:sldId id="385" r:id="rId16"/>
    <p:sldId id="389" r:id="rId17"/>
    <p:sldId id="407" r:id="rId18"/>
    <p:sldId id="402" r:id="rId19"/>
    <p:sldId id="394" r:id="rId20"/>
    <p:sldId id="399" r:id="rId21"/>
    <p:sldId id="398" r:id="rId22"/>
    <p:sldId id="412" r:id="rId23"/>
    <p:sldId id="414" r:id="rId24"/>
    <p:sldId id="415" r:id="rId25"/>
    <p:sldId id="416" r:id="rId26"/>
    <p:sldId id="417" r:id="rId27"/>
    <p:sldId id="418" r:id="rId28"/>
    <p:sldId id="419" r:id="rId29"/>
    <p:sldId id="400" r:id="rId30"/>
    <p:sldId id="347" r:id="rId31"/>
    <p:sldId id="355" r:id="rId3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FF00"/>
    <a:srgbClr val="5D7CD5"/>
    <a:srgbClr val="FCB0AE"/>
    <a:srgbClr val="FF9900"/>
    <a:srgbClr val="FF33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D01A58-7889-42BF-9104-AF433C330C3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D36AEB4-CE90-46E0-8177-76B8BACE968B}" type="slidenum">
              <a:rPr lang="en-US" altLang="zh-CN" smtClean="0"/>
              <a:t>2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01A58-7889-42BF-9104-AF433C330C35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4013"/>
            <a:ext cx="91440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KSO_FD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KSO_FT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2" name="KSO_FN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9304-E56F-4C06-BE20-14B6ED9999D0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4103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3843338"/>
            <a:ext cx="5414962" cy="547687"/>
          </a:xfrm>
        </p:spPr>
        <p:txBody>
          <a:bodyPr/>
          <a:lstStyle>
            <a:lvl1pPr marL="0" indent="0" algn="ctr">
              <a:buFont typeface="Webdings" panose="05030102010509060703" pitchFamily="18" charset="2"/>
              <a:buNone/>
              <a:defRPr sz="1800">
                <a:solidFill>
                  <a:srgbClr val="6D6D6D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104" name="KSO_BT1"/>
          <p:cNvSpPr>
            <a:spLocks noGrp="1" noChangeArrowheads="1"/>
          </p:cNvSpPr>
          <p:nvPr>
            <p:ph type="ctrTitle"/>
          </p:nvPr>
        </p:nvSpPr>
        <p:spPr>
          <a:xfrm>
            <a:off x="2206625" y="2806700"/>
            <a:ext cx="5483225" cy="10001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ACF8-47AD-4FC5-AAA2-6A0BAB63E01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9250" y="166688"/>
            <a:ext cx="2108200" cy="62674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1475" y="166688"/>
            <a:ext cx="6175375" cy="6267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5C45-5B10-4318-B54A-80F83220AF6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98450" y="228600"/>
            <a:ext cx="8540750" cy="5870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1EA1-4AF9-46FC-BF66-4EE5873E0A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835D-CB85-4D9D-BC5E-83DBC43E00B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5ADC-02B5-4C8D-BB32-9F18493FD9E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1475" y="1120775"/>
            <a:ext cx="4141788" cy="531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120775"/>
            <a:ext cx="4141787" cy="531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1E62-AEEF-49DB-97C1-3876585CC8E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2F3F-6F07-438E-9773-8DAE33BDD51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10DC-996B-483C-B2E2-1F300E640E6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7DDE-FEF4-40E8-9316-03C74AF9D9C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B6AE-0283-44BD-B7D9-86856CE9FBC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3661-0EE8-4289-8619-F7885573784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5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45160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461125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45160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78A49304-E56F-4C06-BE20-14B6ED9999D0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307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120775"/>
            <a:ext cx="8435975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3079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166688"/>
            <a:ext cx="843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18E8C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18E8C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18E8C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18E8C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18E8C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18E8C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18E8C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18E8C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18E8C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80000"/>
        <a:buFont typeface="Webdings" panose="05030102010509060703" pitchFamily="18" charset="2"/>
        <a:buChar char="Ù"/>
        <a:defRPr sz="2400" b="1">
          <a:solidFill>
            <a:srgbClr val="218E8C"/>
          </a:solidFill>
          <a:latin typeface="+mn-lt"/>
          <a:ea typeface="+mn-ea"/>
          <a:cs typeface="+mn-cs"/>
        </a:defRPr>
      </a:lvl1pPr>
      <a:lvl2pPr marL="361950" indent="-361950" algn="l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5CD3FF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9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9.GIF"/><Relationship Id="rId5" Type="http://schemas.openxmlformats.org/officeDocument/2006/relationships/image" Target="../media/image34.jpeg"/><Relationship Id="rId10" Type="http://schemas.openxmlformats.org/officeDocument/2006/relationships/slide" Target="slide24.xml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9144000" cy="547687"/>
          </a:xfrm>
        </p:spPr>
        <p:txBody>
          <a:bodyPr/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905000" y="2438400"/>
            <a:ext cx="5483225" cy="1000125"/>
          </a:xfrm>
        </p:spPr>
        <p:txBody>
          <a:bodyPr/>
          <a:lstStyle/>
          <a:p>
            <a:r>
              <a:rPr lang="zh-CN" altLang="en-US" sz="6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图形的平移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8313" y="1630363"/>
            <a:ext cx="3313112" cy="2303462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66950" y="328612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60700" y="32861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B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60700" y="26384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C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95513" y="2733675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D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55650" y="1773238"/>
            <a:ext cx="360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H</a:t>
            </a:r>
            <a:endParaRPr lang="en-US" altLang="zh-CN" sz="1600" baseline="-2500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76375" y="1773238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G</a:t>
            </a:r>
            <a:endParaRPr lang="en-US" altLang="zh-CN" sz="1600" baseline="-250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476375" y="2349500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F</a:t>
            </a:r>
            <a:endParaRPr lang="en-US" altLang="zh-CN" sz="1600" baseline="-250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9750" y="23495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E</a:t>
            </a:r>
            <a:endParaRPr lang="en-US" altLang="zh-CN" sz="1600" baseline="-25000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971550" y="2006600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 flipV="1">
            <a:off x="1547813" y="2808288"/>
            <a:ext cx="576262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4475163" y="1671638"/>
            <a:ext cx="1968500" cy="2262187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grpSp>
        <p:nvGrpSpPr>
          <p:cNvPr id="12302" name="Group 14"/>
          <p:cNvGrpSpPr/>
          <p:nvPr/>
        </p:nvGrpSpPr>
        <p:grpSpPr bwMode="auto">
          <a:xfrm>
            <a:off x="5116513" y="3395663"/>
            <a:ext cx="649287" cy="406400"/>
            <a:chOff x="3016" y="799"/>
            <a:chExt cx="1089" cy="726"/>
          </a:xfrm>
        </p:grpSpPr>
        <p:sp>
          <p:nvSpPr>
            <p:cNvPr id="12389" name="Rectangle 15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2390" name="Rectangle 16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2391" name="Rectangle 17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2392" name="Rectangle 18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12303" name="Line 19"/>
          <p:cNvSpPr>
            <a:spLocks noChangeShapeType="1"/>
          </p:cNvSpPr>
          <p:nvPr/>
        </p:nvSpPr>
        <p:spPr bwMode="auto">
          <a:xfrm>
            <a:off x="5195888" y="23495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4" name="Rectangle 20"/>
          <p:cNvSpPr>
            <a:spLocks noChangeArrowheads="1"/>
          </p:cNvSpPr>
          <p:nvPr/>
        </p:nvSpPr>
        <p:spPr bwMode="auto">
          <a:xfrm>
            <a:off x="466725" y="4076700"/>
            <a:ext cx="6192838" cy="1512888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12305" name="Line 21"/>
          <p:cNvSpPr>
            <a:spLocks noChangeShapeType="1"/>
          </p:cNvSpPr>
          <p:nvPr/>
        </p:nvSpPr>
        <p:spPr bwMode="auto">
          <a:xfrm flipH="1">
            <a:off x="3059113" y="50847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306" name="Group 22"/>
          <p:cNvGrpSpPr/>
          <p:nvPr/>
        </p:nvGrpSpPr>
        <p:grpSpPr bwMode="auto">
          <a:xfrm flipH="1">
            <a:off x="539750" y="4371975"/>
            <a:ext cx="2159000" cy="1008063"/>
            <a:chOff x="1746" y="346"/>
            <a:chExt cx="3447" cy="1995"/>
          </a:xfrm>
        </p:grpSpPr>
        <p:sp>
          <p:nvSpPr>
            <p:cNvPr id="12386" name="Freeform 23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87" name="Freeform 24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88" name="Freeform 25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307" name="Group 26"/>
          <p:cNvGrpSpPr/>
          <p:nvPr/>
        </p:nvGrpSpPr>
        <p:grpSpPr bwMode="auto">
          <a:xfrm flipH="1">
            <a:off x="4211638" y="4365625"/>
            <a:ext cx="2159000" cy="1008063"/>
            <a:chOff x="1746" y="346"/>
            <a:chExt cx="3447" cy="1995"/>
          </a:xfrm>
        </p:grpSpPr>
        <p:sp>
          <p:nvSpPr>
            <p:cNvPr id="12383" name="Freeform 27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84" name="Freeform 28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85" name="Freeform 29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308" name="Rectangle 30"/>
          <p:cNvSpPr>
            <a:spLocks noChangeArrowheads="1"/>
          </p:cNvSpPr>
          <p:nvPr/>
        </p:nvSpPr>
        <p:spPr bwMode="auto">
          <a:xfrm>
            <a:off x="6948488" y="981075"/>
            <a:ext cx="1584325" cy="467995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2309" name="Line 31"/>
          <p:cNvSpPr>
            <a:spLocks noChangeShapeType="1"/>
          </p:cNvSpPr>
          <p:nvPr/>
        </p:nvSpPr>
        <p:spPr bwMode="auto">
          <a:xfrm flipV="1">
            <a:off x="7235825" y="31416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310" name="Group 32"/>
          <p:cNvGrpSpPr/>
          <p:nvPr/>
        </p:nvGrpSpPr>
        <p:grpSpPr bwMode="auto">
          <a:xfrm>
            <a:off x="7521575" y="1268413"/>
            <a:ext cx="361950" cy="1439862"/>
            <a:chOff x="2970" y="754"/>
            <a:chExt cx="953" cy="2994"/>
          </a:xfrm>
        </p:grpSpPr>
        <p:grpSp>
          <p:nvGrpSpPr>
            <p:cNvPr id="12367" name="Group 33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2381" name="AutoShape 3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82" name="AutoShape 3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68" name="Group 36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2379" name="AutoShape 37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2380" name="AutoShape 38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69" name="Group 39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2377" name="AutoShape 4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78" name="AutoShape 4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70" name="Group 42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2375" name="AutoShape 43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76" name="AutoShape 44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371" name="AutoShape 45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372" name="Group 46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2373" name="AutoShape 4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74" name="AutoShape 4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Group 49"/>
          <p:cNvGrpSpPr/>
          <p:nvPr/>
        </p:nvGrpSpPr>
        <p:grpSpPr bwMode="auto">
          <a:xfrm>
            <a:off x="7534275" y="4005263"/>
            <a:ext cx="361950" cy="1439862"/>
            <a:chOff x="2970" y="754"/>
            <a:chExt cx="953" cy="2994"/>
          </a:xfrm>
        </p:grpSpPr>
        <p:grpSp>
          <p:nvGrpSpPr>
            <p:cNvPr id="12351" name="Group 50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2365" name="AutoShape 51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66" name="AutoShape 52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2" name="Group 53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2363" name="AutoShape 54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2364" name="AutoShape 55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3" name="Group 56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2361" name="AutoShape 5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62" name="AutoShape 5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4" name="Group 59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2359" name="AutoShape 6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60" name="AutoShape 6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355" name="AutoShape 62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356" name="Group 63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2357" name="AutoShape 6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58" name="AutoShape 6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2312" name="Group 66"/>
          <p:cNvGrpSpPr/>
          <p:nvPr/>
        </p:nvGrpSpPr>
        <p:grpSpPr bwMode="auto">
          <a:xfrm>
            <a:off x="5122863" y="1741488"/>
            <a:ext cx="649287" cy="406400"/>
            <a:chOff x="3016" y="799"/>
            <a:chExt cx="1089" cy="726"/>
          </a:xfrm>
        </p:grpSpPr>
        <p:sp>
          <p:nvSpPr>
            <p:cNvPr id="12347" name="Rectangle 67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2348" name="Rectangle 68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2349" name="Rectangle 69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2350" name="Rectangle 70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12313" name="Rectangle 71"/>
          <p:cNvSpPr>
            <a:spLocks noChangeArrowheads="1"/>
          </p:cNvSpPr>
          <p:nvPr/>
        </p:nvSpPr>
        <p:spPr bwMode="auto">
          <a:xfrm>
            <a:off x="2555875" y="2924175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2314" name="Rectangle 72"/>
          <p:cNvSpPr>
            <a:spLocks noChangeArrowheads="1"/>
          </p:cNvSpPr>
          <p:nvPr/>
        </p:nvSpPr>
        <p:spPr bwMode="auto">
          <a:xfrm>
            <a:off x="2555875" y="2924175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grpSp>
        <p:nvGrpSpPr>
          <p:cNvPr id="12315" name="Group 73"/>
          <p:cNvGrpSpPr/>
          <p:nvPr/>
        </p:nvGrpSpPr>
        <p:grpSpPr bwMode="auto">
          <a:xfrm>
            <a:off x="5122863" y="1738313"/>
            <a:ext cx="649287" cy="406400"/>
            <a:chOff x="3016" y="799"/>
            <a:chExt cx="1089" cy="726"/>
          </a:xfrm>
        </p:grpSpPr>
        <p:sp>
          <p:nvSpPr>
            <p:cNvPr id="12343" name="Rectangle 74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2344" name="Rectangle 75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2345" name="Rectangle 76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2346" name="Rectangle 77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grpSp>
        <p:nvGrpSpPr>
          <p:cNvPr id="12316" name="Group 78"/>
          <p:cNvGrpSpPr/>
          <p:nvPr/>
        </p:nvGrpSpPr>
        <p:grpSpPr bwMode="auto">
          <a:xfrm flipH="1">
            <a:off x="4211638" y="4365625"/>
            <a:ext cx="2159000" cy="1008063"/>
            <a:chOff x="1746" y="346"/>
            <a:chExt cx="3447" cy="1995"/>
          </a:xfrm>
        </p:grpSpPr>
        <p:sp>
          <p:nvSpPr>
            <p:cNvPr id="12340" name="Freeform 79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41" name="Freeform 80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42" name="Freeform 81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317" name="Group 82"/>
          <p:cNvGrpSpPr/>
          <p:nvPr/>
        </p:nvGrpSpPr>
        <p:grpSpPr bwMode="auto">
          <a:xfrm>
            <a:off x="7534275" y="4005263"/>
            <a:ext cx="361950" cy="1439862"/>
            <a:chOff x="2970" y="754"/>
            <a:chExt cx="953" cy="2994"/>
          </a:xfrm>
        </p:grpSpPr>
        <p:grpSp>
          <p:nvGrpSpPr>
            <p:cNvPr id="12324" name="Group 83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2338" name="AutoShape 8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39" name="AutoShape 8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25" name="Group 86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2336" name="AutoShape 87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2337" name="AutoShape 88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26" name="Group 89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2334" name="AutoShape 9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35" name="AutoShape 9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27" name="Group 92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2332" name="AutoShape 93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33" name="AutoShape 94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328" name="AutoShape 95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329" name="Group 96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2330" name="AutoShape 9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2331" name="AutoShape 9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318" name="Text Box 99"/>
          <p:cNvSpPr txBox="1">
            <a:spLocks noChangeArrowheads="1"/>
          </p:cNvSpPr>
          <p:nvPr/>
        </p:nvSpPr>
        <p:spPr bwMode="auto">
          <a:xfrm>
            <a:off x="971550" y="1052513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/>
              <a:t>每幅图案中的两个图形有什么关系</a:t>
            </a:r>
            <a:r>
              <a:rPr lang="en-US" altLang="zh-CN" sz="2400" b="1"/>
              <a:t>?</a:t>
            </a:r>
          </a:p>
        </p:txBody>
      </p:sp>
      <p:sp>
        <p:nvSpPr>
          <p:cNvPr id="12319" name="Rectangle 100"/>
          <p:cNvSpPr>
            <a:spLocks noChangeArrowheads="1"/>
          </p:cNvSpPr>
          <p:nvPr/>
        </p:nvSpPr>
        <p:spPr bwMode="auto">
          <a:xfrm>
            <a:off x="395288" y="363855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1</a:t>
            </a:r>
          </a:p>
        </p:txBody>
      </p:sp>
      <p:sp>
        <p:nvSpPr>
          <p:cNvPr id="12320" name="Rectangle 101"/>
          <p:cNvSpPr>
            <a:spLocks noChangeArrowheads="1"/>
          </p:cNvSpPr>
          <p:nvPr/>
        </p:nvSpPr>
        <p:spPr bwMode="auto">
          <a:xfrm>
            <a:off x="8027988" y="53673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zh-CN" altLang="en-US"/>
              <a:t>图３</a:t>
            </a:r>
          </a:p>
        </p:txBody>
      </p:sp>
      <p:sp>
        <p:nvSpPr>
          <p:cNvPr id="12321" name="Rectangle 102"/>
          <p:cNvSpPr>
            <a:spLocks noChangeArrowheads="1"/>
          </p:cNvSpPr>
          <p:nvPr/>
        </p:nvSpPr>
        <p:spPr bwMode="auto">
          <a:xfrm>
            <a:off x="4427538" y="3638550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2</a:t>
            </a:r>
          </a:p>
        </p:txBody>
      </p:sp>
      <p:sp>
        <p:nvSpPr>
          <p:cNvPr id="12322" name="Rectangle 103"/>
          <p:cNvSpPr>
            <a:spLocks noChangeArrowheads="1"/>
          </p:cNvSpPr>
          <p:nvPr/>
        </p:nvSpPr>
        <p:spPr bwMode="auto">
          <a:xfrm>
            <a:off x="4211638" y="52863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/>
              <a:t>图４</a:t>
            </a:r>
          </a:p>
        </p:txBody>
      </p:sp>
      <p:sp>
        <p:nvSpPr>
          <p:cNvPr id="12323" name="WordArt 107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平移在我眼中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-0.39907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8313" y="1630363"/>
            <a:ext cx="3313112" cy="2303462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66950" y="328612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60700" y="32861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B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60700" y="26384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C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95513" y="2733675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D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55650" y="1773238"/>
            <a:ext cx="360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H</a:t>
            </a:r>
            <a:endParaRPr lang="en-US" altLang="zh-CN" sz="1600" baseline="-2500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476375" y="1773238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G</a:t>
            </a:r>
            <a:endParaRPr lang="en-US" altLang="zh-CN" sz="1600" baseline="-250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476375" y="2349500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F</a:t>
            </a:r>
            <a:endParaRPr lang="en-US" altLang="zh-CN" sz="1600" baseline="-2500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9750" y="23495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E</a:t>
            </a:r>
            <a:endParaRPr lang="en-US" altLang="zh-CN" sz="1600" baseline="-25000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971550" y="2006600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1547813" y="2808288"/>
            <a:ext cx="576262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475163" y="1671638"/>
            <a:ext cx="1968500" cy="2262187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grpSp>
        <p:nvGrpSpPr>
          <p:cNvPr id="13326" name="Group 14"/>
          <p:cNvGrpSpPr/>
          <p:nvPr/>
        </p:nvGrpSpPr>
        <p:grpSpPr bwMode="auto">
          <a:xfrm>
            <a:off x="5116513" y="3395663"/>
            <a:ext cx="649287" cy="406400"/>
            <a:chOff x="3016" y="799"/>
            <a:chExt cx="1089" cy="726"/>
          </a:xfrm>
        </p:grpSpPr>
        <p:sp>
          <p:nvSpPr>
            <p:cNvPr id="13412" name="Rectangle 15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3413" name="Rectangle 16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3414" name="Rectangle 17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3415" name="Rectangle 18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13327" name="Line 19"/>
          <p:cNvSpPr>
            <a:spLocks noChangeShapeType="1"/>
          </p:cNvSpPr>
          <p:nvPr/>
        </p:nvSpPr>
        <p:spPr bwMode="auto">
          <a:xfrm>
            <a:off x="5195888" y="23495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8" name="Rectangle 20"/>
          <p:cNvSpPr>
            <a:spLocks noChangeArrowheads="1"/>
          </p:cNvSpPr>
          <p:nvPr/>
        </p:nvSpPr>
        <p:spPr bwMode="auto">
          <a:xfrm>
            <a:off x="466725" y="4076700"/>
            <a:ext cx="6192838" cy="1512888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13329" name="Line 21"/>
          <p:cNvSpPr>
            <a:spLocks noChangeShapeType="1"/>
          </p:cNvSpPr>
          <p:nvPr/>
        </p:nvSpPr>
        <p:spPr bwMode="auto">
          <a:xfrm flipH="1">
            <a:off x="3059113" y="50847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330" name="Group 22"/>
          <p:cNvGrpSpPr/>
          <p:nvPr/>
        </p:nvGrpSpPr>
        <p:grpSpPr bwMode="auto">
          <a:xfrm flipH="1">
            <a:off x="539750" y="4371975"/>
            <a:ext cx="2159000" cy="1008063"/>
            <a:chOff x="1746" y="346"/>
            <a:chExt cx="3447" cy="1995"/>
          </a:xfrm>
        </p:grpSpPr>
        <p:sp>
          <p:nvSpPr>
            <p:cNvPr id="13409" name="Freeform 23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10" name="Freeform 24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11" name="Freeform 25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26"/>
          <p:cNvGrpSpPr/>
          <p:nvPr/>
        </p:nvGrpSpPr>
        <p:grpSpPr bwMode="auto">
          <a:xfrm flipH="1">
            <a:off x="4211638" y="4365625"/>
            <a:ext cx="2159000" cy="1008063"/>
            <a:chOff x="1746" y="346"/>
            <a:chExt cx="3447" cy="1995"/>
          </a:xfrm>
        </p:grpSpPr>
        <p:sp>
          <p:nvSpPr>
            <p:cNvPr id="13406" name="Freeform 27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07" name="Freeform 28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08" name="Freeform 29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332" name="Rectangle 30"/>
          <p:cNvSpPr>
            <a:spLocks noChangeArrowheads="1"/>
          </p:cNvSpPr>
          <p:nvPr/>
        </p:nvSpPr>
        <p:spPr bwMode="auto">
          <a:xfrm>
            <a:off x="6948488" y="981075"/>
            <a:ext cx="1584325" cy="467995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3333" name="Line 31"/>
          <p:cNvSpPr>
            <a:spLocks noChangeShapeType="1"/>
          </p:cNvSpPr>
          <p:nvPr/>
        </p:nvSpPr>
        <p:spPr bwMode="auto">
          <a:xfrm flipV="1">
            <a:off x="7235825" y="31416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334" name="Group 32"/>
          <p:cNvGrpSpPr/>
          <p:nvPr/>
        </p:nvGrpSpPr>
        <p:grpSpPr bwMode="auto">
          <a:xfrm>
            <a:off x="7521575" y="1268413"/>
            <a:ext cx="361950" cy="1439862"/>
            <a:chOff x="2970" y="754"/>
            <a:chExt cx="953" cy="2994"/>
          </a:xfrm>
        </p:grpSpPr>
        <p:grpSp>
          <p:nvGrpSpPr>
            <p:cNvPr id="13390" name="Group 33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3404" name="AutoShape 3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405" name="AutoShape 3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91" name="Group 36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3402" name="AutoShape 37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3403" name="AutoShape 38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92" name="Group 39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3400" name="AutoShape 4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401" name="AutoShape 4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93" name="Group 42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3398" name="AutoShape 43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399" name="AutoShape 44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394" name="AutoShape 45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395" name="Group 46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3396" name="AutoShape 4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397" name="AutoShape 4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3335" name="Group 49"/>
          <p:cNvGrpSpPr/>
          <p:nvPr/>
        </p:nvGrpSpPr>
        <p:grpSpPr bwMode="auto">
          <a:xfrm>
            <a:off x="7534275" y="4005263"/>
            <a:ext cx="361950" cy="1439862"/>
            <a:chOff x="2970" y="754"/>
            <a:chExt cx="953" cy="2994"/>
          </a:xfrm>
        </p:grpSpPr>
        <p:grpSp>
          <p:nvGrpSpPr>
            <p:cNvPr id="13374" name="Group 50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3388" name="AutoShape 51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389" name="AutoShape 52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75" name="Group 53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3386" name="AutoShape 54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3387" name="AutoShape 55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76" name="Group 56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3384" name="AutoShape 5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385" name="AutoShape 5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77" name="Group 59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3382" name="AutoShape 6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383" name="AutoShape 6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378" name="AutoShape 62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379" name="Group 63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3380" name="AutoShape 6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381" name="AutoShape 6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3336" name="Group 66"/>
          <p:cNvGrpSpPr/>
          <p:nvPr/>
        </p:nvGrpSpPr>
        <p:grpSpPr bwMode="auto">
          <a:xfrm>
            <a:off x="5122863" y="1741488"/>
            <a:ext cx="649287" cy="406400"/>
            <a:chOff x="3016" y="799"/>
            <a:chExt cx="1089" cy="726"/>
          </a:xfrm>
        </p:grpSpPr>
        <p:sp>
          <p:nvSpPr>
            <p:cNvPr id="13370" name="Rectangle 67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3371" name="Rectangle 68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3372" name="Rectangle 69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3373" name="Rectangle 70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13337" name="Rectangle 71"/>
          <p:cNvSpPr>
            <a:spLocks noChangeArrowheads="1"/>
          </p:cNvSpPr>
          <p:nvPr/>
        </p:nvSpPr>
        <p:spPr bwMode="auto">
          <a:xfrm>
            <a:off x="2555875" y="2924175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3338" name="Rectangle 72"/>
          <p:cNvSpPr>
            <a:spLocks noChangeArrowheads="1"/>
          </p:cNvSpPr>
          <p:nvPr/>
        </p:nvSpPr>
        <p:spPr bwMode="auto">
          <a:xfrm>
            <a:off x="2555875" y="2924175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grpSp>
        <p:nvGrpSpPr>
          <p:cNvPr id="13339" name="Group 73"/>
          <p:cNvGrpSpPr/>
          <p:nvPr/>
        </p:nvGrpSpPr>
        <p:grpSpPr bwMode="auto">
          <a:xfrm>
            <a:off x="5122863" y="1738313"/>
            <a:ext cx="649287" cy="406400"/>
            <a:chOff x="3016" y="799"/>
            <a:chExt cx="1089" cy="726"/>
          </a:xfrm>
        </p:grpSpPr>
        <p:sp>
          <p:nvSpPr>
            <p:cNvPr id="13366" name="Rectangle 74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3367" name="Rectangle 75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3368" name="Rectangle 76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3369" name="Rectangle 77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13340" name="Freeform 78"/>
          <p:cNvSpPr/>
          <p:nvPr/>
        </p:nvSpPr>
        <p:spPr bwMode="auto">
          <a:xfrm flipV="1">
            <a:off x="5207000" y="4594225"/>
            <a:ext cx="509588" cy="344488"/>
          </a:xfrm>
          <a:custGeom>
            <a:avLst/>
            <a:gdLst>
              <a:gd name="T0" fmla="*/ 0 w 1043"/>
              <a:gd name="T1" fmla="*/ 0 h 680"/>
              <a:gd name="T2" fmla="*/ 2147483647 w 1043"/>
              <a:gd name="T3" fmla="*/ 2147483647 h 680"/>
              <a:gd name="T4" fmla="*/ 2147483647 w 1043"/>
              <a:gd name="T5" fmla="*/ 2147483647 h 680"/>
              <a:gd name="T6" fmla="*/ 2147483647 w 1043"/>
              <a:gd name="T7" fmla="*/ 2147483647 h 680"/>
              <a:gd name="T8" fmla="*/ 0 w 1043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680"/>
              <a:gd name="T17" fmla="*/ 1043 w 1043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680">
                <a:moveTo>
                  <a:pt x="0" y="0"/>
                </a:moveTo>
                <a:lnTo>
                  <a:pt x="771" y="18"/>
                </a:lnTo>
                <a:lnTo>
                  <a:pt x="1043" y="680"/>
                </a:lnTo>
                <a:lnTo>
                  <a:pt x="454" y="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1" name="Freeform 79"/>
          <p:cNvSpPr/>
          <p:nvPr/>
        </p:nvSpPr>
        <p:spPr bwMode="auto">
          <a:xfrm flipH="1">
            <a:off x="4211638" y="4365625"/>
            <a:ext cx="2159000" cy="708025"/>
          </a:xfrm>
          <a:custGeom>
            <a:avLst/>
            <a:gdLst>
              <a:gd name="T0" fmla="*/ 2147483647 w 3448"/>
              <a:gd name="T1" fmla="*/ 2147483647 h 1587"/>
              <a:gd name="T2" fmla="*/ 2147483647 w 3448"/>
              <a:gd name="T3" fmla="*/ 0 h 1587"/>
              <a:gd name="T4" fmla="*/ 2147483647 w 3448"/>
              <a:gd name="T5" fmla="*/ 0 h 1587"/>
              <a:gd name="T6" fmla="*/ 2147483647 w 3448"/>
              <a:gd name="T7" fmla="*/ 2147483647 h 1587"/>
              <a:gd name="T8" fmla="*/ 2147483647 w 3448"/>
              <a:gd name="T9" fmla="*/ 2147483647 h 1587"/>
              <a:gd name="T10" fmla="*/ 2147483647 w 3448"/>
              <a:gd name="T11" fmla="*/ 2147483647 h 1587"/>
              <a:gd name="T12" fmla="*/ 2147483647 w 3448"/>
              <a:gd name="T13" fmla="*/ 2147483647 h 1587"/>
              <a:gd name="T14" fmla="*/ 2147483647 w 3448"/>
              <a:gd name="T15" fmla="*/ 2147483647 h 1587"/>
              <a:gd name="T16" fmla="*/ 2147483647 w 3448"/>
              <a:gd name="T17" fmla="*/ 2147483647 h 1587"/>
              <a:gd name="T18" fmla="*/ 2147483647 w 3448"/>
              <a:gd name="T19" fmla="*/ 2147483647 h 1587"/>
              <a:gd name="T20" fmla="*/ 2147483647 w 3448"/>
              <a:gd name="T21" fmla="*/ 2147483647 h 1587"/>
              <a:gd name="T22" fmla="*/ 2147483647 w 3448"/>
              <a:gd name="T23" fmla="*/ 2147483647 h 1587"/>
              <a:gd name="T24" fmla="*/ 2147483647 w 3448"/>
              <a:gd name="T25" fmla="*/ 2147483647 h 1587"/>
              <a:gd name="T26" fmla="*/ 2147483647 w 3448"/>
              <a:gd name="T27" fmla="*/ 2147483647 h 1587"/>
              <a:gd name="T28" fmla="*/ 2147483647 w 3448"/>
              <a:gd name="T29" fmla="*/ 2147483647 h 1587"/>
              <a:gd name="T30" fmla="*/ 0 w 3448"/>
              <a:gd name="T31" fmla="*/ 2147483647 h 1587"/>
              <a:gd name="T32" fmla="*/ 2147483647 w 3448"/>
              <a:gd name="T33" fmla="*/ 2147483647 h 1587"/>
              <a:gd name="T34" fmla="*/ 2147483647 w 3448"/>
              <a:gd name="T35" fmla="*/ 2147483647 h 1587"/>
              <a:gd name="T36" fmla="*/ 2147483647 w 3448"/>
              <a:gd name="T37" fmla="*/ 2147483647 h 158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8"/>
              <a:gd name="T58" fmla="*/ 0 h 1587"/>
              <a:gd name="T59" fmla="*/ 3448 w 3448"/>
              <a:gd name="T60" fmla="*/ 1587 h 158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8" h="1587">
                <a:moveTo>
                  <a:pt x="227" y="725"/>
                </a:moveTo>
                <a:lnTo>
                  <a:pt x="46" y="0"/>
                </a:lnTo>
                <a:lnTo>
                  <a:pt x="273" y="0"/>
                </a:lnTo>
                <a:lnTo>
                  <a:pt x="862" y="816"/>
                </a:lnTo>
                <a:lnTo>
                  <a:pt x="1497" y="816"/>
                </a:lnTo>
                <a:lnTo>
                  <a:pt x="1588" y="907"/>
                </a:lnTo>
                <a:lnTo>
                  <a:pt x="1588" y="1043"/>
                </a:lnTo>
                <a:lnTo>
                  <a:pt x="1497" y="1088"/>
                </a:lnTo>
                <a:lnTo>
                  <a:pt x="2903" y="1088"/>
                </a:lnTo>
                <a:lnTo>
                  <a:pt x="3357" y="1315"/>
                </a:lnTo>
                <a:lnTo>
                  <a:pt x="3448" y="1451"/>
                </a:lnTo>
                <a:lnTo>
                  <a:pt x="3312" y="1587"/>
                </a:lnTo>
                <a:lnTo>
                  <a:pt x="318" y="1587"/>
                </a:lnTo>
                <a:lnTo>
                  <a:pt x="318" y="1451"/>
                </a:lnTo>
                <a:lnTo>
                  <a:pt x="46" y="1451"/>
                </a:lnTo>
                <a:lnTo>
                  <a:pt x="0" y="1315"/>
                </a:lnTo>
                <a:lnTo>
                  <a:pt x="46" y="1179"/>
                </a:lnTo>
                <a:lnTo>
                  <a:pt x="318" y="1179"/>
                </a:lnTo>
                <a:lnTo>
                  <a:pt x="227" y="72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2" name="Freeform 80"/>
          <p:cNvSpPr/>
          <p:nvPr/>
        </p:nvSpPr>
        <p:spPr bwMode="auto">
          <a:xfrm>
            <a:off x="5205413" y="4960938"/>
            <a:ext cx="568325" cy="412750"/>
          </a:xfrm>
          <a:custGeom>
            <a:avLst/>
            <a:gdLst>
              <a:gd name="T0" fmla="*/ 0 w 1043"/>
              <a:gd name="T1" fmla="*/ 0 h 680"/>
              <a:gd name="T2" fmla="*/ 2147483647 w 1043"/>
              <a:gd name="T3" fmla="*/ 2147483647 h 680"/>
              <a:gd name="T4" fmla="*/ 2147483647 w 1043"/>
              <a:gd name="T5" fmla="*/ 2147483647 h 680"/>
              <a:gd name="T6" fmla="*/ 2147483647 w 1043"/>
              <a:gd name="T7" fmla="*/ 2147483647 h 680"/>
              <a:gd name="T8" fmla="*/ 0 w 1043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680"/>
              <a:gd name="T17" fmla="*/ 1043 w 1043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680">
                <a:moveTo>
                  <a:pt x="0" y="0"/>
                </a:moveTo>
                <a:lnTo>
                  <a:pt x="771" y="18"/>
                </a:lnTo>
                <a:lnTo>
                  <a:pt x="1043" y="680"/>
                </a:lnTo>
                <a:lnTo>
                  <a:pt x="454" y="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343" name="Group 81"/>
          <p:cNvGrpSpPr/>
          <p:nvPr/>
        </p:nvGrpSpPr>
        <p:grpSpPr bwMode="auto">
          <a:xfrm>
            <a:off x="7534275" y="4005263"/>
            <a:ext cx="361950" cy="1439862"/>
            <a:chOff x="2970" y="754"/>
            <a:chExt cx="953" cy="2994"/>
          </a:xfrm>
        </p:grpSpPr>
        <p:grpSp>
          <p:nvGrpSpPr>
            <p:cNvPr id="13350" name="Group 82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3364" name="AutoShape 83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365" name="AutoShape 84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51" name="Group 85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3362" name="AutoShape 86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3363" name="AutoShape 87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52" name="Group 88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3360" name="AutoShape 89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361" name="AutoShape 90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353" name="Group 91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3358" name="AutoShape 92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359" name="AutoShape 93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354" name="AutoShape 94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355" name="Group 95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3356" name="AutoShape 96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3357" name="AutoShape 97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344" name="Text Box 98"/>
          <p:cNvSpPr txBox="1">
            <a:spLocks noChangeArrowheads="1"/>
          </p:cNvSpPr>
          <p:nvPr/>
        </p:nvSpPr>
        <p:spPr bwMode="auto">
          <a:xfrm>
            <a:off x="914400" y="1066800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/>
              <a:t>这些运动现象的两个图形有什么关系</a:t>
            </a:r>
            <a:r>
              <a:rPr lang="en-US" altLang="zh-CN" sz="2400" b="1"/>
              <a:t>?</a:t>
            </a:r>
          </a:p>
        </p:txBody>
      </p:sp>
      <p:sp>
        <p:nvSpPr>
          <p:cNvPr id="13345" name="Rectangle 99"/>
          <p:cNvSpPr>
            <a:spLocks noChangeArrowheads="1"/>
          </p:cNvSpPr>
          <p:nvPr/>
        </p:nvSpPr>
        <p:spPr bwMode="auto">
          <a:xfrm>
            <a:off x="395288" y="363855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1</a:t>
            </a:r>
          </a:p>
        </p:txBody>
      </p:sp>
      <p:sp>
        <p:nvSpPr>
          <p:cNvPr id="13346" name="Rectangle 100"/>
          <p:cNvSpPr>
            <a:spLocks noChangeArrowheads="1"/>
          </p:cNvSpPr>
          <p:nvPr/>
        </p:nvSpPr>
        <p:spPr bwMode="auto">
          <a:xfrm>
            <a:off x="8027988" y="536733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3</a:t>
            </a:r>
          </a:p>
        </p:txBody>
      </p:sp>
      <p:sp>
        <p:nvSpPr>
          <p:cNvPr id="13347" name="Rectangle 101"/>
          <p:cNvSpPr>
            <a:spLocks noChangeArrowheads="1"/>
          </p:cNvSpPr>
          <p:nvPr/>
        </p:nvSpPr>
        <p:spPr bwMode="auto">
          <a:xfrm>
            <a:off x="4427538" y="3638550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2</a:t>
            </a:r>
          </a:p>
        </p:txBody>
      </p:sp>
      <p:sp>
        <p:nvSpPr>
          <p:cNvPr id="13348" name="Rectangle 102"/>
          <p:cNvSpPr>
            <a:spLocks noChangeArrowheads="1"/>
          </p:cNvSpPr>
          <p:nvPr/>
        </p:nvSpPr>
        <p:spPr bwMode="auto">
          <a:xfrm>
            <a:off x="4211638" y="5300663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4</a:t>
            </a:r>
          </a:p>
        </p:txBody>
      </p:sp>
      <p:sp>
        <p:nvSpPr>
          <p:cNvPr id="13349" name="WordArt 106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平移在我眼中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4798E-6 L -0.40157 -2.9479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081463" y="4554538"/>
            <a:ext cx="15128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4083050" y="4548188"/>
            <a:ext cx="1512888" cy="6477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prstDash val="sysDot"/>
            <a:miter lim="800000"/>
          </a:ln>
        </p:spPr>
        <p:txBody>
          <a:bodyPr wrap="none" anchor="ctr"/>
          <a:lstStyle/>
          <a:p>
            <a:endParaRPr lang="zh-CN" altLang="zh-CN">
              <a:solidFill>
                <a:schemeClr val="accent2"/>
              </a:solidFill>
            </a:endParaRP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 flipV="1">
            <a:off x="4081463" y="3402013"/>
            <a:ext cx="1512887" cy="1152525"/>
          </a:xfrm>
          <a:prstGeom prst="line">
            <a:avLst/>
          </a:prstGeom>
          <a:noFill/>
          <a:ln w="25400">
            <a:solidFill>
              <a:srgbClr val="FF9933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 flipV="1">
            <a:off x="5594350" y="3402013"/>
            <a:ext cx="1584325" cy="1152525"/>
          </a:xfrm>
          <a:prstGeom prst="line">
            <a:avLst/>
          </a:prstGeom>
          <a:noFill/>
          <a:ln w="25400">
            <a:solidFill>
              <a:srgbClr val="FF9933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 flipV="1">
            <a:off x="5594350" y="4067175"/>
            <a:ext cx="1562100" cy="1135063"/>
          </a:xfrm>
          <a:prstGeom prst="line">
            <a:avLst/>
          </a:prstGeom>
          <a:noFill/>
          <a:ln w="25400">
            <a:solidFill>
              <a:srgbClr val="FF9933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8665" name="Line 9"/>
          <p:cNvSpPr>
            <a:spLocks noChangeShapeType="1"/>
          </p:cNvSpPr>
          <p:nvPr/>
        </p:nvSpPr>
        <p:spPr bwMode="auto">
          <a:xfrm flipV="1">
            <a:off x="4081463" y="4051300"/>
            <a:ext cx="1511300" cy="1152525"/>
          </a:xfrm>
          <a:prstGeom prst="line">
            <a:avLst/>
          </a:prstGeom>
          <a:noFill/>
          <a:ln w="25400">
            <a:solidFill>
              <a:srgbClr val="FF9933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3794125" y="44100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A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3803650" y="51212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B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5449888" y="51958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C</a:t>
            </a: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5522913" y="433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D</a:t>
            </a:r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>
            <a:off x="5378450" y="31146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33CC"/>
                </a:solidFill>
              </a:rPr>
              <a:t>E</a:t>
            </a:r>
          </a:p>
        </p:txBody>
      </p:sp>
      <p:sp>
        <p:nvSpPr>
          <p:cNvPr id="198671" name="Text Box 15"/>
          <p:cNvSpPr txBox="1">
            <a:spLocks noChangeArrowheads="1"/>
          </p:cNvSpPr>
          <p:nvPr/>
        </p:nvSpPr>
        <p:spPr bwMode="auto">
          <a:xfrm>
            <a:off x="5307013" y="38338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7105650" y="382746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33CC"/>
                </a:solidFill>
              </a:rPr>
              <a:t>G</a:t>
            </a:r>
          </a:p>
        </p:txBody>
      </p:sp>
      <p:sp>
        <p:nvSpPr>
          <p:cNvPr id="198673" name="Text Box 17"/>
          <p:cNvSpPr txBox="1">
            <a:spLocks noChangeArrowheads="1"/>
          </p:cNvSpPr>
          <p:nvPr/>
        </p:nvSpPr>
        <p:spPr bwMode="auto">
          <a:xfrm>
            <a:off x="7105650" y="31083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b="1">
                <a:solidFill>
                  <a:srgbClr val="FF33CC"/>
                </a:solidFill>
              </a:rPr>
              <a:t>H</a:t>
            </a:r>
          </a:p>
        </p:txBody>
      </p:sp>
      <p:sp>
        <p:nvSpPr>
          <p:cNvPr id="198674" name="Text Box 18"/>
          <p:cNvSpPr txBox="1">
            <a:spLocks noChangeArrowheads="1"/>
          </p:cNvSpPr>
          <p:nvPr/>
        </p:nvSpPr>
        <p:spPr bwMode="auto">
          <a:xfrm>
            <a:off x="3505200" y="5821363"/>
            <a:ext cx="4681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平移两要素：</a:t>
            </a:r>
          </a:p>
        </p:txBody>
      </p:sp>
      <p:sp>
        <p:nvSpPr>
          <p:cNvPr id="14353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平移在我脑中</a:t>
            </a:r>
          </a:p>
        </p:txBody>
      </p:sp>
      <p:sp>
        <p:nvSpPr>
          <p:cNvPr id="14354" name="Rectangle 20"/>
          <p:cNvSpPr>
            <a:spLocks noRot="1" noChangeArrowheads="1"/>
          </p:cNvSpPr>
          <p:nvPr/>
        </p:nvSpPr>
        <p:spPr bwMode="auto">
          <a:xfrm>
            <a:off x="381000" y="914400"/>
            <a:ext cx="800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990000"/>
                </a:solidFill>
              </a:rPr>
              <a:t>平移定义：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b="1" dirty="0"/>
              <a:t>          在平面内，一个图形由一个位置沿某个方向移动到另一个位置，这样的图形运动叫做</a:t>
            </a:r>
            <a:r>
              <a:rPr lang="zh-CN" altLang="en-US" sz="2800" b="1" dirty="0">
                <a:solidFill>
                  <a:srgbClr val="990000"/>
                </a:solidFill>
              </a:rPr>
              <a:t>平移</a:t>
            </a:r>
            <a:r>
              <a:rPr lang="zh-CN" altLang="en-US" sz="2800" b="1" dirty="0"/>
              <a:t>。</a:t>
            </a:r>
            <a:endParaRPr lang="zh-CN" altLang="en-US" sz="2800" b="1" dirty="0">
              <a:solidFill>
                <a:srgbClr val="99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>
                <a:solidFill>
                  <a:srgbClr val="990000"/>
                </a:solidFill>
              </a:rPr>
              <a:t>※</a:t>
            </a:r>
            <a:r>
              <a:rPr lang="zh-CN" altLang="en-US" sz="2800" b="1" dirty="0">
                <a:solidFill>
                  <a:srgbClr val="990000"/>
                </a:solidFill>
              </a:rPr>
              <a:t>平移只改变图形的位置</a:t>
            </a:r>
            <a:r>
              <a:rPr lang="en-US" altLang="zh-CN" sz="2800" b="1" dirty="0">
                <a:solidFill>
                  <a:srgbClr val="990000"/>
                </a:solidFill>
              </a:rPr>
              <a:t>,</a:t>
            </a:r>
            <a:r>
              <a:rPr lang="zh-CN" altLang="en-US" sz="2800" b="1" dirty="0">
                <a:solidFill>
                  <a:srgbClr val="990000"/>
                </a:solidFill>
              </a:rPr>
              <a:t>不改变它的形状、大小。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zh-CN" sz="3600" b="1" dirty="0">
              <a:solidFill>
                <a:srgbClr val="990000"/>
              </a:solidFill>
            </a:endParaRPr>
          </a:p>
        </p:txBody>
      </p:sp>
      <p:sp>
        <p:nvSpPr>
          <p:cNvPr id="198677" name="AutoShape 21"/>
          <p:cNvSpPr>
            <a:spLocks noChangeArrowheads="1"/>
          </p:cNvSpPr>
          <p:nvPr/>
        </p:nvSpPr>
        <p:spPr bwMode="auto">
          <a:xfrm>
            <a:off x="304800" y="5181600"/>
            <a:ext cx="3097213" cy="1655763"/>
          </a:xfrm>
          <a:prstGeom prst="cloudCallout">
            <a:avLst>
              <a:gd name="adj1" fmla="val 41440"/>
              <a:gd name="adj2" fmla="val -95542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问</a:t>
            </a:r>
            <a:r>
              <a:rPr lang="zh-CN" altLang="en-US" sz="2000" b="1">
                <a:solidFill>
                  <a:srgbClr val="0000FF"/>
                </a:solidFill>
              </a:rPr>
              <a:t>：</a:t>
            </a:r>
            <a:r>
              <a:rPr lang="zh-CN" altLang="en-US" sz="2000" b="1"/>
              <a:t>蚂蚁在球面  上爬行是平移运动吗？ </a:t>
            </a:r>
          </a:p>
          <a:p>
            <a:pPr algn="l">
              <a:spcBef>
                <a:spcPct val="50000"/>
              </a:spcBef>
            </a:pPr>
            <a:endParaRPr lang="en-US" altLang="zh-CN" sz="2000" b="1"/>
          </a:p>
        </p:txBody>
      </p:sp>
      <p:sp>
        <p:nvSpPr>
          <p:cNvPr id="198678" name="AutoShape 22"/>
          <p:cNvSpPr/>
          <p:nvPr/>
        </p:nvSpPr>
        <p:spPr bwMode="auto">
          <a:xfrm>
            <a:off x="6096000" y="55626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8679" name="Text Box 23"/>
          <p:cNvSpPr txBox="1">
            <a:spLocks noChangeArrowheads="1"/>
          </p:cNvSpPr>
          <p:nvPr/>
        </p:nvSpPr>
        <p:spPr bwMode="auto">
          <a:xfrm>
            <a:off x="6361113" y="5486400"/>
            <a:ext cx="17160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平移的方向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平移的距离</a:t>
            </a:r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0.16945 -0.16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-8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9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nimBg="1"/>
      <p:bldP spid="198662" grpId="0" animBg="1"/>
      <p:bldP spid="198663" grpId="0" animBg="1"/>
      <p:bldP spid="198664" grpId="0" animBg="1"/>
      <p:bldP spid="198665" grpId="0" animBg="1"/>
      <p:bldP spid="198670" grpId="0"/>
      <p:bldP spid="198671" grpId="0"/>
      <p:bldP spid="198672" grpId="0"/>
      <p:bldP spid="198673" grpId="0"/>
      <p:bldP spid="198674" grpId="0"/>
      <p:bldP spid="198674" grpId="1"/>
      <p:bldP spid="198677" grpId="0" animBg="1"/>
      <p:bldP spid="198678" grpId="0" animBg="1"/>
      <p:bldP spid="1986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0825" y="1052513"/>
            <a:ext cx="785018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1</a:t>
            </a:r>
            <a:r>
              <a:rPr lang="zh-CN" altLang="en-US" sz="2800" dirty="0">
                <a:latin typeface="Comic Sans MS" panose="030F0702030302020204" pitchFamily="66" charset="0"/>
              </a:rPr>
              <a:t>、 </a:t>
            </a:r>
            <a:r>
              <a:rPr lang="zh-CN" altLang="en-US" sz="2800" b="1" dirty="0">
                <a:latin typeface="Times New Roman" panose="02020603050405020304" pitchFamily="18" charset="0"/>
              </a:rPr>
              <a:t>将面积为</a:t>
            </a:r>
            <a:r>
              <a:rPr lang="en-US" altLang="zh-CN" sz="2800" b="1" dirty="0">
                <a:latin typeface="Times New Roman" panose="02020603050405020304" pitchFamily="18" charset="0"/>
              </a:rPr>
              <a:t>30cm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的等腰直角三角形</a:t>
            </a:r>
            <a:r>
              <a:rPr lang="en-US" altLang="zh-CN" sz="2800" b="1" dirty="0">
                <a:latin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</a:rPr>
              <a:t>向下平移</a:t>
            </a:r>
            <a:r>
              <a:rPr lang="en-US" altLang="zh-CN" sz="2800" b="1" dirty="0">
                <a:latin typeface="Times New Roman" panose="02020603050405020304" pitchFamily="18" charset="0"/>
              </a:rPr>
              <a:t>20cm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，得到△</a:t>
            </a:r>
            <a:r>
              <a:rPr lang="en-US" altLang="zh-CN" sz="2800" b="1" dirty="0">
                <a:latin typeface="Times New Roman" panose="02020603050405020304" pitchFamily="18" charset="0"/>
              </a:rPr>
              <a:t>MNP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，则△</a:t>
            </a:r>
            <a:r>
              <a:rPr lang="en-US" altLang="zh-CN" sz="2800" b="1" dirty="0">
                <a:latin typeface="Times New Roman" panose="02020603050405020304" pitchFamily="18" charset="0"/>
              </a:rPr>
              <a:t>MNP</a:t>
            </a:r>
            <a:r>
              <a:rPr lang="zh-CN" altLang="en-US" sz="2800" b="1" dirty="0">
                <a:latin typeface="Times New Roman" panose="02020603050405020304" pitchFamily="18" charset="0"/>
              </a:rPr>
              <a:t>是</a:t>
            </a:r>
            <a:r>
              <a:rPr lang="zh-CN" altLang="en-US" sz="2800" b="1" u="sng" dirty="0">
                <a:latin typeface="Times New Roman" panose="02020603050405020304" pitchFamily="18" charset="0"/>
              </a:rPr>
              <a:t>       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三角形，它的面积是</a:t>
            </a:r>
            <a:r>
              <a:rPr lang="zh-CN" altLang="en-US" sz="2800" b="1" u="sng" dirty="0">
                <a:latin typeface="Times New Roman" panose="02020603050405020304" pitchFamily="18" charset="0"/>
              </a:rPr>
              <a:t>   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250825" y="2852738"/>
            <a:ext cx="85328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、“小小竹排水中游，巍巍青山两岸走”，所蕴涵的图形变换是</a:t>
            </a:r>
            <a:r>
              <a:rPr lang="en-US" altLang="zh-CN" sz="2800" b="1" dirty="0">
                <a:latin typeface="宋体" panose="02010600030101010101" pitchFamily="2" charset="-122"/>
              </a:rPr>
              <a:t>__________</a:t>
            </a:r>
            <a:r>
              <a:rPr lang="zh-CN" altLang="en-US" sz="2800" b="1" dirty="0">
                <a:latin typeface="宋体" panose="02010600030101010101" pitchFamily="2" charset="-122"/>
              </a:rPr>
              <a:t>变换。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pic>
        <p:nvPicPr>
          <p:cNvPr id="214021" name="Picture 5" descr="d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6431" y="4152900"/>
            <a:ext cx="5181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5854700" y="1620838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tx2"/>
                </a:solidFill>
              </a:rPr>
              <a:t>等腰直角</a:t>
            </a: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2808288" y="2298700"/>
            <a:ext cx="1077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tx2"/>
                </a:solidFill>
              </a:rPr>
              <a:t>30cm</a:t>
            </a:r>
            <a:r>
              <a:rPr lang="en-US" altLang="zh-CN" sz="2400" b="1" baseline="30000">
                <a:solidFill>
                  <a:schemeClr val="tx2"/>
                </a:solidFill>
              </a:rPr>
              <a:t>2</a:t>
            </a:r>
          </a:p>
        </p:txBody>
      </p:sp>
      <p:grpSp>
        <p:nvGrpSpPr>
          <p:cNvPr id="15367" name="Group 16"/>
          <p:cNvGrpSpPr/>
          <p:nvPr/>
        </p:nvGrpSpPr>
        <p:grpSpPr bwMode="auto">
          <a:xfrm>
            <a:off x="381000" y="76200"/>
            <a:ext cx="2660650" cy="1181100"/>
            <a:chOff x="340" y="119"/>
            <a:chExt cx="1858" cy="888"/>
          </a:xfrm>
        </p:grpSpPr>
        <p:sp>
          <p:nvSpPr>
            <p:cNvPr id="15369" name="Rectangle 17"/>
            <p:cNvSpPr>
              <a:spLocks noChangeArrowheads="1"/>
            </p:cNvSpPr>
            <p:nvPr/>
          </p:nvSpPr>
          <p:spPr bwMode="auto">
            <a:xfrm>
              <a:off x="793" y="663"/>
              <a:ext cx="140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kumimoji="1" lang="zh-CN" altLang="en-US" sz="2400" b="1" dirty="0">
                  <a:solidFill>
                    <a:srgbClr val="000000"/>
                  </a:solidFill>
                  <a:ea typeface="华文新魏" panose="02010800040101010101" pitchFamily="2" charset="-122"/>
                </a:rPr>
                <a:t>说一说</a:t>
              </a:r>
            </a:p>
          </p:txBody>
        </p:sp>
        <p:pic>
          <p:nvPicPr>
            <p:cNvPr id="15370" name="Picture 18" descr="图片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0" y="119"/>
              <a:ext cx="1556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2886075" y="3473450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2"/>
                </a:solidFill>
              </a:rPr>
              <a:t>平移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autoUpdateAnimBg="0"/>
      <p:bldP spid="214024" grpId="0"/>
      <p:bldP spid="214025" grpId="0"/>
      <p:bldP spid="2140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20838" y="188913"/>
            <a:ext cx="691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kumimoji="1" lang="zh-CN" altLang="en-US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、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以下各图的变换属于平移的有哪些？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828800" y="2438400"/>
            <a:ext cx="457200" cy="762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971800" y="2438400"/>
            <a:ext cx="457200" cy="762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3622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124200" y="4114800"/>
            <a:ext cx="914400" cy="457200"/>
          </a:xfrm>
          <a:prstGeom prst="parallelogram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828800" y="4114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5908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752600" y="5600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752600" y="5410200"/>
            <a:ext cx="228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981200" y="5410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1752600" y="5651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1752600" y="590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410200" y="3810000"/>
            <a:ext cx="228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638800" y="38100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54102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5410200" y="4305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7010400" y="3810000"/>
            <a:ext cx="228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7239000" y="38100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H="1">
            <a:off x="70104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7010400" y="4305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172200" y="4191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581400" y="5410200"/>
            <a:ext cx="228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H="1">
            <a:off x="3505200" y="5651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3581400" y="590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3352800" y="5410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25146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5410200" y="25146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6934200" y="2362200"/>
            <a:ext cx="762000" cy="762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6248400" y="2667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5410200" y="5486400"/>
            <a:ext cx="8382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416" name="Group 32"/>
          <p:cNvGrpSpPr/>
          <p:nvPr/>
        </p:nvGrpSpPr>
        <p:grpSpPr bwMode="auto">
          <a:xfrm>
            <a:off x="7010400" y="5486400"/>
            <a:ext cx="838200" cy="533400"/>
            <a:chOff x="4416" y="3456"/>
            <a:chExt cx="528" cy="336"/>
          </a:xfrm>
        </p:grpSpPr>
        <p:sp>
          <p:nvSpPr>
            <p:cNvPr id="16455" name="Line 33"/>
            <p:cNvSpPr>
              <a:spLocks noChangeShapeType="1"/>
            </p:cNvSpPr>
            <p:nvPr/>
          </p:nvSpPr>
          <p:spPr bwMode="auto">
            <a:xfrm>
              <a:off x="4416" y="37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6" name="Line 34"/>
            <p:cNvSpPr>
              <a:spLocks noChangeShapeType="1"/>
            </p:cNvSpPr>
            <p:nvPr/>
          </p:nvSpPr>
          <p:spPr bwMode="auto">
            <a:xfrm>
              <a:off x="4560" y="34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7" name="Line 35"/>
            <p:cNvSpPr>
              <a:spLocks noChangeShapeType="1"/>
            </p:cNvSpPr>
            <p:nvPr/>
          </p:nvSpPr>
          <p:spPr bwMode="auto">
            <a:xfrm flipH="1">
              <a:off x="4416" y="345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17" name="Line 36"/>
          <p:cNvSpPr>
            <a:spLocks noChangeShapeType="1"/>
          </p:cNvSpPr>
          <p:nvPr/>
        </p:nvSpPr>
        <p:spPr bwMode="auto">
          <a:xfrm>
            <a:off x="7696200" y="5486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8" name="Line 37"/>
          <p:cNvSpPr>
            <a:spLocks noChangeShapeType="1"/>
          </p:cNvSpPr>
          <p:nvPr/>
        </p:nvSpPr>
        <p:spPr bwMode="auto">
          <a:xfrm>
            <a:off x="6400800" y="571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2209800" y="3505200"/>
            <a:ext cx="142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400">
                <a:latin typeface="Times New Roman" panose="02020603050405020304" pitchFamily="18" charset="0"/>
              </a:rPr>
              <a:t>（</a:t>
            </a:r>
            <a:r>
              <a:rPr kumimoji="1" lang="en-US" altLang="zh-CN" sz="2400">
                <a:latin typeface="Times New Roman" panose="02020603050405020304" pitchFamily="18" charset="0"/>
              </a:rPr>
              <a:t>3</a:t>
            </a:r>
            <a:r>
              <a:rPr kumimoji="1" lang="zh-CN" altLang="en-US" sz="240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5791200" y="4800600"/>
            <a:ext cx="1373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400">
                <a:latin typeface="Times New Roman" panose="02020603050405020304" pitchFamily="18" charset="0"/>
              </a:rPr>
              <a:t>（</a:t>
            </a:r>
            <a:r>
              <a:rPr kumimoji="1" lang="en-US" altLang="zh-CN" sz="2400">
                <a:latin typeface="Times New Roman" panose="02020603050405020304" pitchFamily="18" charset="0"/>
              </a:rPr>
              <a:t>6</a:t>
            </a:r>
            <a:r>
              <a:rPr kumimoji="1" lang="zh-CN" altLang="en-US" sz="240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6421" name="Text Box 40"/>
          <p:cNvSpPr txBox="1">
            <a:spLocks noChangeArrowheads="1"/>
          </p:cNvSpPr>
          <p:nvPr/>
        </p:nvSpPr>
        <p:spPr bwMode="auto">
          <a:xfrm>
            <a:off x="2209800" y="480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400">
                <a:latin typeface="Times New Roman" panose="02020603050405020304" pitchFamily="18" charset="0"/>
              </a:rPr>
              <a:t>（</a:t>
            </a:r>
            <a:r>
              <a:rPr kumimoji="1" lang="en-US" altLang="zh-CN" sz="2400">
                <a:latin typeface="Times New Roman" panose="02020603050405020304" pitchFamily="18" charset="0"/>
              </a:rPr>
              <a:t>5</a:t>
            </a:r>
            <a:r>
              <a:rPr kumimoji="1" lang="zh-CN" altLang="en-US" sz="240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5867400" y="312420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400">
                <a:latin typeface="Times New Roman" panose="02020603050405020304" pitchFamily="18" charset="0"/>
              </a:rPr>
              <a:t>（</a:t>
            </a:r>
            <a:r>
              <a:rPr kumimoji="1" lang="en-US" altLang="zh-CN" sz="2400">
                <a:latin typeface="Times New Roman" panose="02020603050405020304" pitchFamily="18" charset="0"/>
              </a:rPr>
              <a:t>4</a:t>
            </a:r>
            <a:r>
              <a:rPr kumimoji="1" lang="zh-CN" altLang="en-US" sz="240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6423" name="Text Box 42"/>
          <p:cNvSpPr txBox="1">
            <a:spLocks noChangeArrowheads="1"/>
          </p:cNvSpPr>
          <p:nvPr/>
        </p:nvSpPr>
        <p:spPr bwMode="auto">
          <a:xfrm>
            <a:off x="2209800" y="6324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400">
                <a:latin typeface="Times New Roman" panose="02020603050405020304" pitchFamily="18" charset="0"/>
              </a:rPr>
              <a:t>（</a:t>
            </a:r>
            <a:r>
              <a:rPr kumimoji="1" lang="en-US" altLang="zh-CN" sz="2400">
                <a:latin typeface="Times New Roman" panose="02020603050405020304" pitchFamily="18" charset="0"/>
              </a:rPr>
              <a:t>7</a:t>
            </a:r>
            <a:r>
              <a:rPr kumimoji="1" lang="zh-CN" altLang="en-US" sz="240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6424" name="Text Box 43"/>
          <p:cNvSpPr txBox="1">
            <a:spLocks noChangeArrowheads="1"/>
          </p:cNvSpPr>
          <p:nvPr/>
        </p:nvSpPr>
        <p:spPr bwMode="auto">
          <a:xfrm>
            <a:off x="5867400" y="6324600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400">
                <a:latin typeface="Times New Roman" panose="02020603050405020304" pitchFamily="18" charset="0"/>
              </a:rPr>
              <a:t>（</a:t>
            </a:r>
            <a:r>
              <a:rPr kumimoji="1" lang="en-US" altLang="zh-CN" sz="2400">
                <a:latin typeface="Times New Roman" panose="02020603050405020304" pitchFamily="18" charset="0"/>
              </a:rPr>
              <a:t>8</a:t>
            </a:r>
            <a:r>
              <a:rPr kumimoji="1" lang="zh-CN" altLang="en-US" sz="2400">
                <a:latin typeface="Times New Roman" panose="02020603050405020304" pitchFamily="18" charset="0"/>
              </a:rPr>
              <a:t>）</a:t>
            </a:r>
          </a:p>
        </p:txBody>
      </p:sp>
      <p:grpSp>
        <p:nvGrpSpPr>
          <p:cNvPr id="16425" name="Group 44"/>
          <p:cNvGrpSpPr/>
          <p:nvPr/>
        </p:nvGrpSpPr>
        <p:grpSpPr bwMode="auto">
          <a:xfrm>
            <a:off x="5435600" y="981075"/>
            <a:ext cx="914400" cy="914400"/>
            <a:chOff x="3216" y="2304"/>
            <a:chExt cx="576" cy="576"/>
          </a:xfrm>
        </p:grpSpPr>
        <p:sp>
          <p:nvSpPr>
            <p:cNvPr id="16449" name="Rectangle 45"/>
            <p:cNvSpPr>
              <a:spLocks noChangeArrowheads="1"/>
            </p:cNvSpPr>
            <p:nvPr/>
          </p:nvSpPr>
          <p:spPr bwMode="auto">
            <a:xfrm>
              <a:off x="3216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50" name="Rectangle 46"/>
            <p:cNvSpPr>
              <a:spLocks noChangeArrowheads="1"/>
            </p:cNvSpPr>
            <p:nvPr/>
          </p:nvSpPr>
          <p:spPr bwMode="auto">
            <a:xfrm>
              <a:off x="321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51" name="Rectangle 47"/>
            <p:cNvSpPr>
              <a:spLocks noChangeArrowheads="1"/>
            </p:cNvSpPr>
            <p:nvPr/>
          </p:nvSpPr>
          <p:spPr bwMode="auto">
            <a:xfrm>
              <a:off x="3408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52" name="Rectangle 48"/>
            <p:cNvSpPr>
              <a:spLocks noChangeArrowheads="1"/>
            </p:cNvSpPr>
            <p:nvPr/>
          </p:nvSpPr>
          <p:spPr bwMode="auto">
            <a:xfrm>
              <a:off x="3216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53" name="Rectangle 49"/>
            <p:cNvSpPr>
              <a:spLocks noChangeArrowheads="1"/>
            </p:cNvSpPr>
            <p:nvPr/>
          </p:nvSpPr>
          <p:spPr bwMode="auto">
            <a:xfrm>
              <a:off x="360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54" name="Rectangle 50"/>
            <p:cNvSpPr>
              <a:spLocks noChangeArrowheads="1"/>
            </p:cNvSpPr>
            <p:nvPr/>
          </p:nvSpPr>
          <p:spPr bwMode="auto">
            <a:xfrm>
              <a:off x="340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grpSp>
        <p:nvGrpSpPr>
          <p:cNvPr id="16426" name="Group 51"/>
          <p:cNvGrpSpPr/>
          <p:nvPr/>
        </p:nvGrpSpPr>
        <p:grpSpPr bwMode="auto">
          <a:xfrm>
            <a:off x="7467600" y="304800"/>
            <a:ext cx="914400" cy="914400"/>
            <a:chOff x="4416" y="2304"/>
            <a:chExt cx="576" cy="576"/>
          </a:xfrm>
        </p:grpSpPr>
        <p:sp>
          <p:nvSpPr>
            <p:cNvPr id="16443" name="Rectangle 52"/>
            <p:cNvSpPr>
              <a:spLocks noChangeArrowheads="1"/>
            </p:cNvSpPr>
            <p:nvPr/>
          </p:nvSpPr>
          <p:spPr bwMode="auto">
            <a:xfrm>
              <a:off x="4416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44" name="Rectangle 53"/>
            <p:cNvSpPr>
              <a:spLocks noChangeArrowheads="1"/>
            </p:cNvSpPr>
            <p:nvPr/>
          </p:nvSpPr>
          <p:spPr bwMode="auto">
            <a:xfrm>
              <a:off x="441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45" name="Rectangle 54"/>
            <p:cNvSpPr>
              <a:spLocks noChangeArrowheads="1"/>
            </p:cNvSpPr>
            <p:nvPr/>
          </p:nvSpPr>
          <p:spPr bwMode="auto">
            <a:xfrm>
              <a:off x="4608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46" name="Rectangle 55"/>
            <p:cNvSpPr>
              <a:spLocks noChangeArrowheads="1"/>
            </p:cNvSpPr>
            <p:nvPr/>
          </p:nvSpPr>
          <p:spPr bwMode="auto">
            <a:xfrm>
              <a:off x="4416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47" name="Rectangle 56"/>
            <p:cNvSpPr>
              <a:spLocks noChangeArrowheads="1"/>
            </p:cNvSpPr>
            <p:nvPr/>
          </p:nvSpPr>
          <p:spPr bwMode="auto">
            <a:xfrm>
              <a:off x="480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48" name="Rectangle 57"/>
            <p:cNvSpPr>
              <a:spLocks noChangeArrowheads="1"/>
            </p:cNvSpPr>
            <p:nvPr/>
          </p:nvSpPr>
          <p:spPr bwMode="auto">
            <a:xfrm>
              <a:off x="460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16427" name="Line 58"/>
          <p:cNvSpPr>
            <a:spLocks noChangeShapeType="1"/>
          </p:cNvSpPr>
          <p:nvPr/>
        </p:nvSpPr>
        <p:spPr bwMode="auto">
          <a:xfrm flipV="1">
            <a:off x="6477000" y="838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428" name="Group 59"/>
          <p:cNvGrpSpPr/>
          <p:nvPr/>
        </p:nvGrpSpPr>
        <p:grpSpPr bwMode="auto">
          <a:xfrm>
            <a:off x="1219200" y="838200"/>
            <a:ext cx="762000" cy="838200"/>
            <a:chOff x="3216" y="3360"/>
            <a:chExt cx="480" cy="528"/>
          </a:xfrm>
        </p:grpSpPr>
        <p:sp>
          <p:nvSpPr>
            <p:cNvPr id="16441" name="AutoShape 60"/>
            <p:cNvSpPr>
              <a:spLocks noChangeArrowheads="1"/>
            </p:cNvSpPr>
            <p:nvPr/>
          </p:nvSpPr>
          <p:spPr bwMode="auto">
            <a:xfrm flipH="1">
              <a:off x="3216" y="3360"/>
              <a:ext cx="480" cy="19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42" name="Line 61"/>
            <p:cNvSpPr>
              <a:spLocks noChangeShapeType="1"/>
            </p:cNvSpPr>
            <p:nvPr/>
          </p:nvSpPr>
          <p:spPr bwMode="auto">
            <a:xfrm>
              <a:off x="3696" y="33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29" name="Group 62"/>
          <p:cNvGrpSpPr/>
          <p:nvPr/>
        </p:nvGrpSpPr>
        <p:grpSpPr bwMode="auto">
          <a:xfrm rot="9504029">
            <a:off x="3200400" y="838200"/>
            <a:ext cx="762000" cy="838200"/>
            <a:chOff x="4464" y="3360"/>
            <a:chExt cx="480" cy="528"/>
          </a:xfrm>
        </p:grpSpPr>
        <p:sp>
          <p:nvSpPr>
            <p:cNvPr id="16439" name="AutoShape 63"/>
            <p:cNvSpPr>
              <a:spLocks noChangeArrowheads="1"/>
            </p:cNvSpPr>
            <p:nvPr/>
          </p:nvSpPr>
          <p:spPr bwMode="auto">
            <a:xfrm>
              <a:off x="4464" y="3360"/>
              <a:ext cx="480" cy="19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6440" name="Line 64"/>
            <p:cNvSpPr>
              <a:spLocks noChangeShapeType="1"/>
            </p:cNvSpPr>
            <p:nvPr/>
          </p:nvSpPr>
          <p:spPr bwMode="auto">
            <a:xfrm>
              <a:off x="4464" y="33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30" name="Line 65"/>
          <p:cNvSpPr>
            <a:spLocks noChangeShapeType="1"/>
          </p:cNvSpPr>
          <p:nvPr/>
        </p:nvSpPr>
        <p:spPr bwMode="auto">
          <a:xfrm>
            <a:off x="2209800" y="129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31" name="Text Box 66"/>
          <p:cNvSpPr txBox="1">
            <a:spLocks noChangeArrowheads="1"/>
          </p:cNvSpPr>
          <p:nvPr/>
        </p:nvSpPr>
        <p:spPr bwMode="auto">
          <a:xfrm>
            <a:off x="2209800" y="1828800"/>
            <a:ext cx="113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400">
                <a:latin typeface="Times New Roman" panose="02020603050405020304" pitchFamily="18" charset="0"/>
              </a:rPr>
              <a:t>（</a:t>
            </a:r>
            <a:r>
              <a:rPr kumimoji="1" lang="en-US" altLang="zh-CN" sz="2400">
                <a:latin typeface="Times New Roman" panose="02020603050405020304" pitchFamily="18" charset="0"/>
              </a:rPr>
              <a:t>1</a:t>
            </a:r>
            <a:r>
              <a:rPr kumimoji="1" lang="zh-CN" altLang="en-US" sz="2400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6432" name="Text Box 67"/>
          <p:cNvSpPr txBox="1">
            <a:spLocks noChangeArrowheads="1"/>
          </p:cNvSpPr>
          <p:nvPr/>
        </p:nvSpPr>
        <p:spPr bwMode="auto">
          <a:xfrm>
            <a:off x="6172200" y="18288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400">
                <a:latin typeface="Times New Roman" panose="02020603050405020304" pitchFamily="18" charset="0"/>
              </a:rPr>
              <a:t>（</a:t>
            </a:r>
            <a:r>
              <a:rPr kumimoji="1" lang="en-US" altLang="zh-CN" sz="2400">
                <a:latin typeface="Times New Roman" panose="02020603050405020304" pitchFamily="18" charset="0"/>
              </a:rPr>
              <a:t>2</a:t>
            </a:r>
            <a:r>
              <a:rPr kumimoji="1" lang="zh-CN" altLang="en-US" sz="2400">
                <a:latin typeface="Times New Roman" panose="02020603050405020304" pitchFamily="18" charset="0"/>
              </a:rPr>
              <a:t>）</a:t>
            </a:r>
          </a:p>
        </p:txBody>
      </p:sp>
      <p:grpSp>
        <p:nvGrpSpPr>
          <p:cNvPr id="16433" name="Group 16"/>
          <p:cNvGrpSpPr/>
          <p:nvPr/>
        </p:nvGrpSpPr>
        <p:grpSpPr bwMode="auto">
          <a:xfrm>
            <a:off x="0" y="188913"/>
            <a:ext cx="1676400" cy="966787"/>
            <a:chOff x="340" y="119"/>
            <a:chExt cx="1858" cy="1031"/>
          </a:xfrm>
        </p:grpSpPr>
        <p:sp>
          <p:nvSpPr>
            <p:cNvPr id="16437" name="Rectangle 17"/>
            <p:cNvSpPr>
              <a:spLocks noChangeArrowheads="1"/>
            </p:cNvSpPr>
            <p:nvPr/>
          </p:nvSpPr>
          <p:spPr bwMode="auto">
            <a:xfrm>
              <a:off x="792" y="663"/>
              <a:ext cx="1406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kumimoji="1" lang="zh-CN" altLang="en-US" sz="2400" b="1">
                  <a:solidFill>
                    <a:srgbClr val="000000"/>
                  </a:solidFill>
                  <a:ea typeface="华文新魏" panose="02010800040101010101" pitchFamily="2" charset="-122"/>
                </a:rPr>
                <a:t>说一说</a:t>
              </a:r>
            </a:p>
          </p:txBody>
        </p:sp>
        <p:pic>
          <p:nvPicPr>
            <p:cNvPr id="16438" name="Picture 18" descr="图片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0" y="119"/>
              <a:ext cx="1556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9751" name="Rectangle 71"/>
          <p:cNvSpPr>
            <a:spLocks noChangeArrowheads="1"/>
          </p:cNvSpPr>
          <p:nvPr/>
        </p:nvSpPr>
        <p:spPr bwMode="auto">
          <a:xfrm>
            <a:off x="3276600" y="3443288"/>
            <a:ext cx="541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</a:rPr>
              <a:t>√</a:t>
            </a:r>
          </a:p>
        </p:txBody>
      </p:sp>
      <p:sp>
        <p:nvSpPr>
          <p:cNvPr id="199752" name="Rectangle 72"/>
          <p:cNvSpPr>
            <a:spLocks noChangeArrowheads="1"/>
          </p:cNvSpPr>
          <p:nvPr/>
        </p:nvSpPr>
        <p:spPr bwMode="auto">
          <a:xfrm>
            <a:off x="7239000" y="1676400"/>
            <a:ext cx="541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</a:rPr>
              <a:t>√</a:t>
            </a:r>
          </a:p>
        </p:txBody>
      </p:sp>
      <p:sp>
        <p:nvSpPr>
          <p:cNvPr id="199753" name="Rectangle 73"/>
          <p:cNvSpPr>
            <a:spLocks noChangeArrowheads="1"/>
          </p:cNvSpPr>
          <p:nvPr/>
        </p:nvSpPr>
        <p:spPr bwMode="auto">
          <a:xfrm>
            <a:off x="6850063" y="4814888"/>
            <a:ext cx="541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51" grpId="0"/>
      <p:bldP spid="199752" grpId="0"/>
      <p:bldP spid="1997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30213" y="1557338"/>
            <a:ext cx="8713787" cy="1079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菱心体简" pitchFamily="49" charset="-122"/>
                <a:ea typeface="汉仪菱心体简" pitchFamily="49" charset="-122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菱心体简" pitchFamily="49" charset="-122"/>
                <a:ea typeface="汉仪菱心体简" pitchFamily="49" charset="-122"/>
              </a:rPr>
              <a:t>、在下面的六幅图案中， ⑵⑶⑷⑸⑹中的哪个图案可以通过平移图案⑴得到？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395288" y="3213100"/>
            <a:ext cx="8342312" cy="1993900"/>
            <a:chOff x="437" y="3067"/>
            <a:chExt cx="5255" cy="1256"/>
          </a:xfrm>
        </p:grpSpPr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626" y="3989"/>
              <a:ext cx="340" cy="32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  <a:ea typeface="汉仪菱心体简" pitchFamily="49" charset="-122"/>
                </a:rPr>
                <a:t>⑴</a:t>
              </a:r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1497" y="3996"/>
              <a:ext cx="340" cy="32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汉仪菱心体简" pitchFamily="49" charset="-122"/>
                </a:rPr>
                <a:t>⑵</a:t>
              </a: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437" y="3993"/>
              <a:ext cx="340" cy="32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汉仪菱心体简" pitchFamily="49" charset="-122"/>
                </a:rPr>
                <a:t>⑶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3329" y="3978"/>
              <a:ext cx="340" cy="32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汉仪菱心体简" pitchFamily="49" charset="-122"/>
                </a:rPr>
                <a:t>⑷</a:t>
              </a: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255" y="3978"/>
              <a:ext cx="340" cy="32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汉仪菱心体简" pitchFamily="49" charset="-122"/>
                </a:rPr>
                <a:t>⑸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5162" y="3978"/>
              <a:ext cx="340" cy="32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汉仪菱心体简" pitchFamily="49" charset="-122"/>
                </a:rPr>
                <a:t>⑹</a:t>
              </a:r>
            </a:p>
          </p:txBody>
        </p:sp>
        <p:pic>
          <p:nvPicPr>
            <p:cNvPr id="17422" name="Picture 10" descr="h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37" y="3067"/>
              <a:ext cx="719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1" descr="h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92" y="3158"/>
              <a:ext cx="719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2" descr="h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00" y="3094"/>
              <a:ext cx="719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13" descr="h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15" y="3076"/>
              <a:ext cx="71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14" descr="h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72" y="3067"/>
              <a:ext cx="720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15" descr="h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059" y="3113"/>
              <a:ext cx="71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16"/>
          <p:cNvGrpSpPr/>
          <p:nvPr/>
        </p:nvGrpSpPr>
        <p:grpSpPr bwMode="auto">
          <a:xfrm>
            <a:off x="539750" y="188913"/>
            <a:ext cx="2949575" cy="1320800"/>
            <a:chOff x="340" y="119"/>
            <a:chExt cx="1858" cy="832"/>
          </a:xfrm>
        </p:grpSpPr>
        <p:sp>
          <p:nvSpPr>
            <p:cNvPr id="17414" name="Rectangle 17"/>
            <p:cNvSpPr>
              <a:spLocks noChangeArrowheads="1"/>
            </p:cNvSpPr>
            <p:nvPr/>
          </p:nvSpPr>
          <p:spPr bwMode="auto">
            <a:xfrm>
              <a:off x="793" y="663"/>
              <a:ext cx="14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kumimoji="1" lang="zh-CN" altLang="en-US" sz="2400" b="1">
                  <a:solidFill>
                    <a:srgbClr val="000000"/>
                  </a:solidFill>
                  <a:ea typeface="华文新魏" panose="02010800040101010101" pitchFamily="2" charset="-122"/>
                </a:rPr>
                <a:t>说一说</a:t>
              </a:r>
            </a:p>
          </p:txBody>
        </p:sp>
        <p:pic>
          <p:nvPicPr>
            <p:cNvPr id="17415" name="Picture 18" descr="图片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40" y="119"/>
              <a:ext cx="1556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835150" y="5589588"/>
            <a:ext cx="3959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3200">
                <a:solidFill>
                  <a:schemeClr val="tx2"/>
                </a:solidFill>
                <a:ea typeface="华文新魏" panose="02010800040101010101" pitchFamily="2" charset="-122"/>
              </a:rPr>
              <a:t>答：第（</a:t>
            </a:r>
            <a:r>
              <a:rPr lang="en-US" altLang="zh-CN" sz="3200">
                <a:solidFill>
                  <a:schemeClr val="tx2"/>
                </a:solidFill>
                <a:ea typeface="华文新魏" panose="02010800040101010101" pitchFamily="2" charset="-122"/>
              </a:rPr>
              <a:t>3</a:t>
            </a:r>
            <a:r>
              <a:rPr lang="zh-CN" altLang="en-US" sz="3200">
                <a:solidFill>
                  <a:schemeClr val="tx2"/>
                </a:solidFill>
                <a:ea typeface="华文新魏" panose="02010800040101010101" pitchFamily="2" charset="-122"/>
              </a:rPr>
              <a:t>）个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382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如图，将△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平移到△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的位置， </a:t>
            </a:r>
            <a:r>
              <a:rPr lang="zh-CN" altLang="en-US" sz="3200" b="1" dirty="0">
                <a:solidFill>
                  <a:srgbClr val="000000"/>
                </a:solidFill>
              </a:rPr>
              <a:t>我们把点</a:t>
            </a:r>
            <a:r>
              <a:rPr lang="en-US" altLang="zh-CN" sz="3200" b="1" i="1" dirty="0">
                <a:solidFill>
                  <a:srgbClr val="000000"/>
                </a:solidFill>
              </a:rPr>
              <a:t>A </a:t>
            </a:r>
            <a:r>
              <a:rPr lang="zh-CN" altLang="en-US" sz="3200" b="1" dirty="0">
                <a:solidFill>
                  <a:srgbClr val="000000"/>
                </a:solidFill>
              </a:rPr>
              <a:t>和点</a:t>
            </a:r>
            <a:r>
              <a:rPr lang="en-US" altLang="zh-CN" sz="3200" b="1" dirty="0">
                <a:solidFill>
                  <a:srgbClr val="000000"/>
                </a:solidFill>
              </a:rPr>
              <a:t>A</a:t>
            </a:r>
            <a:r>
              <a:rPr lang="en-US" altLang="zh-CN" sz="3200" b="1" dirty="0">
                <a:solidFill>
                  <a:srgbClr val="000000"/>
                </a:solidFill>
                <a:sym typeface="Symbol" panose="05050102010706020507" pitchFamily="18" charset="2"/>
              </a:rPr>
              <a:t></a:t>
            </a:r>
            <a:r>
              <a:rPr lang="zh-CN" altLang="en-US" sz="3200" b="1" dirty="0">
                <a:solidFill>
                  <a:srgbClr val="000000"/>
                </a:solidFill>
              </a:rPr>
              <a:t>叫做</a:t>
            </a:r>
            <a:r>
              <a:rPr lang="zh-CN" altLang="en-US" sz="3200" b="1" dirty="0">
                <a:solidFill>
                  <a:schemeClr val="tx2"/>
                </a:solidFill>
              </a:rPr>
              <a:t>对应点</a:t>
            </a:r>
            <a:r>
              <a:rPr lang="zh-CN" altLang="en-US" sz="3200" b="1" dirty="0">
                <a:solidFill>
                  <a:srgbClr val="000000"/>
                </a:solidFill>
              </a:rPr>
              <a:t>，</a:t>
            </a:r>
            <a:r>
              <a:rPr lang="zh-CN" altLang="en-US" sz="3200" b="1" i="1" dirty="0">
                <a:solidFill>
                  <a:srgbClr val="000000"/>
                </a:solidFill>
              </a:rPr>
              <a:t>线段</a:t>
            </a:r>
            <a:r>
              <a:rPr lang="en-US" altLang="zh-CN" sz="3200" b="1" i="1" dirty="0">
                <a:solidFill>
                  <a:srgbClr val="000000"/>
                </a:solidFill>
              </a:rPr>
              <a:t>AB </a:t>
            </a:r>
            <a:r>
              <a:rPr lang="zh-CN" altLang="en-US" sz="3200" b="1" i="1" dirty="0">
                <a:solidFill>
                  <a:srgbClr val="000000"/>
                </a:solidFill>
              </a:rPr>
              <a:t>和线段</a:t>
            </a:r>
            <a:r>
              <a:rPr lang="en-US" altLang="zh-CN" sz="3200" b="1" i="1" dirty="0">
                <a:solidFill>
                  <a:srgbClr val="000000"/>
                </a:solidFill>
              </a:rPr>
              <a:t>A</a:t>
            </a:r>
            <a:r>
              <a:rPr lang="en-US" altLang="zh-CN" sz="3200" b="1" i="1" dirty="0">
                <a:solidFill>
                  <a:srgbClr val="000000"/>
                </a:solidFill>
                <a:sym typeface="Symbol" panose="05050102010706020507" pitchFamily="18" charset="2"/>
              </a:rPr>
              <a:t></a:t>
            </a:r>
            <a:r>
              <a:rPr lang="en-US" altLang="zh-CN" sz="3200" b="1" i="1" dirty="0">
                <a:solidFill>
                  <a:srgbClr val="000000"/>
                </a:solidFill>
              </a:rPr>
              <a:t>B</a:t>
            </a:r>
            <a:r>
              <a:rPr lang="en-US" altLang="zh-CN" sz="3200" b="1" i="1" dirty="0">
                <a:solidFill>
                  <a:srgbClr val="000000"/>
                </a:solidFill>
                <a:sym typeface="Symbol" panose="05050102010706020507" pitchFamily="18" charset="2"/>
              </a:rPr>
              <a:t></a:t>
            </a:r>
            <a:r>
              <a:rPr lang="zh-CN" altLang="en-US" sz="3200" b="1" i="1" dirty="0">
                <a:solidFill>
                  <a:srgbClr val="000000"/>
                </a:solidFill>
              </a:rPr>
              <a:t>叫做</a:t>
            </a:r>
            <a:r>
              <a:rPr lang="zh-CN" altLang="en-US" sz="3200" b="1" dirty="0">
                <a:solidFill>
                  <a:srgbClr val="FF3300"/>
                </a:solidFill>
              </a:rPr>
              <a:t>对应线段</a:t>
            </a:r>
            <a:r>
              <a:rPr lang="en-US" altLang="zh-CN" sz="3200" b="1" dirty="0"/>
              <a:t>,∠A</a:t>
            </a:r>
            <a:r>
              <a:rPr lang="zh-CN" altLang="en-US" sz="3200" b="1" dirty="0"/>
              <a:t>和∠</a:t>
            </a:r>
            <a:r>
              <a:rPr lang="en-US" altLang="zh-CN" sz="3200" b="1" dirty="0"/>
              <a:t>A</a:t>
            </a:r>
            <a:r>
              <a:rPr lang="en-US" altLang="zh-CN" sz="3200" b="1" dirty="0">
                <a:sym typeface="Symbol" panose="05050102010706020507" pitchFamily="18" charset="2"/>
              </a:rPr>
              <a:t></a:t>
            </a:r>
            <a:r>
              <a:rPr lang="zh-CN" altLang="en-US" sz="3200" b="1" dirty="0"/>
              <a:t>叫做</a:t>
            </a:r>
            <a:r>
              <a:rPr lang="zh-CN" altLang="en-US" sz="3200" b="1" dirty="0">
                <a:solidFill>
                  <a:schemeClr val="tx2"/>
                </a:solidFill>
              </a:rPr>
              <a:t>对应角</a:t>
            </a:r>
            <a:r>
              <a:rPr lang="en-US" altLang="zh-CN" sz="3200" b="1" dirty="0">
                <a:solidFill>
                  <a:srgbClr val="000000"/>
                </a:solidFill>
              </a:rPr>
              <a:t>.</a:t>
            </a:r>
            <a:r>
              <a:rPr lang="en-US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grpSp>
        <p:nvGrpSpPr>
          <p:cNvPr id="18435" name="Group 6"/>
          <p:cNvGrpSpPr/>
          <p:nvPr/>
        </p:nvGrpSpPr>
        <p:grpSpPr bwMode="auto">
          <a:xfrm>
            <a:off x="396875" y="3630613"/>
            <a:ext cx="1582738" cy="1800225"/>
            <a:chOff x="295" y="1933"/>
            <a:chExt cx="997" cy="1134"/>
          </a:xfrm>
        </p:grpSpPr>
        <p:sp>
          <p:nvSpPr>
            <p:cNvPr id="18462" name="Line 7"/>
            <p:cNvSpPr>
              <a:spLocks noChangeShapeType="1"/>
            </p:cNvSpPr>
            <p:nvPr/>
          </p:nvSpPr>
          <p:spPr bwMode="auto">
            <a:xfrm flipH="1">
              <a:off x="295" y="1933"/>
              <a:ext cx="498" cy="5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3" name="Line 8"/>
            <p:cNvSpPr>
              <a:spLocks noChangeShapeType="1"/>
            </p:cNvSpPr>
            <p:nvPr/>
          </p:nvSpPr>
          <p:spPr bwMode="auto">
            <a:xfrm>
              <a:off x="793" y="1933"/>
              <a:ext cx="499" cy="11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4" name="Line 9"/>
            <p:cNvSpPr>
              <a:spLocks noChangeShapeType="1"/>
            </p:cNvSpPr>
            <p:nvPr/>
          </p:nvSpPr>
          <p:spPr bwMode="auto">
            <a:xfrm flipH="1" flipV="1">
              <a:off x="295" y="2478"/>
              <a:ext cx="997" cy="5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4"/>
          <p:cNvGrpSpPr/>
          <p:nvPr/>
        </p:nvGrpSpPr>
        <p:grpSpPr bwMode="auto">
          <a:xfrm>
            <a:off x="396875" y="3630613"/>
            <a:ext cx="1582738" cy="1800225"/>
            <a:chOff x="295" y="1933"/>
            <a:chExt cx="997" cy="1134"/>
          </a:xfrm>
        </p:grpSpPr>
        <p:sp>
          <p:nvSpPr>
            <p:cNvPr id="18459" name="Line 15"/>
            <p:cNvSpPr>
              <a:spLocks noChangeShapeType="1"/>
            </p:cNvSpPr>
            <p:nvPr/>
          </p:nvSpPr>
          <p:spPr bwMode="auto">
            <a:xfrm flipH="1">
              <a:off x="295" y="1933"/>
              <a:ext cx="498" cy="5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0" name="Line 16"/>
            <p:cNvSpPr>
              <a:spLocks noChangeShapeType="1"/>
            </p:cNvSpPr>
            <p:nvPr/>
          </p:nvSpPr>
          <p:spPr bwMode="auto">
            <a:xfrm>
              <a:off x="793" y="1933"/>
              <a:ext cx="499" cy="11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1" name="Line 17"/>
            <p:cNvSpPr>
              <a:spLocks noChangeShapeType="1"/>
            </p:cNvSpPr>
            <p:nvPr/>
          </p:nvSpPr>
          <p:spPr bwMode="auto">
            <a:xfrm flipH="1" flipV="1">
              <a:off x="295" y="2478"/>
              <a:ext cx="997" cy="5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1187450" y="3630613"/>
            <a:ext cx="223361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396875" y="4495800"/>
            <a:ext cx="23034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1979613" y="5430838"/>
            <a:ext cx="23050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2133600" y="4038600"/>
            <a:ext cx="86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A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8441" name="Text Box 22"/>
          <p:cNvSpPr txBox="1">
            <a:spLocks noChangeArrowheads="1"/>
          </p:cNvSpPr>
          <p:nvPr/>
        </p:nvSpPr>
        <p:spPr bwMode="auto">
          <a:xfrm>
            <a:off x="107950" y="42783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3657600" y="5410200"/>
            <a:ext cx="86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B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8443" name="Text Box 24"/>
          <p:cNvSpPr txBox="1">
            <a:spLocks noChangeArrowheads="1"/>
          </p:cNvSpPr>
          <p:nvPr/>
        </p:nvSpPr>
        <p:spPr bwMode="auto">
          <a:xfrm>
            <a:off x="1331913" y="5214938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2987675" y="3198813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C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18445" name="Text Box 26"/>
          <p:cNvSpPr txBox="1">
            <a:spLocks noChangeArrowheads="1"/>
          </p:cNvSpPr>
          <p:nvPr/>
        </p:nvSpPr>
        <p:spPr bwMode="auto">
          <a:xfrm>
            <a:off x="755650" y="31988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7285038" y="2438400"/>
            <a:ext cx="792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4716463" y="32766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5724525" y="37338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5938838" y="4114800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5435600" y="4510088"/>
            <a:ext cx="792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5435600" y="4953000"/>
            <a:ext cx="302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点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到点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的方向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4211638" y="5791200"/>
            <a:ext cx="3024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线段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CC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的长度</a:t>
            </a:r>
          </a:p>
        </p:txBody>
      </p:sp>
      <p:sp>
        <p:nvSpPr>
          <p:cNvPr id="18453" name="WordArt 31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平移在我脑中</a:t>
            </a:r>
          </a:p>
        </p:txBody>
      </p:sp>
      <p:sp>
        <p:nvSpPr>
          <p:cNvPr id="205856" name="Text Box 32"/>
          <p:cNvSpPr txBox="1">
            <a:spLocks noChangeArrowheads="1"/>
          </p:cNvSpPr>
          <p:nvPr/>
        </p:nvSpPr>
        <p:spPr bwMode="auto">
          <a:xfrm>
            <a:off x="-1066800" y="5956300"/>
            <a:ext cx="7045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800000"/>
                </a:solidFill>
              </a:rPr>
              <a:t>图形的平移实质上是点的平移。</a:t>
            </a:r>
            <a:endParaRPr lang="zh-CN" altLang="en-US" b="1"/>
          </a:p>
          <a:p>
            <a:pPr eaLnBrk="1" hangingPunct="1"/>
            <a:r>
              <a:rPr lang="zh-CN" altLang="en-US" sz="2400" b="1">
                <a:solidFill>
                  <a:srgbClr val="800000"/>
                </a:solidFill>
              </a:rPr>
              <a:t>               所有的点都沿同一方向运动了相等的距离</a:t>
            </a:r>
            <a:r>
              <a:rPr lang="en-US" altLang="zh-CN" sz="2400" b="1">
                <a:solidFill>
                  <a:srgbClr val="800000"/>
                </a:solidFill>
              </a:rPr>
              <a:t>.</a:t>
            </a:r>
            <a:endParaRPr lang="en-US" altLang="zh-CN" sz="2400" b="1"/>
          </a:p>
          <a:p>
            <a:pPr eaLnBrk="1" hangingPunct="1"/>
            <a:endParaRPr lang="en-US" altLang="zh-CN" sz="2400" b="1">
              <a:solidFill>
                <a:srgbClr val="800000"/>
              </a:solidFill>
            </a:endParaRPr>
          </a:p>
        </p:txBody>
      </p:sp>
      <p:grpSp>
        <p:nvGrpSpPr>
          <p:cNvPr id="5" name="Group 34"/>
          <p:cNvGrpSpPr/>
          <p:nvPr/>
        </p:nvGrpSpPr>
        <p:grpSpPr bwMode="auto">
          <a:xfrm>
            <a:off x="4419600" y="1981200"/>
            <a:ext cx="4392613" cy="4362450"/>
            <a:chOff x="2789" y="1248"/>
            <a:chExt cx="2767" cy="2748"/>
          </a:xfrm>
        </p:grpSpPr>
        <p:sp>
          <p:nvSpPr>
            <p:cNvPr id="18457" name="Text Box 4"/>
            <p:cNvSpPr txBox="1">
              <a:spLocks noChangeArrowheads="1"/>
            </p:cNvSpPr>
            <p:nvPr/>
          </p:nvSpPr>
          <p:spPr bwMode="auto">
            <a:xfrm>
              <a:off x="2789" y="1248"/>
              <a:ext cx="2767" cy="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点</a:t>
              </a:r>
              <a:r>
                <a:rPr lang="en-US" altLang="zh-CN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B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的对应点是       </a:t>
              </a:r>
              <a:r>
                <a:rPr lang="en-US" altLang="zh-CN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,    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点</a:t>
              </a:r>
              <a:r>
                <a:rPr lang="en-US" altLang="zh-CN" sz="2800" b="1" i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C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的对应点是点</a:t>
              </a:r>
              <a:r>
                <a:rPr lang="zh-CN" altLang="en-US" sz="2800" b="1" u="sng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  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，线段</a:t>
              </a:r>
              <a:r>
                <a:rPr lang="en-US" altLang="zh-CN" sz="2800" b="1" i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BC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的对应线段是线段</a:t>
              </a:r>
              <a:r>
                <a:rPr lang="zh-CN" altLang="en-US" sz="2800" b="1" u="sng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，线段</a:t>
              </a:r>
              <a:r>
                <a:rPr lang="en-US" altLang="zh-CN" sz="2800" b="1" i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CA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的对应线段是线段</a:t>
              </a:r>
              <a:r>
                <a:rPr lang="zh-CN" altLang="en-US" sz="2800" b="1" u="sng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，∠</a:t>
              </a:r>
              <a:r>
                <a:rPr lang="en-US" altLang="zh-CN" sz="2800" b="1" i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B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的对应角是∠</a:t>
              </a:r>
              <a:r>
                <a:rPr lang="zh-CN" altLang="en-US" sz="2800" b="1" u="sng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，∠</a:t>
              </a:r>
              <a:r>
                <a:rPr lang="en-US" altLang="zh-CN" sz="2800" b="1" i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C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的对应角是∠</a:t>
              </a:r>
              <a:r>
                <a:rPr lang="zh-CN" altLang="en-US" sz="2800" b="1" u="sng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， 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△</a:t>
              </a:r>
              <a:r>
                <a:rPr lang="en-US" altLang="zh-CN" sz="2800" b="1" i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ABC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平移的方向是</a:t>
              </a:r>
              <a:r>
                <a:rPr lang="zh-CN" altLang="en-US" sz="2800" b="1" u="sng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               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，     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△</a:t>
              </a:r>
              <a:r>
                <a:rPr lang="en-US" altLang="zh-CN" sz="2800" b="1" i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ABC</a:t>
              </a:r>
              <a:r>
                <a:rPr lang="zh-CN" altLang="en-US" sz="28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平移的距离是    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__________.</a:t>
              </a:r>
            </a:p>
          </p:txBody>
        </p:sp>
        <p:sp>
          <p:nvSpPr>
            <p:cNvPr id="18458" name="Line 33"/>
            <p:cNvSpPr>
              <a:spLocks noChangeShapeType="1"/>
            </p:cNvSpPr>
            <p:nvPr/>
          </p:nvSpPr>
          <p:spPr bwMode="auto">
            <a:xfrm>
              <a:off x="4656" y="15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7315200" y="1995488"/>
            <a:ext cx="86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B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65554" grpId="0" animBg="1"/>
      <p:bldP spid="65555" grpId="0" animBg="1"/>
      <p:bldP spid="65556" grpId="0" animBg="1"/>
      <p:bldP spid="65557" grpId="0"/>
      <p:bldP spid="65559" grpId="0"/>
      <p:bldP spid="65561" grpId="0"/>
      <p:bldP spid="65565" grpId="0"/>
      <p:bldP spid="65566" grpId="0"/>
      <p:bldP spid="65567" grpId="0"/>
      <p:bldP spid="65568" grpId="0"/>
      <p:bldP spid="65569" grpId="0"/>
      <p:bldP spid="65570" grpId="0"/>
      <p:bldP spid="65571" grpId="0"/>
      <p:bldP spid="20585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/>
          <p:nvPr/>
        </p:nvGrpSpPr>
        <p:grpSpPr bwMode="auto">
          <a:xfrm>
            <a:off x="5508625" y="2060575"/>
            <a:ext cx="1800225" cy="1368425"/>
            <a:chOff x="3470" y="1298"/>
            <a:chExt cx="1134" cy="862"/>
          </a:xfrm>
        </p:grpSpPr>
        <p:sp>
          <p:nvSpPr>
            <p:cNvPr id="19478" name="Line 5"/>
            <p:cNvSpPr>
              <a:spLocks noChangeShapeType="1"/>
            </p:cNvSpPr>
            <p:nvPr/>
          </p:nvSpPr>
          <p:spPr bwMode="auto">
            <a:xfrm flipH="1">
              <a:off x="3470" y="1298"/>
              <a:ext cx="589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9" name="Line 6"/>
            <p:cNvSpPr>
              <a:spLocks noChangeShapeType="1"/>
            </p:cNvSpPr>
            <p:nvPr/>
          </p:nvSpPr>
          <p:spPr bwMode="auto">
            <a:xfrm>
              <a:off x="3470" y="2160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0" name="Line 7"/>
            <p:cNvSpPr>
              <a:spLocks noChangeShapeType="1"/>
            </p:cNvSpPr>
            <p:nvPr/>
          </p:nvSpPr>
          <p:spPr bwMode="auto">
            <a:xfrm>
              <a:off x="4059" y="1298"/>
              <a:ext cx="545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459" name="Group 9"/>
          <p:cNvGrpSpPr/>
          <p:nvPr/>
        </p:nvGrpSpPr>
        <p:grpSpPr bwMode="auto">
          <a:xfrm>
            <a:off x="5867400" y="1557338"/>
            <a:ext cx="1800225" cy="1368425"/>
            <a:chOff x="3470" y="1298"/>
            <a:chExt cx="1134" cy="862"/>
          </a:xfrm>
        </p:grpSpPr>
        <p:sp>
          <p:nvSpPr>
            <p:cNvPr id="19475" name="Line 10"/>
            <p:cNvSpPr>
              <a:spLocks noChangeShapeType="1"/>
            </p:cNvSpPr>
            <p:nvPr/>
          </p:nvSpPr>
          <p:spPr bwMode="auto">
            <a:xfrm flipH="1">
              <a:off x="3470" y="1298"/>
              <a:ext cx="589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6" name="Line 11"/>
            <p:cNvSpPr>
              <a:spLocks noChangeShapeType="1"/>
            </p:cNvSpPr>
            <p:nvPr/>
          </p:nvSpPr>
          <p:spPr bwMode="auto">
            <a:xfrm>
              <a:off x="3470" y="2160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7" name="Line 12"/>
            <p:cNvSpPr>
              <a:spLocks noChangeShapeType="1"/>
            </p:cNvSpPr>
            <p:nvPr/>
          </p:nvSpPr>
          <p:spPr bwMode="auto">
            <a:xfrm>
              <a:off x="4059" y="1298"/>
              <a:ext cx="545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5940425" y="17732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>
                <a:ea typeface="华文新魏" panose="02010800040101010101" pitchFamily="2" charset="-122"/>
              </a:rPr>
              <a:t>A</a:t>
            </a:r>
          </a:p>
        </p:txBody>
      </p:sp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7667625" y="2565400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>
                <a:ea typeface="华文新魏" panose="02010800040101010101" pitchFamily="2" charset="-122"/>
              </a:rPr>
              <a:t>F</a:t>
            </a:r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5435600" y="2565400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>
                <a:ea typeface="华文新魏" panose="02010800040101010101" pitchFamily="2" charset="-122"/>
              </a:rPr>
              <a:t>E</a:t>
            </a:r>
          </a:p>
        </p:txBody>
      </p:sp>
      <p:sp>
        <p:nvSpPr>
          <p:cNvPr id="19463" name="Text Box 16"/>
          <p:cNvSpPr txBox="1">
            <a:spLocks noChangeArrowheads="1"/>
          </p:cNvSpPr>
          <p:nvPr/>
        </p:nvSpPr>
        <p:spPr bwMode="auto">
          <a:xfrm>
            <a:off x="6588125" y="110966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>
                <a:ea typeface="华文新魏" panose="02010800040101010101" pitchFamily="2" charset="-122"/>
              </a:rPr>
              <a:t>D</a:t>
            </a:r>
          </a:p>
        </p:txBody>
      </p:sp>
      <p:sp>
        <p:nvSpPr>
          <p:cNvPr id="19464" name="Text Box 17"/>
          <p:cNvSpPr txBox="1">
            <a:spLocks noChangeArrowheads="1"/>
          </p:cNvSpPr>
          <p:nvPr/>
        </p:nvSpPr>
        <p:spPr bwMode="auto">
          <a:xfrm>
            <a:off x="6948488" y="35004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>
                <a:ea typeface="华文新魏" panose="02010800040101010101" pitchFamily="2" charset="-122"/>
              </a:rPr>
              <a:t>C</a:t>
            </a:r>
          </a:p>
        </p:txBody>
      </p:sp>
      <p:sp>
        <p:nvSpPr>
          <p:cNvPr id="19465" name="Text Box 18"/>
          <p:cNvSpPr txBox="1">
            <a:spLocks noChangeArrowheads="1"/>
          </p:cNvSpPr>
          <p:nvPr/>
        </p:nvSpPr>
        <p:spPr bwMode="auto">
          <a:xfrm>
            <a:off x="5292725" y="3429000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>
                <a:ea typeface="华文新魏" panose="02010800040101010101" pitchFamily="2" charset="-122"/>
              </a:rPr>
              <a:t>B</a:t>
            </a:r>
          </a:p>
        </p:txBody>
      </p:sp>
      <p:sp>
        <p:nvSpPr>
          <p:cNvPr id="19466" name="Text Box 19"/>
          <p:cNvSpPr txBox="1">
            <a:spLocks noChangeArrowheads="1"/>
          </p:cNvSpPr>
          <p:nvPr/>
        </p:nvSpPr>
        <p:spPr bwMode="auto">
          <a:xfrm>
            <a:off x="304800" y="182563"/>
            <a:ext cx="3168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华文新魏" panose="02010800040101010101" pitchFamily="2" charset="-122"/>
              </a:rPr>
              <a:t>变式练习：</a:t>
            </a:r>
          </a:p>
        </p:txBody>
      </p:sp>
      <p:sp>
        <p:nvSpPr>
          <p:cNvPr id="19467" name="Text Box 20"/>
          <p:cNvSpPr txBox="1">
            <a:spLocks noChangeArrowheads="1"/>
          </p:cNvSpPr>
          <p:nvPr/>
        </p:nvSpPr>
        <p:spPr bwMode="auto">
          <a:xfrm>
            <a:off x="34925" y="946150"/>
            <a:ext cx="6767513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如图，△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ABC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经过平移之后成为△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DEF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那么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）点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的对应点是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______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）点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的对应点是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______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）点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_____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的对应点是点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F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）线段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AB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的对应线段是线段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______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）线段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BC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的对应线段是线段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______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）∠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BAC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的对应角是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________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7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_______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的对应角是∠</a:t>
            </a:r>
            <a:r>
              <a:rPr lang="en-US" altLang="zh-CN" sz="2800" b="1" i="1" dirty="0">
                <a:solidFill>
                  <a:srgbClr val="000000"/>
                </a:solidFill>
                <a:latin typeface="宋体" panose="02010600030101010101" pitchFamily="2" charset="-122"/>
              </a:rPr>
              <a:t>F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3419475" y="2205038"/>
            <a:ext cx="1081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ea typeface="华文新魏" panose="02010800040101010101" pitchFamily="2" charset="-122"/>
              </a:rPr>
              <a:t>点</a:t>
            </a:r>
            <a:r>
              <a:rPr lang="en-US" altLang="zh-CN" sz="2800" b="1">
                <a:solidFill>
                  <a:schemeClr val="tx2"/>
                </a:solidFill>
                <a:ea typeface="华文新魏" panose="02010800040101010101" pitchFamily="2" charset="-122"/>
              </a:rPr>
              <a:t>D</a:t>
            </a: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3492500" y="2781300"/>
            <a:ext cx="1081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ea typeface="华文新魏" panose="02010800040101010101" pitchFamily="2" charset="-122"/>
              </a:rPr>
              <a:t>点</a:t>
            </a:r>
            <a:r>
              <a:rPr lang="en-US" altLang="zh-CN" sz="2800" b="1">
                <a:solidFill>
                  <a:schemeClr val="tx2"/>
                </a:solidFill>
                <a:ea typeface="华文新魏" panose="02010800040101010101" pitchFamily="2" charset="-122"/>
              </a:rPr>
              <a:t>E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1546225" y="3557588"/>
            <a:ext cx="1081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ea typeface="华文新魏" panose="02010800040101010101" pitchFamily="2" charset="-122"/>
              </a:rPr>
              <a:t>C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5076825" y="4076700"/>
            <a:ext cx="1081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ea typeface="华文新魏" panose="02010800040101010101" pitchFamily="2" charset="-122"/>
              </a:rPr>
              <a:t>DE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5076825" y="4781550"/>
            <a:ext cx="1081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ea typeface="华文新魏" panose="02010800040101010101" pitchFamily="2" charset="-122"/>
              </a:rPr>
              <a:t>EF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3851275" y="5445125"/>
            <a:ext cx="1081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 i="1">
                <a:solidFill>
                  <a:schemeClr val="tx2"/>
                </a:solidFill>
                <a:latin typeface="宋体" panose="02010600030101010101" pitchFamily="2" charset="-122"/>
              </a:rPr>
              <a:t>∠D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1114425" y="6078538"/>
            <a:ext cx="1081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1" i="1">
                <a:solidFill>
                  <a:schemeClr val="tx2"/>
                </a:solidFill>
                <a:latin typeface="宋体" panose="02010600030101010101" pitchFamily="2" charset="-122"/>
              </a:rPr>
              <a:t>∠C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/>
      <p:bldP spid="91158" grpId="0"/>
      <p:bldP spid="91159" grpId="0"/>
      <p:bldP spid="91160" grpId="0"/>
      <p:bldP spid="91161" grpId="0"/>
      <p:bldP spid="91162" grpId="0"/>
      <p:bldP spid="911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763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800" b="1"/>
              <a:t>如图，把</a:t>
            </a:r>
            <a:r>
              <a:rPr lang="en-US" altLang="zh-CN" sz="2800" b="1"/>
              <a:t>ΔABC</a:t>
            </a:r>
            <a:r>
              <a:rPr lang="zh-CN" altLang="en-US" sz="2800" b="1"/>
              <a:t>向右平移得到</a:t>
            </a:r>
            <a:r>
              <a:rPr lang="en-US" altLang="zh-CN" sz="2800" b="1"/>
              <a:t>ΔA’B’C’</a:t>
            </a:r>
            <a:r>
              <a:rPr lang="zh-CN" altLang="en-US" sz="2800" b="1"/>
              <a:t>。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47700" y="5348288"/>
            <a:ext cx="8496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>
                <a:latin typeface="Comic Sans MS" panose="030F0702030302020204" pitchFamily="66" charset="0"/>
              </a:rPr>
              <a:t>（</a:t>
            </a:r>
            <a:r>
              <a:rPr lang="en-US" altLang="zh-CN" sz="2800" b="1">
                <a:latin typeface="Comic Sans MS" panose="030F0702030302020204" pitchFamily="66" charset="0"/>
              </a:rPr>
              <a:t>2</a:t>
            </a:r>
            <a:r>
              <a:rPr lang="zh-CN" altLang="en-US" sz="2800" b="1">
                <a:latin typeface="Comic Sans MS" panose="030F0702030302020204" pitchFamily="66" charset="0"/>
              </a:rPr>
              <a:t>）对应点所连线段</a:t>
            </a:r>
            <a:r>
              <a:rPr lang="en-US" altLang="zh-CN" sz="2800" b="1"/>
              <a:t>AA’</a:t>
            </a:r>
            <a:r>
              <a:rPr lang="zh-CN" altLang="en-US" sz="2800" b="1"/>
              <a:t>， </a:t>
            </a:r>
            <a:r>
              <a:rPr lang="en-US" altLang="zh-CN" sz="2800" b="1"/>
              <a:t>BB’</a:t>
            </a:r>
            <a:r>
              <a:rPr lang="zh-CN" altLang="en-US" sz="2800" b="1"/>
              <a:t>， </a:t>
            </a:r>
            <a:r>
              <a:rPr lang="en-US" altLang="zh-CN" sz="2800" b="1"/>
              <a:t>CC’ </a:t>
            </a:r>
            <a:r>
              <a:rPr lang="zh-CN" altLang="en-US" sz="2800" b="1"/>
              <a:t>之间</a:t>
            </a:r>
            <a:r>
              <a:rPr lang="zh-CN" altLang="en-US" sz="2800" b="1">
                <a:latin typeface="Comic Sans MS" panose="030F0702030302020204" pitchFamily="66" charset="0"/>
              </a:rPr>
              <a:t>有什么关系呢？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019300" y="6096000"/>
            <a:ext cx="720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</a:rPr>
              <a:t>解：</a:t>
            </a:r>
            <a:r>
              <a:rPr lang="en-US" altLang="zh-CN" sz="2800" b="1">
                <a:solidFill>
                  <a:schemeClr val="tx2"/>
                </a:solidFill>
              </a:rPr>
              <a:t>AA’=BB’=CC’  </a:t>
            </a:r>
            <a:r>
              <a:rPr lang="zh-CN" altLang="en-US" sz="2800" b="1">
                <a:solidFill>
                  <a:schemeClr val="tx2"/>
                </a:solidFill>
              </a:rPr>
              <a:t>且</a:t>
            </a:r>
            <a:r>
              <a:rPr lang="en-US" altLang="zh-CN" sz="2800" b="1">
                <a:solidFill>
                  <a:schemeClr val="tx2"/>
                </a:solidFill>
              </a:rPr>
              <a:t>AA’//BB’//CC’</a:t>
            </a:r>
          </a:p>
        </p:txBody>
      </p:sp>
      <p:grpSp>
        <p:nvGrpSpPr>
          <p:cNvPr id="20485" name="Group 7"/>
          <p:cNvGrpSpPr/>
          <p:nvPr/>
        </p:nvGrpSpPr>
        <p:grpSpPr bwMode="auto">
          <a:xfrm>
            <a:off x="1619250" y="1477963"/>
            <a:ext cx="2160588" cy="1735137"/>
            <a:chOff x="0" y="0"/>
            <a:chExt cx="1361" cy="1093"/>
          </a:xfrm>
        </p:grpSpPr>
        <p:grpSp>
          <p:nvGrpSpPr>
            <p:cNvPr id="20504" name="Group 8"/>
            <p:cNvGrpSpPr/>
            <p:nvPr/>
          </p:nvGrpSpPr>
          <p:grpSpPr bwMode="auto">
            <a:xfrm>
              <a:off x="227" y="182"/>
              <a:ext cx="953" cy="680"/>
              <a:chOff x="0" y="0"/>
              <a:chExt cx="953" cy="680"/>
            </a:xfrm>
          </p:grpSpPr>
          <p:sp>
            <p:nvSpPr>
              <p:cNvPr id="20508" name="Line 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953" cy="31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9" name="Line 10"/>
              <p:cNvSpPr>
                <a:spLocks noChangeShapeType="1"/>
              </p:cNvSpPr>
              <p:nvPr/>
            </p:nvSpPr>
            <p:spPr bwMode="auto">
              <a:xfrm>
                <a:off x="0" y="317"/>
                <a:ext cx="635" cy="3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0" name="Line 11"/>
              <p:cNvSpPr>
                <a:spLocks noChangeShapeType="1"/>
              </p:cNvSpPr>
              <p:nvPr/>
            </p:nvSpPr>
            <p:spPr bwMode="auto">
              <a:xfrm flipH="1">
                <a:off x="635" y="0"/>
                <a:ext cx="318" cy="6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05" name="Text Box 12"/>
            <p:cNvSpPr txBox="1">
              <a:spLocks noChangeArrowheads="1"/>
            </p:cNvSpPr>
            <p:nvPr/>
          </p:nvSpPr>
          <p:spPr bwMode="auto">
            <a:xfrm>
              <a:off x="0" y="363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20506" name="Text Box 13"/>
            <p:cNvSpPr txBox="1">
              <a:spLocks noChangeArrowheads="1"/>
            </p:cNvSpPr>
            <p:nvPr/>
          </p:nvSpPr>
          <p:spPr bwMode="auto">
            <a:xfrm>
              <a:off x="1089" y="0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20507" name="Text Box 14"/>
            <p:cNvSpPr txBox="1">
              <a:spLocks noChangeArrowheads="1"/>
            </p:cNvSpPr>
            <p:nvPr/>
          </p:nvSpPr>
          <p:spPr bwMode="auto">
            <a:xfrm>
              <a:off x="681" y="862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sp>
        <p:nvSpPr>
          <p:cNvPr id="20486" name="Text Box 15"/>
          <p:cNvSpPr txBox="1">
            <a:spLocks noChangeArrowheads="1"/>
          </p:cNvSpPr>
          <p:nvPr/>
        </p:nvSpPr>
        <p:spPr bwMode="auto">
          <a:xfrm>
            <a:off x="4572000" y="205422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/>
              <a:t>A’</a:t>
            </a:r>
          </a:p>
        </p:txBody>
      </p:sp>
      <p:sp>
        <p:nvSpPr>
          <p:cNvPr id="20487" name="Text Box 16"/>
          <p:cNvSpPr txBox="1">
            <a:spLocks noChangeArrowheads="1"/>
          </p:cNvSpPr>
          <p:nvPr/>
        </p:nvSpPr>
        <p:spPr bwMode="auto">
          <a:xfrm>
            <a:off x="5653088" y="284638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/>
              <a:t>C’</a:t>
            </a:r>
          </a:p>
        </p:txBody>
      </p:sp>
      <p:sp>
        <p:nvSpPr>
          <p:cNvPr id="20488" name="Text Box 17"/>
          <p:cNvSpPr txBox="1">
            <a:spLocks noChangeArrowheads="1"/>
          </p:cNvSpPr>
          <p:nvPr/>
        </p:nvSpPr>
        <p:spPr bwMode="auto">
          <a:xfrm>
            <a:off x="6300788" y="14843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/>
              <a:t>B’</a:t>
            </a:r>
          </a:p>
        </p:txBody>
      </p:sp>
      <p:sp>
        <p:nvSpPr>
          <p:cNvPr id="223250" name="Line 18"/>
          <p:cNvSpPr>
            <a:spLocks noChangeShapeType="1"/>
          </p:cNvSpPr>
          <p:nvPr/>
        </p:nvSpPr>
        <p:spPr bwMode="auto">
          <a:xfrm>
            <a:off x="3492500" y="1773238"/>
            <a:ext cx="2951163" cy="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>
            <a:off x="2051050" y="2276475"/>
            <a:ext cx="2881313" cy="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3252" name="Line 20"/>
          <p:cNvSpPr>
            <a:spLocks noChangeShapeType="1"/>
          </p:cNvSpPr>
          <p:nvPr/>
        </p:nvSpPr>
        <p:spPr bwMode="auto">
          <a:xfrm>
            <a:off x="2987675" y="2852738"/>
            <a:ext cx="2952750" cy="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AutoShape 21"/>
          <p:cNvSpPr>
            <a:spLocks noChangeArrowheads="1"/>
          </p:cNvSpPr>
          <p:nvPr/>
        </p:nvSpPr>
        <p:spPr bwMode="auto">
          <a:xfrm>
            <a:off x="3421063" y="1701800"/>
            <a:ext cx="71437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3" name="AutoShape 22"/>
          <p:cNvSpPr>
            <a:spLocks noChangeArrowheads="1"/>
          </p:cNvSpPr>
          <p:nvPr/>
        </p:nvSpPr>
        <p:spPr bwMode="auto">
          <a:xfrm>
            <a:off x="2987675" y="2781300"/>
            <a:ext cx="71438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4" name="AutoShape 23"/>
          <p:cNvSpPr>
            <a:spLocks noChangeArrowheads="1"/>
          </p:cNvSpPr>
          <p:nvPr/>
        </p:nvSpPr>
        <p:spPr bwMode="auto">
          <a:xfrm>
            <a:off x="1979613" y="2276475"/>
            <a:ext cx="71437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5" name="Line 24"/>
          <p:cNvSpPr>
            <a:spLocks noChangeShapeType="1"/>
          </p:cNvSpPr>
          <p:nvPr/>
        </p:nvSpPr>
        <p:spPr bwMode="auto">
          <a:xfrm flipH="1">
            <a:off x="5940425" y="1773238"/>
            <a:ext cx="503238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6" name="Line 25"/>
          <p:cNvSpPr>
            <a:spLocks noChangeShapeType="1"/>
          </p:cNvSpPr>
          <p:nvPr/>
        </p:nvSpPr>
        <p:spPr bwMode="auto">
          <a:xfrm flipH="1">
            <a:off x="5003800" y="1773238"/>
            <a:ext cx="1439863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7" name="Line 26"/>
          <p:cNvSpPr>
            <a:spLocks noChangeShapeType="1"/>
          </p:cNvSpPr>
          <p:nvPr/>
        </p:nvSpPr>
        <p:spPr bwMode="auto">
          <a:xfrm flipH="1" flipV="1">
            <a:off x="4932363" y="2276475"/>
            <a:ext cx="10080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8" name="AutoShape 27"/>
          <p:cNvSpPr>
            <a:spLocks noChangeArrowheads="1"/>
          </p:cNvSpPr>
          <p:nvPr/>
        </p:nvSpPr>
        <p:spPr bwMode="auto">
          <a:xfrm>
            <a:off x="6372225" y="1773238"/>
            <a:ext cx="71438" cy="71437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9" name="AutoShape 28"/>
          <p:cNvSpPr>
            <a:spLocks noChangeArrowheads="1"/>
          </p:cNvSpPr>
          <p:nvPr/>
        </p:nvSpPr>
        <p:spPr bwMode="auto">
          <a:xfrm>
            <a:off x="4932363" y="2276475"/>
            <a:ext cx="71437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3261" name="AutoShape 29"/>
          <p:cNvSpPr>
            <a:spLocks noChangeArrowheads="1"/>
          </p:cNvSpPr>
          <p:nvPr/>
        </p:nvSpPr>
        <p:spPr bwMode="auto">
          <a:xfrm>
            <a:off x="5940425" y="2781300"/>
            <a:ext cx="71438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3262" name="Text Box 30"/>
          <p:cNvSpPr txBox="1">
            <a:spLocks noChangeArrowheads="1"/>
          </p:cNvSpPr>
          <p:nvPr/>
        </p:nvSpPr>
        <p:spPr bwMode="auto">
          <a:xfrm>
            <a:off x="0" y="0"/>
            <a:ext cx="507682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altLang="zh-CN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sym typeface="Wingdings" panose="05000000000000000000" pitchFamily="2" charset="2"/>
              </a:rPr>
              <a:t>  </a:t>
            </a:r>
            <a:r>
              <a:rPr lang="zh-CN" alt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sym typeface="Wingdings" panose="05000000000000000000" pitchFamily="2" charset="2"/>
              </a:rPr>
              <a:t>一起探究</a:t>
            </a:r>
          </a:p>
        </p:txBody>
      </p:sp>
      <p:sp>
        <p:nvSpPr>
          <p:cNvPr id="20502" name="Text Box 31"/>
          <p:cNvSpPr txBox="1">
            <a:spLocks noChangeArrowheads="1"/>
          </p:cNvSpPr>
          <p:nvPr/>
        </p:nvSpPr>
        <p:spPr bwMode="auto">
          <a:xfrm>
            <a:off x="676275" y="3276600"/>
            <a:ext cx="77057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）观察</a:t>
            </a:r>
            <a:r>
              <a:rPr lang="en-US" altLang="zh-CN" sz="2800" b="1"/>
              <a:t>ΔABC</a:t>
            </a:r>
            <a:r>
              <a:rPr lang="zh-CN" altLang="en-US" sz="2800" b="1"/>
              <a:t>与</a:t>
            </a:r>
            <a:r>
              <a:rPr lang="en-US" altLang="zh-CN" sz="2800" b="1"/>
              <a:t>ΔA’B’C’</a:t>
            </a:r>
            <a:r>
              <a:rPr lang="zh-CN" altLang="en-US" sz="2800" b="1"/>
              <a:t>的对应边、对应角  的大小，你发现了什么？</a:t>
            </a:r>
          </a:p>
        </p:txBody>
      </p:sp>
      <p:sp>
        <p:nvSpPr>
          <p:cNvPr id="223264" name="Text Box 32"/>
          <p:cNvSpPr txBox="1">
            <a:spLocks noChangeArrowheads="1"/>
          </p:cNvSpPr>
          <p:nvPr/>
        </p:nvSpPr>
        <p:spPr bwMode="auto">
          <a:xfrm>
            <a:off x="1219200" y="4114800"/>
            <a:ext cx="7127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tx2"/>
                </a:solidFill>
              </a:rPr>
              <a:t>  </a:t>
            </a:r>
            <a:r>
              <a:rPr lang="zh-CN" altLang="en-US" sz="2800">
                <a:solidFill>
                  <a:schemeClr val="tx2"/>
                </a:solidFill>
              </a:rPr>
              <a:t>解：    </a:t>
            </a:r>
            <a:r>
              <a:rPr lang="en-US" altLang="zh-CN" sz="2400">
                <a:solidFill>
                  <a:schemeClr val="tx2"/>
                </a:solidFill>
              </a:rPr>
              <a:t>AB=A’B’</a:t>
            </a:r>
            <a:r>
              <a:rPr lang="zh-CN" altLang="en-US" sz="2400">
                <a:solidFill>
                  <a:schemeClr val="tx2"/>
                </a:solidFill>
              </a:rPr>
              <a:t>， </a:t>
            </a:r>
            <a:r>
              <a:rPr lang="en-US" altLang="zh-CN" sz="2400">
                <a:solidFill>
                  <a:schemeClr val="tx2"/>
                </a:solidFill>
              </a:rPr>
              <a:t>BC=B’C’</a:t>
            </a:r>
            <a:r>
              <a:rPr lang="zh-CN" altLang="en-US" sz="2400">
                <a:solidFill>
                  <a:schemeClr val="tx2"/>
                </a:solidFill>
              </a:rPr>
              <a:t>， </a:t>
            </a:r>
            <a:r>
              <a:rPr lang="en-US" altLang="zh-CN" sz="2400">
                <a:solidFill>
                  <a:schemeClr val="tx2"/>
                </a:solidFill>
              </a:rPr>
              <a:t>AC=A’C’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tx2"/>
                </a:solidFill>
              </a:rPr>
              <a:t>             ∠A= ∠A’</a:t>
            </a:r>
            <a:r>
              <a:rPr lang="zh-CN" altLang="en-US" sz="2400" b="1">
                <a:solidFill>
                  <a:schemeClr val="tx2"/>
                </a:solidFill>
              </a:rPr>
              <a:t>，∠</a:t>
            </a:r>
            <a:r>
              <a:rPr lang="en-US" altLang="zh-CN" sz="2400" b="1">
                <a:solidFill>
                  <a:schemeClr val="tx2"/>
                </a:solidFill>
              </a:rPr>
              <a:t>B= ∠B’ </a:t>
            </a:r>
            <a:r>
              <a:rPr lang="zh-CN" altLang="en-US" sz="2400" b="1">
                <a:solidFill>
                  <a:schemeClr val="tx2"/>
                </a:solidFill>
              </a:rPr>
              <a:t>，∠</a:t>
            </a:r>
            <a:r>
              <a:rPr lang="en-US" altLang="zh-CN" sz="2400" b="1">
                <a:solidFill>
                  <a:schemeClr val="tx2"/>
                </a:solidFill>
              </a:rPr>
              <a:t>C= ∠C’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0" grpId="0" animBg="1"/>
      <p:bldP spid="223251" grpId="0" animBg="1"/>
      <p:bldP spid="223252" grpId="0" animBg="1"/>
      <p:bldP spid="223261" grpId="0" animBg="1"/>
      <p:bldP spid="223261" grpId="1" animBg="1"/>
      <p:bldP spid="22326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5075238" y="950913"/>
            <a:ext cx="3384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170863" y="5619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005388" y="56197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4887913" y="258763"/>
            <a:ext cx="3787775" cy="3208337"/>
            <a:chOff x="2807" y="608"/>
            <a:chExt cx="2386" cy="2021"/>
          </a:xfrm>
        </p:grpSpPr>
        <p:grpSp>
          <p:nvGrpSpPr>
            <p:cNvPr id="21901" name="Group 6"/>
            <p:cNvGrpSpPr/>
            <p:nvPr/>
          </p:nvGrpSpPr>
          <p:grpSpPr bwMode="auto">
            <a:xfrm rot="8842461">
              <a:off x="2807" y="608"/>
              <a:ext cx="2235" cy="1801"/>
              <a:chOff x="261" y="1296"/>
              <a:chExt cx="2235" cy="1801"/>
            </a:xfrm>
          </p:grpSpPr>
          <p:sp>
            <p:nvSpPr>
              <p:cNvPr id="21905" name="Freeform 7"/>
              <p:cNvSpPr/>
              <p:nvPr/>
            </p:nvSpPr>
            <p:spPr bwMode="auto">
              <a:xfrm rot="-8845963">
                <a:off x="384" y="1296"/>
                <a:ext cx="2112" cy="1344"/>
              </a:xfrm>
              <a:custGeom>
                <a:avLst/>
                <a:gdLst>
                  <a:gd name="T0" fmla="*/ 0 w 2112"/>
                  <a:gd name="T1" fmla="*/ 0 h 1344"/>
                  <a:gd name="T2" fmla="*/ 0 w 2112"/>
                  <a:gd name="T3" fmla="*/ 1344 h 1344"/>
                  <a:gd name="T4" fmla="*/ 2112 w 2112"/>
                  <a:gd name="T5" fmla="*/ 0 h 1344"/>
                  <a:gd name="T6" fmla="*/ 0 w 2112"/>
                  <a:gd name="T7" fmla="*/ 0 h 1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2"/>
                  <a:gd name="T13" fmla="*/ 0 h 1344"/>
                  <a:gd name="T14" fmla="*/ 2112 w 2112"/>
                  <a:gd name="T15" fmla="*/ 1344 h 1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2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21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F2FF">
                  <a:alpha val="50195"/>
                </a:srgbClr>
              </a:solidFill>
              <a:ln w="1905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906" name="Group 8"/>
              <p:cNvGrpSpPr/>
              <p:nvPr/>
            </p:nvGrpSpPr>
            <p:grpSpPr bwMode="auto">
              <a:xfrm rot="7354037">
                <a:off x="1658" y="2449"/>
                <a:ext cx="1104" cy="192"/>
                <a:chOff x="192" y="1824"/>
                <a:chExt cx="1104" cy="192"/>
              </a:xfrm>
            </p:grpSpPr>
            <p:grpSp>
              <p:nvGrpSpPr>
                <p:cNvPr id="22108" name="Group 9"/>
                <p:cNvGrpSpPr/>
                <p:nvPr/>
              </p:nvGrpSpPr>
              <p:grpSpPr bwMode="auto">
                <a:xfrm>
                  <a:off x="240" y="1824"/>
                  <a:ext cx="952" cy="48"/>
                  <a:chOff x="240" y="2208"/>
                  <a:chExt cx="952" cy="29"/>
                </a:xfrm>
              </p:grpSpPr>
              <p:sp>
                <p:nvSpPr>
                  <p:cNvPr id="22110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0" y="2208"/>
                    <a:ext cx="0" cy="26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11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56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12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13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14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6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15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2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16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17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18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1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19" name="Line 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8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20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4" y="2208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21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1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22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7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23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24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25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6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26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0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27" name="Line 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28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6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29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2" y="2208"/>
                    <a:ext cx="0" cy="29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30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8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31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32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1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33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8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34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4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35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0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36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67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37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8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38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00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39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16" y="2208"/>
                    <a:ext cx="0" cy="29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40" name="Line 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3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41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4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42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6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43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44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8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45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1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46" name="Line 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1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47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8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48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64" y="2208"/>
                    <a:ext cx="0" cy="29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49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80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50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97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51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1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52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0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53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46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54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2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55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7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56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9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57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12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58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28" y="2208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59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4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60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61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77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62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94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63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10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64" name="Line 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27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65" name="Line 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66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5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67" name="Line 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76" y="2208"/>
                    <a:ext cx="0" cy="29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68" name="Line 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92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621" name="Rectangle 69"/>
                <p:cNvSpPr>
                  <a:spLocks noChangeArrowheads="1"/>
                </p:cNvSpPr>
                <p:nvPr/>
              </p:nvSpPr>
              <p:spPr bwMode="auto">
                <a:xfrm>
                  <a:off x="196" y="1862"/>
                  <a:ext cx="110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eaLnBrk="0" hangingPunct="0">
                    <a:defRPr/>
                  </a:pPr>
                  <a:r>
                    <a:rPr lang="en-US" sz="1000" b="1">
                      <a:solidFill>
                        <a:srgbClr val="04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</a:rPr>
                    <a:t>0     1      2     3      4      5</a:t>
                  </a:r>
                  <a:endParaRPr lang="en-US" sz="2400">
                    <a:solidFill>
                      <a:srgbClr val="04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907" name="Group 70"/>
              <p:cNvGrpSpPr/>
              <p:nvPr/>
            </p:nvGrpSpPr>
            <p:grpSpPr bwMode="auto">
              <a:xfrm rot="-8845963">
                <a:off x="261" y="2385"/>
                <a:ext cx="1828" cy="180"/>
                <a:chOff x="-48" y="3324"/>
                <a:chExt cx="1828" cy="180"/>
              </a:xfrm>
            </p:grpSpPr>
            <p:grpSp>
              <p:nvGrpSpPr>
                <p:cNvPr id="22009" name="Group 71"/>
                <p:cNvGrpSpPr/>
                <p:nvPr/>
              </p:nvGrpSpPr>
              <p:grpSpPr bwMode="auto">
                <a:xfrm>
                  <a:off x="24" y="3324"/>
                  <a:ext cx="1560" cy="36"/>
                  <a:chOff x="288" y="3658"/>
                  <a:chExt cx="4560" cy="86"/>
                </a:xfrm>
              </p:grpSpPr>
              <p:grpSp>
                <p:nvGrpSpPr>
                  <p:cNvPr id="22011" name="Group 72"/>
                  <p:cNvGrpSpPr/>
                  <p:nvPr/>
                </p:nvGrpSpPr>
                <p:grpSpPr bwMode="auto">
                  <a:xfrm>
                    <a:off x="288" y="3658"/>
                    <a:ext cx="4464" cy="86"/>
                    <a:chOff x="288" y="3658"/>
                    <a:chExt cx="4464" cy="86"/>
                  </a:xfrm>
                </p:grpSpPr>
                <p:sp>
                  <p:nvSpPr>
                    <p:cNvPr id="22014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58"/>
                      <a:ext cx="0" cy="77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15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16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17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18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19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20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21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22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23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24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25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26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27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28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29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30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31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32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33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34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35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36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37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38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39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40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41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42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43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44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45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46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47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48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49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50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51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52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53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54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55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56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57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58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59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60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61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62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2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63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64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65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66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67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68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69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7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71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72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7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73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74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75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76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4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77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78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79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0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1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2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3" name="Line 1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4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5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6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6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7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8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89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90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91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92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93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94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95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96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97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98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99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8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00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01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02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03" name="Line 1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04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05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06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07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012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3658"/>
                    <a:ext cx="0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13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3658"/>
                    <a:ext cx="0" cy="86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721" name="Rectangle 169"/>
                <p:cNvSpPr>
                  <a:spLocks noChangeArrowheads="1"/>
                </p:cNvSpPr>
                <p:nvPr/>
              </p:nvSpPr>
              <p:spPr bwMode="auto">
                <a:xfrm rot="21600000">
                  <a:off x="-48" y="3346"/>
                  <a:ext cx="182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eaLnBrk="0" hangingPunct="0">
                    <a:defRPr/>
                  </a:pPr>
                  <a:r>
                    <a:rPr lang="en-US" sz="1000" b="1">
                      <a:solidFill>
                        <a:srgbClr val="04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</a:rPr>
                    <a:t>0     1      2     3      4      5      6       7     8      9     10</a:t>
                  </a:r>
                </a:p>
              </p:txBody>
            </p:sp>
          </p:grpSp>
          <p:grpSp>
            <p:nvGrpSpPr>
              <p:cNvPr id="21908" name="Group 170"/>
              <p:cNvGrpSpPr/>
              <p:nvPr/>
            </p:nvGrpSpPr>
            <p:grpSpPr bwMode="auto">
              <a:xfrm>
                <a:off x="668" y="1980"/>
                <a:ext cx="1828" cy="180"/>
                <a:chOff x="-48" y="3324"/>
                <a:chExt cx="1828" cy="180"/>
              </a:xfrm>
            </p:grpSpPr>
            <p:grpSp>
              <p:nvGrpSpPr>
                <p:cNvPr id="21910" name="Group 171"/>
                <p:cNvGrpSpPr/>
                <p:nvPr/>
              </p:nvGrpSpPr>
              <p:grpSpPr bwMode="auto">
                <a:xfrm>
                  <a:off x="24" y="3324"/>
                  <a:ext cx="1560" cy="36"/>
                  <a:chOff x="288" y="3658"/>
                  <a:chExt cx="4560" cy="86"/>
                </a:xfrm>
              </p:grpSpPr>
              <p:grpSp>
                <p:nvGrpSpPr>
                  <p:cNvPr id="21912" name="Group 172"/>
                  <p:cNvGrpSpPr/>
                  <p:nvPr/>
                </p:nvGrpSpPr>
                <p:grpSpPr bwMode="auto">
                  <a:xfrm>
                    <a:off x="288" y="3658"/>
                    <a:ext cx="4464" cy="86"/>
                    <a:chOff x="288" y="3658"/>
                    <a:chExt cx="4464" cy="86"/>
                  </a:xfrm>
                </p:grpSpPr>
                <p:sp>
                  <p:nvSpPr>
                    <p:cNvPr id="21915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58"/>
                      <a:ext cx="0" cy="77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16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17" name="Line 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18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19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20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21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22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23" name="Line 1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24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25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26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27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28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29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30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31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32" name="Line 1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33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34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35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36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37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38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39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40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41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42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43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44" name="Line 2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45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46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47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48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49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50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51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52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53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54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55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56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57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58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59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60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61" name="Line 2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62" name="Line 2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63" name="Line 2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2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64" name="Line 2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65" name="Line 2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66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67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68" name="Line 2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69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0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1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2" name="Line 2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3" name="Line 2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7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4" name="Line 2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5" name="Line 2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6" name="Line 2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7" name="Line 2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4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8" name="Line 2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79" name="Line 2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0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1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2" name="Line 2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3" name="Line 2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4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5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6" name="Line 2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6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7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8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89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90" name="Line 2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91" name="Line 2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92" name="Line 2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93" name="Line 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94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95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96" name="Line 2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97" name="Line 2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98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99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00" name="Line 2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8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01" name="Line 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02" name="Line 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03" name="Line 2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04" name="Line 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05" name="Line 2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06" name="Line 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07" name="Line 2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08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1913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3658"/>
                    <a:ext cx="0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14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3658"/>
                    <a:ext cx="0" cy="86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821" name="Rectangle 269" descr="PE03255_"/>
                <p:cNvSpPr>
                  <a:spLocks noChangeArrowheads="1"/>
                </p:cNvSpPr>
                <p:nvPr/>
              </p:nvSpPr>
              <p:spPr bwMode="auto">
                <a:xfrm rot="21600000">
                  <a:off x="-48" y="3350"/>
                  <a:ext cx="182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eaLnBrk="0" hangingPunct="0">
                    <a:defRPr/>
                  </a:pPr>
                  <a:r>
                    <a:rPr lang="en-US" sz="1000" b="1">
                      <a:solidFill>
                        <a:srgbClr val="04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</a:rPr>
                    <a:t>0     1      2     3      4      5      6       7     8      9     10</a:t>
                  </a:r>
                </a:p>
              </p:txBody>
            </p:sp>
          </p:grpSp>
          <p:sp>
            <p:nvSpPr>
              <p:cNvPr id="21909" name="Freeform 270"/>
              <p:cNvSpPr>
                <a:spLocks noChangeAspect="1"/>
              </p:cNvSpPr>
              <p:nvPr/>
            </p:nvSpPr>
            <p:spPr bwMode="auto">
              <a:xfrm rot="-8845963">
                <a:off x="1216" y="1963"/>
                <a:ext cx="848" cy="540"/>
              </a:xfrm>
              <a:custGeom>
                <a:avLst/>
                <a:gdLst>
                  <a:gd name="T0" fmla="*/ 0 w 2112"/>
                  <a:gd name="T1" fmla="*/ 0 h 1344"/>
                  <a:gd name="T2" fmla="*/ 0 w 2112"/>
                  <a:gd name="T3" fmla="*/ 87 h 1344"/>
                  <a:gd name="T4" fmla="*/ 137 w 2112"/>
                  <a:gd name="T5" fmla="*/ 0 h 1344"/>
                  <a:gd name="T6" fmla="*/ 0 w 2112"/>
                  <a:gd name="T7" fmla="*/ 0 h 1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2"/>
                  <a:gd name="T13" fmla="*/ 0 h 1344"/>
                  <a:gd name="T14" fmla="*/ 2112 w 2112"/>
                  <a:gd name="T15" fmla="*/ 1344 h 1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2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21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19050">
                <a:solidFill>
                  <a:srgbClr val="0033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902" name="Text Box 271"/>
            <p:cNvSpPr txBox="1">
              <a:spLocks noChangeArrowheads="1"/>
            </p:cNvSpPr>
            <p:nvPr/>
          </p:nvSpPr>
          <p:spPr bwMode="auto">
            <a:xfrm>
              <a:off x="4875" y="799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A</a:t>
              </a:r>
              <a:r>
                <a:rPr lang="en-US" altLang="zh-CN" sz="2400" b="1" i="1">
                  <a:solidFill>
                    <a:schemeClr val="accent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</a:t>
              </a:r>
              <a:r>
                <a:rPr lang="en-US" altLang="zh-CN" sz="2400" b="1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21903" name="Text Box 272"/>
            <p:cNvSpPr txBox="1">
              <a:spLocks noChangeArrowheads="1"/>
            </p:cNvSpPr>
            <p:nvPr/>
          </p:nvSpPr>
          <p:spPr bwMode="auto">
            <a:xfrm>
              <a:off x="2881" y="799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B</a:t>
              </a:r>
              <a:r>
                <a:rPr lang="en-US" altLang="zh-CN" sz="2400" b="1" i="1">
                  <a:solidFill>
                    <a:schemeClr val="accent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</a:t>
              </a:r>
              <a:r>
                <a:rPr lang="en-US" altLang="zh-CN" sz="2400" b="1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21904" name="Text Box 273"/>
            <p:cNvSpPr txBox="1">
              <a:spLocks noChangeArrowheads="1"/>
            </p:cNvSpPr>
            <p:nvPr/>
          </p:nvSpPr>
          <p:spPr bwMode="auto">
            <a:xfrm>
              <a:off x="2880" y="2341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C</a:t>
              </a:r>
              <a:r>
                <a:rPr lang="en-US" altLang="zh-CN" sz="2400" b="1" i="1">
                  <a:solidFill>
                    <a:schemeClr val="accent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</a:t>
              </a:r>
              <a:r>
                <a:rPr lang="en-US" altLang="zh-CN" sz="2400" b="1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</p:txBody>
        </p:sp>
      </p:grpSp>
      <p:sp>
        <p:nvSpPr>
          <p:cNvPr id="23826" name="Line 274"/>
          <p:cNvSpPr>
            <a:spLocks noChangeShapeType="1"/>
          </p:cNvSpPr>
          <p:nvPr/>
        </p:nvSpPr>
        <p:spPr bwMode="auto">
          <a:xfrm>
            <a:off x="5073650" y="3730625"/>
            <a:ext cx="3384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827" name="Text Box 275"/>
          <p:cNvSpPr txBox="1">
            <a:spLocks noChangeArrowheads="1"/>
          </p:cNvSpPr>
          <p:nvPr/>
        </p:nvSpPr>
        <p:spPr bwMode="auto">
          <a:xfrm>
            <a:off x="8153400" y="33528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A</a:t>
            </a:r>
            <a:r>
              <a:rPr lang="en-US" altLang="zh-CN" sz="2400" b="1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zh-CN" sz="2400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3828" name="Text Box 276"/>
          <p:cNvSpPr txBox="1">
            <a:spLocks noChangeArrowheads="1"/>
          </p:cNvSpPr>
          <p:nvPr/>
        </p:nvSpPr>
        <p:spPr bwMode="auto">
          <a:xfrm>
            <a:off x="5003800" y="334168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B</a:t>
            </a:r>
            <a:r>
              <a:rPr lang="en-US" altLang="zh-CN" sz="2400" b="1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zh-CN" sz="2400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13" name="Group 277"/>
          <p:cNvGrpSpPr/>
          <p:nvPr/>
        </p:nvGrpSpPr>
        <p:grpSpPr bwMode="auto">
          <a:xfrm>
            <a:off x="4873625" y="260350"/>
            <a:ext cx="3787775" cy="3208338"/>
            <a:chOff x="22" y="1591"/>
            <a:chExt cx="2386" cy="2021"/>
          </a:xfrm>
        </p:grpSpPr>
        <p:grpSp>
          <p:nvGrpSpPr>
            <p:cNvPr id="21633" name="Group 278"/>
            <p:cNvGrpSpPr/>
            <p:nvPr/>
          </p:nvGrpSpPr>
          <p:grpSpPr bwMode="auto">
            <a:xfrm rot="8842461">
              <a:off x="22" y="1591"/>
              <a:ext cx="2235" cy="1801"/>
              <a:chOff x="261" y="1296"/>
              <a:chExt cx="2235" cy="1801"/>
            </a:xfrm>
          </p:grpSpPr>
          <p:sp>
            <p:nvSpPr>
              <p:cNvPr id="21637" name="Freeform 279"/>
              <p:cNvSpPr/>
              <p:nvPr/>
            </p:nvSpPr>
            <p:spPr bwMode="auto">
              <a:xfrm rot="-8845963">
                <a:off x="384" y="1296"/>
                <a:ext cx="2112" cy="1344"/>
              </a:xfrm>
              <a:custGeom>
                <a:avLst/>
                <a:gdLst>
                  <a:gd name="T0" fmla="*/ 0 w 2112"/>
                  <a:gd name="T1" fmla="*/ 0 h 1344"/>
                  <a:gd name="T2" fmla="*/ 0 w 2112"/>
                  <a:gd name="T3" fmla="*/ 1344 h 1344"/>
                  <a:gd name="T4" fmla="*/ 2112 w 2112"/>
                  <a:gd name="T5" fmla="*/ 0 h 1344"/>
                  <a:gd name="T6" fmla="*/ 0 w 2112"/>
                  <a:gd name="T7" fmla="*/ 0 h 1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2"/>
                  <a:gd name="T13" fmla="*/ 0 h 1344"/>
                  <a:gd name="T14" fmla="*/ 2112 w 2112"/>
                  <a:gd name="T15" fmla="*/ 1344 h 1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2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21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F2FF">
                  <a:alpha val="50195"/>
                </a:srgbClr>
              </a:solidFill>
              <a:ln w="1905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638" name="Group 280"/>
              <p:cNvGrpSpPr/>
              <p:nvPr/>
            </p:nvGrpSpPr>
            <p:grpSpPr bwMode="auto">
              <a:xfrm rot="7354037">
                <a:off x="1658" y="2449"/>
                <a:ext cx="1104" cy="192"/>
                <a:chOff x="192" y="1824"/>
                <a:chExt cx="1104" cy="192"/>
              </a:xfrm>
            </p:grpSpPr>
            <p:grpSp>
              <p:nvGrpSpPr>
                <p:cNvPr id="21840" name="Group 281"/>
                <p:cNvGrpSpPr/>
                <p:nvPr/>
              </p:nvGrpSpPr>
              <p:grpSpPr bwMode="auto">
                <a:xfrm>
                  <a:off x="240" y="1824"/>
                  <a:ext cx="952" cy="48"/>
                  <a:chOff x="240" y="2208"/>
                  <a:chExt cx="952" cy="29"/>
                </a:xfrm>
              </p:grpSpPr>
              <p:sp>
                <p:nvSpPr>
                  <p:cNvPr id="21842" name="Line 2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0" y="2208"/>
                    <a:ext cx="0" cy="26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43" name="Line 2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56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44" name="Line 2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45" name="Line 2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46" name="Line 2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6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47" name="Line 2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2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48" name="Line 2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49" name="Line 2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50" name="Line 2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1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51" name="Line 2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8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52" name="Line 2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4" y="2208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53" name="Line 2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1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54" name="Line 2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37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55" name="Line 2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56" name="Line 2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0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57" name="Line 2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86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58" name="Line 2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0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59" name="Line 2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60" name="Line 3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6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61" name="Line 3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2" y="2208"/>
                    <a:ext cx="0" cy="29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62" name="Line 3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68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63" name="Line 3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64" name="Line 3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1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65" name="Line 3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8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66" name="Line 3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4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67" name="Line 3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0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68" name="Line 3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67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69" name="Line 3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8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70" name="Line 3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00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71" name="Line 3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16" y="2208"/>
                    <a:ext cx="0" cy="29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72" name="Line 3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3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73" name="Line 3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4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74" name="Line 3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6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75" name="Line 3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76" name="Line 3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8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77" name="Line 3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1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78" name="Line 3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1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79" name="Line 3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8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80" name="Line 3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64" y="2208"/>
                    <a:ext cx="0" cy="29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81" name="Line 3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80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82" name="Line 3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97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83" name="Line 3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1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84" name="Line 3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0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85" name="Line 3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46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86" name="Line 3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2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87" name="Line 3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7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88" name="Line 3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9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89" name="Line 3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12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90" name="Line 3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28" y="2208"/>
                    <a:ext cx="0" cy="23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91" name="Line 3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45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92" name="Line 3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61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93" name="Line 3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77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94" name="Line 3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94" y="2208"/>
                    <a:ext cx="0" cy="2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95" name="Line 3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10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96" name="Line 3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27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97" name="Line 3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43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98" name="Line 3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59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99" name="Line 3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76" y="2208"/>
                    <a:ext cx="0" cy="29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00" name="Line 3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92" y="2208"/>
                    <a:ext cx="0" cy="14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893" name="Rectangle 341"/>
                <p:cNvSpPr>
                  <a:spLocks noChangeArrowheads="1"/>
                </p:cNvSpPr>
                <p:nvPr/>
              </p:nvSpPr>
              <p:spPr bwMode="auto">
                <a:xfrm>
                  <a:off x="196" y="1862"/>
                  <a:ext cx="110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eaLnBrk="0" hangingPunct="0">
                    <a:defRPr/>
                  </a:pPr>
                  <a:r>
                    <a:rPr lang="en-US" sz="1000" b="1">
                      <a:solidFill>
                        <a:srgbClr val="04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</a:rPr>
                    <a:t>0     1      2     3      4      5</a:t>
                  </a:r>
                  <a:endParaRPr lang="en-US" sz="2400">
                    <a:solidFill>
                      <a:srgbClr val="04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639" name="Group 342"/>
              <p:cNvGrpSpPr/>
              <p:nvPr/>
            </p:nvGrpSpPr>
            <p:grpSpPr bwMode="auto">
              <a:xfrm rot="-8845963">
                <a:off x="261" y="2385"/>
                <a:ext cx="1828" cy="180"/>
                <a:chOff x="-48" y="3324"/>
                <a:chExt cx="1828" cy="180"/>
              </a:xfrm>
            </p:grpSpPr>
            <p:grpSp>
              <p:nvGrpSpPr>
                <p:cNvPr id="21741" name="Group 343"/>
                <p:cNvGrpSpPr/>
                <p:nvPr/>
              </p:nvGrpSpPr>
              <p:grpSpPr bwMode="auto">
                <a:xfrm>
                  <a:off x="24" y="3324"/>
                  <a:ext cx="1560" cy="36"/>
                  <a:chOff x="288" y="3658"/>
                  <a:chExt cx="4560" cy="86"/>
                </a:xfrm>
              </p:grpSpPr>
              <p:grpSp>
                <p:nvGrpSpPr>
                  <p:cNvPr id="21743" name="Group 344"/>
                  <p:cNvGrpSpPr/>
                  <p:nvPr/>
                </p:nvGrpSpPr>
                <p:grpSpPr bwMode="auto">
                  <a:xfrm>
                    <a:off x="288" y="3658"/>
                    <a:ext cx="4464" cy="86"/>
                    <a:chOff x="288" y="3658"/>
                    <a:chExt cx="4464" cy="86"/>
                  </a:xfrm>
                </p:grpSpPr>
                <p:sp>
                  <p:nvSpPr>
                    <p:cNvPr id="21746" name="Line 3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58"/>
                      <a:ext cx="0" cy="77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47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48" name="Line 3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49" name="Line 3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50" name="Line 3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51" name="Line 3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52" name="Line 3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53" name="Line 3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54" name="Line 3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55" name="Line 3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56" name="Line 3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57" name="Line 3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58" name="Line 3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59" name="Line 3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60" name="Line 3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61" name="Line 3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62" name="Line 3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63" name="Line 3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64" name="Line 3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65" name="Line 3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66" name="Line 3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67" name="Line 3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68" name="Line 3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69" name="Line 3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70" name="Line 3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71" name="Line 3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72" name="Line 3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73" name="Line 3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74" name="Line 3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75" name="Line 3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76" name="Line 3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77" name="Line 3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78" name="Line 3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79" name="Line 3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80" name="Line 3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81" name="Line 3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82" name="Line 3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83" name="Line 3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84" name="Line 3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85" name="Line 3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86" name="Line 3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87" name="Line 3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88" name="Line 3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89" name="Line 3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90" name="Line 3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91" name="Line 3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92" name="Line 3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93" name="Line 3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94" name="Line 3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2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95" name="Line 3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96" name="Line 3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97" name="Line 3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98" name="Line 3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99" name="Line 3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00" name="Line 3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01" name="Line 4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02" name="Line 4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03" name="Line 4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04" name="Line 4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7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05" name="Line 4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06" name="Line 4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07" name="Line 4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08" name="Line 4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4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09" name="Line 4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10" name="Line 4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11" name="Line 4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12" name="Line 4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13" name="Line 4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14" name="Line 4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15" name="Line 4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16" name="Line 4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17" name="Line 4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6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18" name="Line 4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19" name="Line 4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20" name="Line 4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21" name="Line 4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22" name="Line 4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23" name="Line 4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24" name="Line 4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25" name="Line 4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26" name="Line 4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27" name="Line 4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28" name="Line 4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29" name="Line 4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30" name="Line 4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31" name="Line 4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8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32" name="Line 4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33" name="Line 4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34" name="Line 4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35" name="Line 4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36" name="Line 4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37" name="Line 4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38" name="Line 4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39" name="Line 4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1744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3658"/>
                    <a:ext cx="0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745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3658"/>
                    <a:ext cx="0" cy="86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993" name="Rectangle 441"/>
                <p:cNvSpPr>
                  <a:spLocks noChangeArrowheads="1"/>
                </p:cNvSpPr>
                <p:nvPr/>
              </p:nvSpPr>
              <p:spPr bwMode="auto">
                <a:xfrm rot="21600000">
                  <a:off x="-48" y="3346"/>
                  <a:ext cx="182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eaLnBrk="0" hangingPunct="0">
                    <a:defRPr/>
                  </a:pPr>
                  <a:r>
                    <a:rPr lang="en-US" sz="1000" b="1">
                      <a:solidFill>
                        <a:srgbClr val="04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</a:rPr>
                    <a:t>0     1      2     3      4      5      6       7     8      9     10</a:t>
                  </a:r>
                </a:p>
              </p:txBody>
            </p:sp>
          </p:grpSp>
          <p:grpSp>
            <p:nvGrpSpPr>
              <p:cNvPr id="21640" name="Group 442"/>
              <p:cNvGrpSpPr/>
              <p:nvPr/>
            </p:nvGrpSpPr>
            <p:grpSpPr bwMode="auto">
              <a:xfrm>
                <a:off x="668" y="1980"/>
                <a:ext cx="1828" cy="180"/>
                <a:chOff x="-48" y="3324"/>
                <a:chExt cx="1828" cy="180"/>
              </a:xfrm>
            </p:grpSpPr>
            <p:grpSp>
              <p:nvGrpSpPr>
                <p:cNvPr id="21642" name="Group 443"/>
                <p:cNvGrpSpPr/>
                <p:nvPr/>
              </p:nvGrpSpPr>
              <p:grpSpPr bwMode="auto">
                <a:xfrm>
                  <a:off x="24" y="3324"/>
                  <a:ext cx="1560" cy="36"/>
                  <a:chOff x="288" y="3658"/>
                  <a:chExt cx="4560" cy="86"/>
                </a:xfrm>
              </p:grpSpPr>
              <p:grpSp>
                <p:nvGrpSpPr>
                  <p:cNvPr id="21644" name="Group 444"/>
                  <p:cNvGrpSpPr/>
                  <p:nvPr/>
                </p:nvGrpSpPr>
                <p:grpSpPr bwMode="auto">
                  <a:xfrm>
                    <a:off x="288" y="3658"/>
                    <a:ext cx="4464" cy="86"/>
                    <a:chOff x="288" y="3658"/>
                    <a:chExt cx="4464" cy="86"/>
                  </a:xfrm>
                </p:grpSpPr>
                <p:sp>
                  <p:nvSpPr>
                    <p:cNvPr id="21647" name="Line 4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58"/>
                      <a:ext cx="0" cy="77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48" name="Line 4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49" name="Line 4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50" name="Line 4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51" name="Line 4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52" name="Line 4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53" name="Line 4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54" name="Line 4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55" name="Line 4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56" name="Line 4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57" name="Line 4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58" name="Line 4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59" name="Line 4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60" name="Line 4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61" name="Line 4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62" name="Line 4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63" name="Line 4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64" name="Line 4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65" name="Line 4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66" name="Line 4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67" name="Line 4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68" name="Line 4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69" name="Line 4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70" name="Line 4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71" name="Line 4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72" name="Line 4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73" name="Line 4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74" name="Line 4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75" name="Line 4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76" name="Line 4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77" name="Line 4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78" name="Line 4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79" name="Line 4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80" name="Line 4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81" name="Line 4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82" name="Line 4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83" name="Line 4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84" name="Line 4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85" name="Line 4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86" name="Line 4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87" name="Line 4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88" name="Line 4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89" name="Line 4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90" name="Line 4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91" name="Line 4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92" name="Line 4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93" name="Line 4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94" name="Line 4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95" name="Line 4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2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96" name="Line 4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97" name="Line 4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98" name="Line 4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699" name="Line 4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00" name="Line 4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01" name="Line 4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02" name="Line 5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03" name="Line 5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04" name="Line 5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05" name="Line 5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7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06" name="Line 5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07" name="Line 5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08" name="Line 5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09" name="Line 5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4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10" name="Line 5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11" name="Line 5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12" name="Line 5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13" name="Line 5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14" name="Line 5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15" name="Line 5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16" name="Line 5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17" name="Line 5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18" name="Line 5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6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19" name="Line 5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20" name="Line 5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21" name="Line 5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22" name="Line 5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23" name="Line 5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58"/>
                      <a:ext cx="0" cy="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24" name="Line 5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25" name="Line 5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26" name="Line 5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27" name="Line 5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28" name="Line 5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29" name="Line 5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30" name="Line 5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31" name="Line 5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0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32" name="Line 5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8" y="3658"/>
                      <a:ext cx="0" cy="4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33" name="Line 5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3658"/>
                      <a:ext cx="0" cy="6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hlink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34" name="Line 5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35" name="Line 5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36" name="Line 5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37" name="Line 5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3658"/>
                      <a:ext cx="0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38" name="Line 5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6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39" name="Line 5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40" name="Line 5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52" y="3658"/>
                      <a:ext cx="0" cy="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33CC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1645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3658"/>
                    <a:ext cx="0" cy="41"/>
                  </a:xfrm>
                  <a:prstGeom prst="line">
                    <a:avLst/>
                  </a:prstGeom>
                  <a:noFill/>
                  <a:ln w="63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46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3658"/>
                    <a:ext cx="0" cy="86"/>
                  </a:xfrm>
                  <a:prstGeom prst="line">
                    <a:avLst/>
                  </a:prstGeom>
                  <a:noFill/>
                  <a:ln w="635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4093" name="Rectangle 541" descr="PE03255_"/>
                <p:cNvSpPr>
                  <a:spLocks noChangeArrowheads="1"/>
                </p:cNvSpPr>
                <p:nvPr/>
              </p:nvSpPr>
              <p:spPr bwMode="auto">
                <a:xfrm rot="21600000">
                  <a:off x="-48" y="3350"/>
                  <a:ext cx="182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eaLnBrk="0" hangingPunct="0">
                    <a:defRPr/>
                  </a:pPr>
                  <a:r>
                    <a:rPr lang="en-US" sz="1000" b="1">
                      <a:solidFill>
                        <a:srgbClr val="04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</a:rPr>
                    <a:t>0     1      2     3      4      5      6       7     8      9     10</a:t>
                  </a:r>
                </a:p>
              </p:txBody>
            </p:sp>
          </p:grpSp>
          <p:sp>
            <p:nvSpPr>
              <p:cNvPr id="21641" name="Freeform 542"/>
              <p:cNvSpPr>
                <a:spLocks noChangeAspect="1"/>
              </p:cNvSpPr>
              <p:nvPr/>
            </p:nvSpPr>
            <p:spPr bwMode="auto">
              <a:xfrm rot="-8845963">
                <a:off x="1216" y="1963"/>
                <a:ext cx="848" cy="540"/>
              </a:xfrm>
              <a:custGeom>
                <a:avLst/>
                <a:gdLst>
                  <a:gd name="T0" fmla="*/ 0 w 2112"/>
                  <a:gd name="T1" fmla="*/ 0 h 1344"/>
                  <a:gd name="T2" fmla="*/ 0 w 2112"/>
                  <a:gd name="T3" fmla="*/ 87 h 1344"/>
                  <a:gd name="T4" fmla="*/ 137 w 2112"/>
                  <a:gd name="T5" fmla="*/ 0 h 1344"/>
                  <a:gd name="T6" fmla="*/ 0 w 2112"/>
                  <a:gd name="T7" fmla="*/ 0 h 1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2"/>
                  <a:gd name="T13" fmla="*/ 0 h 1344"/>
                  <a:gd name="T14" fmla="*/ 2112 w 2112"/>
                  <a:gd name="T15" fmla="*/ 1344 h 1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2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21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19050">
                <a:solidFill>
                  <a:srgbClr val="003366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634" name="Text Box 543"/>
            <p:cNvSpPr txBox="1">
              <a:spLocks noChangeArrowheads="1"/>
            </p:cNvSpPr>
            <p:nvPr/>
          </p:nvSpPr>
          <p:spPr bwMode="auto">
            <a:xfrm>
              <a:off x="2090" y="1782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1635" name="Text Box 544"/>
            <p:cNvSpPr txBox="1">
              <a:spLocks noChangeArrowheads="1"/>
            </p:cNvSpPr>
            <p:nvPr/>
          </p:nvSpPr>
          <p:spPr bwMode="auto">
            <a:xfrm>
              <a:off x="96" y="1781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B</a:t>
              </a:r>
              <a:r>
                <a:rPr lang="en-US" altLang="zh-CN" sz="2400" b="1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21636" name="Text Box 545"/>
            <p:cNvSpPr txBox="1">
              <a:spLocks noChangeArrowheads="1"/>
            </p:cNvSpPr>
            <p:nvPr/>
          </p:nvSpPr>
          <p:spPr bwMode="auto">
            <a:xfrm>
              <a:off x="95" y="3324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3" name="Group 546"/>
          <p:cNvGrpSpPr/>
          <p:nvPr/>
        </p:nvGrpSpPr>
        <p:grpSpPr bwMode="auto">
          <a:xfrm rot="5400000">
            <a:off x="1701800" y="3136901"/>
            <a:ext cx="6192837" cy="582612"/>
            <a:chOff x="249" y="1661"/>
            <a:chExt cx="3901" cy="367"/>
          </a:xfrm>
        </p:grpSpPr>
        <p:sp>
          <p:nvSpPr>
            <p:cNvPr id="21521" name="Rectangle 547"/>
            <p:cNvSpPr>
              <a:spLocks noChangeArrowheads="1"/>
            </p:cNvSpPr>
            <p:nvPr/>
          </p:nvSpPr>
          <p:spPr bwMode="auto">
            <a:xfrm>
              <a:off x="286" y="1662"/>
              <a:ext cx="3810" cy="31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21522" name="Line 548"/>
            <p:cNvSpPr>
              <a:spLocks noChangeShapeType="1"/>
            </p:cNvSpPr>
            <p:nvPr/>
          </p:nvSpPr>
          <p:spPr bwMode="auto">
            <a:xfrm>
              <a:off x="667" y="1661"/>
              <a:ext cx="0" cy="18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Line 549"/>
            <p:cNvSpPr>
              <a:spLocks noChangeShapeType="1"/>
            </p:cNvSpPr>
            <p:nvPr/>
          </p:nvSpPr>
          <p:spPr bwMode="auto">
            <a:xfrm>
              <a:off x="1046" y="1661"/>
              <a:ext cx="0" cy="18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Line 550"/>
            <p:cNvSpPr>
              <a:spLocks noChangeShapeType="1"/>
            </p:cNvSpPr>
            <p:nvPr/>
          </p:nvSpPr>
          <p:spPr bwMode="auto">
            <a:xfrm>
              <a:off x="1429" y="1661"/>
              <a:ext cx="0" cy="18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Line 551"/>
            <p:cNvSpPr>
              <a:spLocks noChangeShapeType="1"/>
            </p:cNvSpPr>
            <p:nvPr/>
          </p:nvSpPr>
          <p:spPr bwMode="auto">
            <a:xfrm>
              <a:off x="1810" y="1661"/>
              <a:ext cx="0" cy="18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6" name="Line 552"/>
            <p:cNvSpPr>
              <a:spLocks noChangeShapeType="1"/>
            </p:cNvSpPr>
            <p:nvPr/>
          </p:nvSpPr>
          <p:spPr bwMode="auto">
            <a:xfrm>
              <a:off x="2200" y="1662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7" name="Line 553"/>
            <p:cNvSpPr>
              <a:spLocks noChangeShapeType="1"/>
            </p:cNvSpPr>
            <p:nvPr/>
          </p:nvSpPr>
          <p:spPr bwMode="auto">
            <a:xfrm>
              <a:off x="2581" y="1662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8" name="Line 554"/>
            <p:cNvSpPr>
              <a:spLocks noChangeShapeType="1"/>
            </p:cNvSpPr>
            <p:nvPr/>
          </p:nvSpPr>
          <p:spPr bwMode="auto">
            <a:xfrm>
              <a:off x="2953" y="1662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9" name="Line 555"/>
            <p:cNvSpPr>
              <a:spLocks noChangeShapeType="1"/>
            </p:cNvSpPr>
            <p:nvPr/>
          </p:nvSpPr>
          <p:spPr bwMode="auto">
            <a:xfrm>
              <a:off x="3334" y="1662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Line 556"/>
            <p:cNvSpPr>
              <a:spLocks noChangeShapeType="1"/>
            </p:cNvSpPr>
            <p:nvPr/>
          </p:nvSpPr>
          <p:spPr bwMode="auto">
            <a:xfrm>
              <a:off x="332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Line 557"/>
            <p:cNvSpPr>
              <a:spLocks noChangeShapeType="1"/>
            </p:cNvSpPr>
            <p:nvPr/>
          </p:nvSpPr>
          <p:spPr bwMode="auto">
            <a:xfrm>
              <a:off x="704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Line 558"/>
            <p:cNvSpPr>
              <a:spLocks noChangeShapeType="1"/>
            </p:cNvSpPr>
            <p:nvPr/>
          </p:nvSpPr>
          <p:spPr bwMode="auto">
            <a:xfrm>
              <a:off x="1083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Line 559"/>
            <p:cNvSpPr>
              <a:spLocks noChangeShapeType="1"/>
            </p:cNvSpPr>
            <p:nvPr/>
          </p:nvSpPr>
          <p:spPr bwMode="auto">
            <a:xfrm>
              <a:off x="1466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Line 560"/>
            <p:cNvSpPr>
              <a:spLocks noChangeShapeType="1"/>
            </p:cNvSpPr>
            <p:nvPr/>
          </p:nvSpPr>
          <p:spPr bwMode="auto">
            <a:xfrm flipH="1">
              <a:off x="1855" y="1662"/>
              <a:ext cx="1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Line 561"/>
            <p:cNvSpPr>
              <a:spLocks noChangeShapeType="1"/>
            </p:cNvSpPr>
            <p:nvPr/>
          </p:nvSpPr>
          <p:spPr bwMode="auto">
            <a:xfrm>
              <a:off x="2237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Line 562"/>
            <p:cNvSpPr>
              <a:spLocks noChangeShapeType="1"/>
            </p:cNvSpPr>
            <p:nvPr/>
          </p:nvSpPr>
          <p:spPr bwMode="auto">
            <a:xfrm>
              <a:off x="2618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Line 563"/>
            <p:cNvSpPr>
              <a:spLocks noChangeShapeType="1"/>
            </p:cNvSpPr>
            <p:nvPr/>
          </p:nvSpPr>
          <p:spPr bwMode="auto">
            <a:xfrm>
              <a:off x="2989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Line 564"/>
            <p:cNvSpPr>
              <a:spLocks noChangeShapeType="1"/>
            </p:cNvSpPr>
            <p:nvPr/>
          </p:nvSpPr>
          <p:spPr bwMode="auto">
            <a:xfrm>
              <a:off x="368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9" name="Line 565"/>
            <p:cNvSpPr>
              <a:spLocks noChangeShapeType="1"/>
            </p:cNvSpPr>
            <p:nvPr/>
          </p:nvSpPr>
          <p:spPr bwMode="auto">
            <a:xfrm>
              <a:off x="749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Line 566"/>
            <p:cNvSpPr>
              <a:spLocks noChangeShapeType="1"/>
            </p:cNvSpPr>
            <p:nvPr/>
          </p:nvSpPr>
          <p:spPr bwMode="auto">
            <a:xfrm>
              <a:off x="1128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1" name="Line 567"/>
            <p:cNvSpPr>
              <a:spLocks noChangeShapeType="1"/>
            </p:cNvSpPr>
            <p:nvPr/>
          </p:nvSpPr>
          <p:spPr bwMode="auto">
            <a:xfrm>
              <a:off x="1502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Line 568"/>
            <p:cNvSpPr>
              <a:spLocks noChangeShapeType="1"/>
            </p:cNvSpPr>
            <p:nvPr/>
          </p:nvSpPr>
          <p:spPr bwMode="auto">
            <a:xfrm>
              <a:off x="1901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Line 569"/>
            <p:cNvSpPr>
              <a:spLocks noChangeShapeType="1"/>
            </p:cNvSpPr>
            <p:nvPr/>
          </p:nvSpPr>
          <p:spPr bwMode="auto">
            <a:xfrm>
              <a:off x="2273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4" name="Line 570"/>
            <p:cNvSpPr>
              <a:spLocks noChangeShapeType="1"/>
            </p:cNvSpPr>
            <p:nvPr/>
          </p:nvSpPr>
          <p:spPr bwMode="auto">
            <a:xfrm>
              <a:off x="2654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Line 571"/>
            <p:cNvSpPr>
              <a:spLocks noChangeShapeType="1"/>
            </p:cNvSpPr>
            <p:nvPr/>
          </p:nvSpPr>
          <p:spPr bwMode="auto">
            <a:xfrm>
              <a:off x="3035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6" name="Line 572"/>
            <p:cNvSpPr>
              <a:spLocks noChangeShapeType="1"/>
            </p:cNvSpPr>
            <p:nvPr/>
          </p:nvSpPr>
          <p:spPr bwMode="auto">
            <a:xfrm>
              <a:off x="404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7" name="Line 573"/>
            <p:cNvSpPr>
              <a:spLocks noChangeShapeType="1"/>
            </p:cNvSpPr>
            <p:nvPr/>
          </p:nvSpPr>
          <p:spPr bwMode="auto">
            <a:xfrm>
              <a:off x="785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8" name="Line 574"/>
            <p:cNvSpPr>
              <a:spLocks noChangeShapeType="1"/>
            </p:cNvSpPr>
            <p:nvPr/>
          </p:nvSpPr>
          <p:spPr bwMode="auto">
            <a:xfrm>
              <a:off x="1164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9" name="Line 575"/>
            <p:cNvSpPr>
              <a:spLocks noChangeShapeType="1"/>
            </p:cNvSpPr>
            <p:nvPr/>
          </p:nvSpPr>
          <p:spPr bwMode="auto">
            <a:xfrm>
              <a:off x="1538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0" name="Line 576"/>
            <p:cNvSpPr>
              <a:spLocks noChangeShapeType="1"/>
            </p:cNvSpPr>
            <p:nvPr/>
          </p:nvSpPr>
          <p:spPr bwMode="auto">
            <a:xfrm>
              <a:off x="1937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1" name="Line 577"/>
            <p:cNvSpPr>
              <a:spLocks noChangeShapeType="1"/>
            </p:cNvSpPr>
            <p:nvPr/>
          </p:nvSpPr>
          <p:spPr bwMode="auto">
            <a:xfrm>
              <a:off x="2309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2" name="Line 578"/>
            <p:cNvSpPr>
              <a:spLocks noChangeShapeType="1"/>
            </p:cNvSpPr>
            <p:nvPr/>
          </p:nvSpPr>
          <p:spPr bwMode="auto">
            <a:xfrm>
              <a:off x="2690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3" name="Line 579"/>
            <p:cNvSpPr>
              <a:spLocks noChangeShapeType="1"/>
            </p:cNvSpPr>
            <p:nvPr/>
          </p:nvSpPr>
          <p:spPr bwMode="auto">
            <a:xfrm>
              <a:off x="3071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4" name="Line 580"/>
            <p:cNvSpPr>
              <a:spLocks noChangeShapeType="1"/>
            </p:cNvSpPr>
            <p:nvPr/>
          </p:nvSpPr>
          <p:spPr bwMode="auto">
            <a:xfrm>
              <a:off x="440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5" name="Line 581"/>
            <p:cNvSpPr>
              <a:spLocks noChangeShapeType="1"/>
            </p:cNvSpPr>
            <p:nvPr/>
          </p:nvSpPr>
          <p:spPr bwMode="auto">
            <a:xfrm>
              <a:off x="821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6" name="Line 582"/>
            <p:cNvSpPr>
              <a:spLocks noChangeShapeType="1"/>
            </p:cNvSpPr>
            <p:nvPr/>
          </p:nvSpPr>
          <p:spPr bwMode="auto">
            <a:xfrm>
              <a:off x="1200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7" name="Line 583"/>
            <p:cNvSpPr>
              <a:spLocks noChangeShapeType="1"/>
            </p:cNvSpPr>
            <p:nvPr/>
          </p:nvSpPr>
          <p:spPr bwMode="auto">
            <a:xfrm>
              <a:off x="1574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8" name="Line 584"/>
            <p:cNvSpPr>
              <a:spLocks noChangeShapeType="1"/>
            </p:cNvSpPr>
            <p:nvPr/>
          </p:nvSpPr>
          <p:spPr bwMode="auto">
            <a:xfrm>
              <a:off x="1973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9" name="Line 585"/>
            <p:cNvSpPr>
              <a:spLocks noChangeShapeType="1"/>
            </p:cNvSpPr>
            <p:nvPr/>
          </p:nvSpPr>
          <p:spPr bwMode="auto">
            <a:xfrm>
              <a:off x="2354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0" name="Line 586"/>
            <p:cNvSpPr>
              <a:spLocks noChangeShapeType="1"/>
            </p:cNvSpPr>
            <p:nvPr/>
          </p:nvSpPr>
          <p:spPr bwMode="auto">
            <a:xfrm>
              <a:off x="2726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1" name="Line 587"/>
            <p:cNvSpPr>
              <a:spLocks noChangeShapeType="1"/>
            </p:cNvSpPr>
            <p:nvPr/>
          </p:nvSpPr>
          <p:spPr bwMode="auto">
            <a:xfrm>
              <a:off x="3107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2" name="Line 588"/>
            <p:cNvSpPr>
              <a:spLocks noChangeShapeType="1"/>
            </p:cNvSpPr>
            <p:nvPr/>
          </p:nvSpPr>
          <p:spPr bwMode="auto">
            <a:xfrm>
              <a:off x="486" y="1661"/>
              <a:ext cx="0" cy="18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3" name="Line 589"/>
            <p:cNvSpPr>
              <a:spLocks noChangeShapeType="1"/>
            </p:cNvSpPr>
            <p:nvPr/>
          </p:nvSpPr>
          <p:spPr bwMode="auto">
            <a:xfrm>
              <a:off x="856" y="1661"/>
              <a:ext cx="0" cy="18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4" name="Line 590"/>
            <p:cNvSpPr>
              <a:spLocks noChangeShapeType="1"/>
            </p:cNvSpPr>
            <p:nvPr/>
          </p:nvSpPr>
          <p:spPr bwMode="auto">
            <a:xfrm>
              <a:off x="1239" y="1661"/>
              <a:ext cx="0" cy="18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5" name="Line 591"/>
            <p:cNvSpPr>
              <a:spLocks noChangeShapeType="1"/>
            </p:cNvSpPr>
            <p:nvPr/>
          </p:nvSpPr>
          <p:spPr bwMode="auto">
            <a:xfrm>
              <a:off x="1619" y="1662"/>
              <a:ext cx="1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6" name="Line 592"/>
            <p:cNvSpPr>
              <a:spLocks noChangeShapeType="1"/>
            </p:cNvSpPr>
            <p:nvPr/>
          </p:nvSpPr>
          <p:spPr bwMode="auto">
            <a:xfrm>
              <a:off x="2010" y="1662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7" name="Line 593"/>
            <p:cNvSpPr>
              <a:spLocks noChangeShapeType="1"/>
            </p:cNvSpPr>
            <p:nvPr/>
          </p:nvSpPr>
          <p:spPr bwMode="auto">
            <a:xfrm>
              <a:off x="2391" y="1662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8" name="Line 594"/>
            <p:cNvSpPr>
              <a:spLocks noChangeShapeType="1"/>
            </p:cNvSpPr>
            <p:nvPr/>
          </p:nvSpPr>
          <p:spPr bwMode="auto">
            <a:xfrm>
              <a:off x="2763" y="1662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9" name="Line 595"/>
            <p:cNvSpPr>
              <a:spLocks noChangeShapeType="1"/>
            </p:cNvSpPr>
            <p:nvPr/>
          </p:nvSpPr>
          <p:spPr bwMode="auto">
            <a:xfrm>
              <a:off x="3144" y="1662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0" name="Line 596"/>
            <p:cNvSpPr>
              <a:spLocks noChangeShapeType="1"/>
            </p:cNvSpPr>
            <p:nvPr/>
          </p:nvSpPr>
          <p:spPr bwMode="auto">
            <a:xfrm>
              <a:off x="523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1" name="Line 597"/>
            <p:cNvSpPr>
              <a:spLocks noChangeShapeType="1"/>
            </p:cNvSpPr>
            <p:nvPr/>
          </p:nvSpPr>
          <p:spPr bwMode="auto">
            <a:xfrm>
              <a:off x="893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2" name="Line 598"/>
            <p:cNvSpPr>
              <a:spLocks noChangeShapeType="1"/>
            </p:cNvSpPr>
            <p:nvPr/>
          </p:nvSpPr>
          <p:spPr bwMode="auto">
            <a:xfrm>
              <a:off x="1276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3" name="Line 599"/>
            <p:cNvSpPr>
              <a:spLocks noChangeShapeType="1"/>
            </p:cNvSpPr>
            <p:nvPr/>
          </p:nvSpPr>
          <p:spPr bwMode="auto">
            <a:xfrm>
              <a:off x="1666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4" name="Line 600"/>
            <p:cNvSpPr>
              <a:spLocks noChangeShapeType="1"/>
            </p:cNvSpPr>
            <p:nvPr/>
          </p:nvSpPr>
          <p:spPr bwMode="auto">
            <a:xfrm>
              <a:off x="2047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5" name="Line 601"/>
            <p:cNvSpPr>
              <a:spLocks noChangeShapeType="1"/>
            </p:cNvSpPr>
            <p:nvPr/>
          </p:nvSpPr>
          <p:spPr bwMode="auto">
            <a:xfrm>
              <a:off x="2428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6" name="Line 602"/>
            <p:cNvSpPr>
              <a:spLocks noChangeShapeType="1"/>
            </p:cNvSpPr>
            <p:nvPr/>
          </p:nvSpPr>
          <p:spPr bwMode="auto">
            <a:xfrm>
              <a:off x="2809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7" name="Line 603"/>
            <p:cNvSpPr>
              <a:spLocks noChangeShapeType="1"/>
            </p:cNvSpPr>
            <p:nvPr/>
          </p:nvSpPr>
          <p:spPr bwMode="auto">
            <a:xfrm>
              <a:off x="3181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8" name="Line 604"/>
            <p:cNvSpPr>
              <a:spLocks noChangeShapeType="1"/>
            </p:cNvSpPr>
            <p:nvPr/>
          </p:nvSpPr>
          <p:spPr bwMode="auto">
            <a:xfrm>
              <a:off x="559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9" name="Line 605"/>
            <p:cNvSpPr>
              <a:spLocks noChangeShapeType="1"/>
            </p:cNvSpPr>
            <p:nvPr/>
          </p:nvSpPr>
          <p:spPr bwMode="auto">
            <a:xfrm>
              <a:off x="938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0" name="Line 606"/>
            <p:cNvSpPr>
              <a:spLocks noChangeShapeType="1"/>
            </p:cNvSpPr>
            <p:nvPr/>
          </p:nvSpPr>
          <p:spPr bwMode="auto">
            <a:xfrm>
              <a:off x="1312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1" name="Line 607"/>
            <p:cNvSpPr>
              <a:spLocks noChangeShapeType="1"/>
            </p:cNvSpPr>
            <p:nvPr/>
          </p:nvSpPr>
          <p:spPr bwMode="auto">
            <a:xfrm>
              <a:off x="1702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2" name="Line 608"/>
            <p:cNvSpPr>
              <a:spLocks noChangeShapeType="1"/>
            </p:cNvSpPr>
            <p:nvPr/>
          </p:nvSpPr>
          <p:spPr bwMode="auto">
            <a:xfrm>
              <a:off x="2083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3" name="Line 609"/>
            <p:cNvSpPr>
              <a:spLocks noChangeShapeType="1"/>
            </p:cNvSpPr>
            <p:nvPr/>
          </p:nvSpPr>
          <p:spPr bwMode="auto">
            <a:xfrm>
              <a:off x="2464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4" name="Line 610"/>
            <p:cNvSpPr>
              <a:spLocks noChangeShapeType="1"/>
            </p:cNvSpPr>
            <p:nvPr/>
          </p:nvSpPr>
          <p:spPr bwMode="auto">
            <a:xfrm>
              <a:off x="2845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5" name="Line 611"/>
            <p:cNvSpPr>
              <a:spLocks noChangeShapeType="1"/>
            </p:cNvSpPr>
            <p:nvPr/>
          </p:nvSpPr>
          <p:spPr bwMode="auto">
            <a:xfrm>
              <a:off x="3217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6" name="Line 612"/>
            <p:cNvSpPr>
              <a:spLocks noChangeShapeType="1"/>
            </p:cNvSpPr>
            <p:nvPr/>
          </p:nvSpPr>
          <p:spPr bwMode="auto">
            <a:xfrm>
              <a:off x="595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7" name="Line 613"/>
            <p:cNvSpPr>
              <a:spLocks noChangeShapeType="1"/>
            </p:cNvSpPr>
            <p:nvPr/>
          </p:nvSpPr>
          <p:spPr bwMode="auto">
            <a:xfrm>
              <a:off x="974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8" name="Line 614"/>
            <p:cNvSpPr>
              <a:spLocks noChangeShapeType="1"/>
            </p:cNvSpPr>
            <p:nvPr/>
          </p:nvSpPr>
          <p:spPr bwMode="auto">
            <a:xfrm>
              <a:off x="1348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9" name="Line 615"/>
            <p:cNvSpPr>
              <a:spLocks noChangeShapeType="1"/>
            </p:cNvSpPr>
            <p:nvPr/>
          </p:nvSpPr>
          <p:spPr bwMode="auto">
            <a:xfrm>
              <a:off x="1738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0" name="Line 616"/>
            <p:cNvSpPr>
              <a:spLocks noChangeShapeType="1"/>
            </p:cNvSpPr>
            <p:nvPr/>
          </p:nvSpPr>
          <p:spPr bwMode="auto">
            <a:xfrm>
              <a:off x="2128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1" name="Line 617"/>
            <p:cNvSpPr>
              <a:spLocks noChangeShapeType="1"/>
            </p:cNvSpPr>
            <p:nvPr/>
          </p:nvSpPr>
          <p:spPr bwMode="auto">
            <a:xfrm>
              <a:off x="2500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2" name="Line 618"/>
            <p:cNvSpPr>
              <a:spLocks noChangeShapeType="1"/>
            </p:cNvSpPr>
            <p:nvPr/>
          </p:nvSpPr>
          <p:spPr bwMode="auto">
            <a:xfrm>
              <a:off x="2881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3" name="Line 619"/>
            <p:cNvSpPr>
              <a:spLocks noChangeShapeType="1"/>
            </p:cNvSpPr>
            <p:nvPr/>
          </p:nvSpPr>
          <p:spPr bwMode="auto">
            <a:xfrm>
              <a:off x="3261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4" name="Line 620"/>
            <p:cNvSpPr>
              <a:spLocks noChangeShapeType="1"/>
            </p:cNvSpPr>
            <p:nvPr/>
          </p:nvSpPr>
          <p:spPr bwMode="auto">
            <a:xfrm>
              <a:off x="631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5" name="Line 621"/>
            <p:cNvSpPr>
              <a:spLocks noChangeShapeType="1"/>
            </p:cNvSpPr>
            <p:nvPr/>
          </p:nvSpPr>
          <p:spPr bwMode="auto">
            <a:xfrm>
              <a:off x="1010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6" name="Line 622"/>
            <p:cNvSpPr>
              <a:spLocks noChangeShapeType="1"/>
            </p:cNvSpPr>
            <p:nvPr/>
          </p:nvSpPr>
          <p:spPr bwMode="auto">
            <a:xfrm>
              <a:off x="1384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7" name="Line 623"/>
            <p:cNvSpPr>
              <a:spLocks noChangeShapeType="1"/>
            </p:cNvSpPr>
            <p:nvPr/>
          </p:nvSpPr>
          <p:spPr bwMode="auto">
            <a:xfrm>
              <a:off x="1774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8" name="Line 624"/>
            <p:cNvSpPr>
              <a:spLocks noChangeShapeType="1"/>
            </p:cNvSpPr>
            <p:nvPr/>
          </p:nvSpPr>
          <p:spPr bwMode="auto">
            <a:xfrm>
              <a:off x="2164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9" name="Line 625"/>
            <p:cNvSpPr>
              <a:spLocks noChangeShapeType="1"/>
            </p:cNvSpPr>
            <p:nvPr/>
          </p:nvSpPr>
          <p:spPr bwMode="auto">
            <a:xfrm>
              <a:off x="2536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0" name="Line 626"/>
            <p:cNvSpPr>
              <a:spLocks noChangeShapeType="1"/>
            </p:cNvSpPr>
            <p:nvPr/>
          </p:nvSpPr>
          <p:spPr bwMode="auto">
            <a:xfrm>
              <a:off x="2917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1" name="Line 627"/>
            <p:cNvSpPr>
              <a:spLocks noChangeShapeType="1"/>
            </p:cNvSpPr>
            <p:nvPr/>
          </p:nvSpPr>
          <p:spPr bwMode="auto">
            <a:xfrm>
              <a:off x="3298" y="1662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2" name="Text Box 628"/>
            <p:cNvSpPr txBox="1">
              <a:spLocks noChangeArrowheads="1"/>
            </p:cNvSpPr>
            <p:nvPr/>
          </p:nvSpPr>
          <p:spPr bwMode="auto">
            <a:xfrm>
              <a:off x="249" y="1797"/>
              <a:ext cx="1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/>
                <a:t>0</a:t>
              </a:r>
              <a:endParaRPr lang="en-US" altLang="zh-CN" sz="1600"/>
            </a:p>
          </p:txBody>
        </p:sp>
        <p:sp>
          <p:nvSpPr>
            <p:cNvPr id="21603" name="Text Box 629"/>
            <p:cNvSpPr txBox="1">
              <a:spLocks noChangeArrowheads="1"/>
            </p:cNvSpPr>
            <p:nvPr/>
          </p:nvSpPr>
          <p:spPr bwMode="auto">
            <a:xfrm>
              <a:off x="957" y="1807"/>
              <a:ext cx="1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/>
                <a:t>2</a:t>
              </a:r>
              <a:endParaRPr lang="en-US" altLang="zh-CN" sz="1600"/>
            </a:p>
          </p:txBody>
        </p:sp>
        <p:sp>
          <p:nvSpPr>
            <p:cNvPr id="21604" name="Text Box 630"/>
            <p:cNvSpPr txBox="1">
              <a:spLocks noChangeArrowheads="1"/>
            </p:cNvSpPr>
            <p:nvPr/>
          </p:nvSpPr>
          <p:spPr bwMode="auto">
            <a:xfrm>
              <a:off x="567" y="1797"/>
              <a:ext cx="1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/>
                <a:t>1</a:t>
              </a:r>
              <a:endParaRPr lang="en-US" altLang="zh-CN" sz="1600"/>
            </a:p>
          </p:txBody>
        </p:sp>
        <p:sp>
          <p:nvSpPr>
            <p:cNvPr id="21605" name="Text Box 631"/>
            <p:cNvSpPr txBox="1">
              <a:spLocks noChangeArrowheads="1"/>
            </p:cNvSpPr>
            <p:nvPr/>
          </p:nvSpPr>
          <p:spPr bwMode="auto">
            <a:xfrm>
              <a:off x="1338" y="1806"/>
              <a:ext cx="1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/>
                <a:t>3</a:t>
              </a:r>
              <a:endParaRPr lang="en-US" altLang="zh-CN" sz="1600"/>
            </a:p>
          </p:txBody>
        </p:sp>
        <p:sp>
          <p:nvSpPr>
            <p:cNvPr id="21606" name="Text Box 632"/>
            <p:cNvSpPr txBox="1">
              <a:spLocks noChangeArrowheads="1"/>
            </p:cNvSpPr>
            <p:nvPr/>
          </p:nvSpPr>
          <p:spPr bwMode="auto">
            <a:xfrm>
              <a:off x="1710" y="1807"/>
              <a:ext cx="1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/>
                <a:t>4</a:t>
              </a:r>
              <a:endParaRPr lang="en-US" altLang="zh-CN" sz="1600"/>
            </a:p>
          </p:txBody>
        </p:sp>
        <p:sp>
          <p:nvSpPr>
            <p:cNvPr id="21607" name="Text Box 633"/>
            <p:cNvSpPr txBox="1">
              <a:spLocks noChangeArrowheads="1"/>
            </p:cNvSpPr>
            <p:nvPr/>
          </p:nvSpPr>
          <p:spPr bwMode="auto">
            <a:xfrm>
              <a:off x="2110" y="1807"/>
              <a:ext cx="1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/>
                <a:t>5</a:t>
              </a:r>
              <a:endParaRPr lang="en-US" altLang="zh-CN" sz="1600"/>
            </a:p>
          </p:txBody>
        </p:sp>
        <p:sp>
          <p:nvSpPr>
            <p:cNvPr id="21608" name="Text Box 634"/>
            <p:cNvSpPr txBox="1">
              <a:spLocks noChangeArrowheads="1"/>
            </p:cNvSpPr>
            <p:nvPr/>
          </p:nvSpPr>
          <p:spPr bwMode="auto">
            <a:xfrm>
              <a:off x="2499" y="1807"/>
              <a:ext cx="1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/>
                <a:t>6</a:t>
              </a:r>
              <a:endParaRPr lang="en-US" altLang="zh-CN" sz="1600"/>
            </a:p>
          </p:txBody>
        </p:sp>
        <p:sp>
          <p:nvSpPr>
            <p:cNvPr id="21609" name="Text Box 635"/>
            <p:cNvSpPr txBox="1">
              <a:spLocks noChangeArrowheads="1"/>
            </p:cNvSpPr>
            <p:nvPr/>
          </p:nvSpPr>
          <p:spPr bwMode="auto">
            <a:xfrm>
              <a:off x="2871" y="1816"/>
              <a:ext cx="1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/>
                <a:t>7</a:t>
              </a:r>
              <a:endParaRPr lang="en-US" altLang="zh-CN" sz="1600"/>
            </a:p>
          </p:txBody>
        </p:sp>
        <p:sp>
          <p:nvSpPr>
            <p:cNvPr id="21610" name="Text Box 636"/>
            <p:cNvSpPr txBox="1">
              <a:spLocks noChangeArrowheads="1"/>
            </p:cNvSpPr>
            <p:nvPr/>
          </p:nvSpPr>
          <p:spPr bwMode="auto">
            <a:xfrm>
              <a:off x="3242" y="1797"/>
              <a:ext cx="1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/>
                <a:t>8</a:t>
              </a:r>
              <a:endParaRPr lang="en-US" altLang="zh-CN" sz="1600"/>
            </a:p>
          </p:txBody>
        </p:sp>
        <p:sp>
          <p:nvSpPr>
            <p:cNvPr id="21611" name="Line 637"/>
            <p:cNvSpPr>
              <a:spLocks noChangeShapeType="1"/>
            </p:cNvSpPr>
            <p:nvPr/>
          </p:nvSpPr>
          <p:spPr bwMode="auto">
            <a:xfrm>
              <a:off x="3706" y="1661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2" name="Line 638"/>
            <p:cNvSpPr>
              <a:spLocks noChangeShapeType="1"/>
            </p:cNvSpPr>
            <p:nvPr/>
          </p:nvSpPr>
          <p:spPr bwMode="auto">
            <a:xfrm>
              <a:off x="4096" y="1661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3" name="Line 639"/>
            <p:cNvSpPr>
              <a:spLocks noChangeShapeType="1"/>
            </p:cNvSpPr>
            <p:nvPr/>
          </p:nvSpPr>
          <p:spPr bwMode="auto">
            <a:xfrm>
              <a:off x="3371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4" name="Line 640"/>
            <p:cNvSpPr>
              <a:spLocks noChangeShapeType="1"/>
            </p:cNvSpPr>
            <p:nvPr/>
          </p:nvSpPr>
          <p:spPr bwMode="auto">
            <a:xfrm>
              <a:off x="3742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5" name="Line 641"/>
            <p:cNvSpPr>
              <a:spLocks noChangeShapeType="1"/>
            </p:cNvSpPr>
            <p:nvPr/>
          </p:nvSpPr>
          <p:spPr bwMode="auto">
            <a:xfrm>
              <a:off x="3407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6" name="Line 642"/>
            <p:cNvSpPr>
              <a:spLocks noChangeShapeType="1"/>
            </p:cNvSpPr>
            <p:nvPr/>
          </p:nvSpPr>
          <p:spPr bwMode="auto">
            <a:xfrm>
              <a:off x="3788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7" name="Line 643"/>
            <p:cNvSpPr>
              <a:spLocks noChangeShapeType="1"/>
            </p:cNvSpPr>
            <p:nvPr/>
          </p:nvSpPr>
          <p:spPr bwMode="auto">
            <a:xfrm>
              <a:off x="3443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8" name="Line 644"/>
            <p:cNvSpPr>
              <a:spLocks noChangeShapeType="1"/>
            </p:cNvSpPr>
            <p:nvPr/>
          </p:nvSpPr>
          <p:spPr bwMode="auto">
            <a:xfrm>
              <a:off x="3824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9" name="Line 645"/>
            <p:cNvSpPr>
              <a:spLocks noChangeShapeType="1"/>
            </p:cNvSpPr>
            <p:nvPr/>
          </p:nvSpPr>
          <p:spPr bwMode="auto">
            <a:xfrm>
              <a:off x="3479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0" name="Line 646"/>
            <p:cNvSpPr>
              <a:spLocks noChangeShapeType="1"/>
            </p:cNvSpPr>
            <p:nvPr/>
          </p:nvSpPr>
          <p:spPr bwMode="auto">
            <a:xfrm>
              <a:off x="3860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1" name="Line 647"/>
            <p:cNvSpPr>
              <a:spLocks noChangeShapeType="1"/>
            </p:cNvSpPr>
            <p:nvPr/>
          </p:nvSpPr>
          <p:spPr bwMode="auto">
            <a:xfrm>
              <a:off x="3516" y="1661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2" name="Line 648"/>
            <p:cNvSpPr>
              <a:spLocks noChangeShapeType="1"/>
            </p:cNvSpPr>
            <p:nvPr/>
          </p:nvSpPr>
          <p:spPr bwMode="auto">
            <a:xfrm>
              <a:off x="3897" y="1661"/>
              <a:ext cx="0" cy="1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3" name="Line 649"/>
            <p:cNvSpPr>
              <a:spLocks noChangeShapeType="1"/>
            </p:cNvSpPr>
            <p:nvPr/>
          </p:nvSpPr>
          <p:spPr bwMode="auto">
            <a:xfrm>
              <a:off x="3562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4" name="Line 650"/>
            <p:cNvSpPr>
              <a:spLocks noChangeShapeType="1"/>
            </p:cNvSpPr>
            <p:nvPr/>
          </p:nvSpPr>
          <p:spPr bwMode="auto">
            <a:xfrm>
              <a:off x="3934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5" name="Line 651"/>
            <p:cNvSpPr>
              <a:spLocks noChangeShapeType="1"/>
            </p:cNvSpPr>
            <p:nvPr/>
          </p:nvSpPr>
          <p:spPr bwMode="auto">
            <a:xfrm>
              <a:off x="3598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6" name="Line 652"/>
            <p:cNvSpPr>
              <a:spLocks noChangeShapeType="1"/>
            </p:cNvSpPr>
            <p:nvPr/>
          </p:nvSpPr>
          <p:spPr bwMode="auto">
            <a:xfrm>
              <a:off x="3970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7" name="Line 653"/>
            <p:cNvSpPr>
              <a:spLocks noChangeShapeType="1"/>
            </p:cNvSpPr>
            <p:nvPr/>
          </p:nvSpPr>
          <p:spPr bwMode="auto">
            <a:xfrm>
              <a:off x="3634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8" name="Line 654"/>
            <p:cNvSpPr>
              <a:spLocks noChangeShapeType="1"/>
            </p:cNvSpPr>
            <p:nvPr/>
          </p:nvSpPr>
          <p:spPr bwMode="auto">
            <a:xfrm>
              <a:off x="4014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9" name="Line 655"/>
            <p:cNvSpPr>
              <a:spLocks noChangeShapeType="1"/>
            </p:cNvSpPr>
            <p:nvPr/>
          </p:nvSpPr>
          <p:spPr bwMode="auto">
            <a:xfrm>
              <a:off x="3670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0" name="Line 656"/>
            <p:cNvSpPr>
              <a:spLocks noChangeShapeType="1"/>
            </p:cNvSpPr>
            <p:nvPr/>
          </p:nvSpPr>
          <p:spPr bwMode="auto">
            <a:xfrm>
              <a:off x="4051" y="1661"/>
              <a:ext cx="0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1" name="Text Box 657"/>
            <p:cNvSpPr txBox="1">
              <a:spLocks noChangeArrowheads="1"/>
            </p:cNvSpPr>
            <p:nvPr/>
          </p:nvSpPr>
          <p:spPr bwMode="auto">
            <a:xfrm>
              <a:off x="3605" y="1797"/>
              <a:ext cx="1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/>
                <a:t>9</a:t>
              </a:r>
              <a:endParaRPr lang="en-US" altLang="zh-CN" sz="1600"/>
            </a:p>
          </p:txBody>
        </p:sp>
        <p:sp>
          <p:nvSpPr>
            <p:cNvPr id="21632" name="Text Box 658"/>
            <p:cNvSpPr txBox="1">
              <a:spLocks noChangeArrowheads="1"/>
            </p:cNvSpPr>
            <p:nvPr/>
          </p:nvSpPr>
          <p:spPr bwMode="auto">
            <a:xfrm>
              <a:off x="3878" y="1797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1600" b="1"/>
                <a:t>10</a:t>
              </a:r>
              <a:endParaRPr lang="en-US" altLang="zh-CN" sz="1600"/>
            </a:p>
          </p:txBody>
        </p:sp>
      </p:grpSp>
      <p:sp>
        <p:nvSpPr>
          <p:cNvPr id="24229" name="Text Box 677"/>
          <p:cNvSpPr txBox="1">
            <a:spLocks noChangeArrowheads="1"/>
          </p:cNvSpPr>
          <p:nvPr/>
        </p:nvSpPr>
        <p:spPr bwMode="auto">
          <a:xfrm>
            <a:off x="4284663" y="188913"/>
            <a:ext cx="28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P</a:t>
            </a:r>
            <a:endParaRPr lang="en-US" altLang="zh-CN" sz="2400" b="1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230" name="Text Box 678"/>
          <p:cNvSpPr txBox="1">
            <a:spLocks noChangeArrowheads="1"/>
          </p:cNvSpPr>
          <p:nvPr/>
        </p:nvSpPr>
        <p:spPr bwMode="auto">
          <a:xfrm>
            <a:off x="4216400" y="609282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Q</a:t>
            </a:r>
            <a:r>
              <a:rPr lang="en-US" altLang="zh-CN" sz="2400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1517" name="Text Box 679"/>
          <p:cNvSpPr txBox="1">
            <a:spLocks noChangeArrowheads="1"/>
          </p:cNvSpPr>
          <p:nvPr/>
        </p:nvSpPr>
        <p:spPr bwMode="auto">
          <a:xfrm>
            <a:off x="611188" y="1889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211622" name="Rectangle 678"/>
          <p:cNvSpPr>
            <a:spLocks noChangeArrowheads="1"/>
          </p:cNvSpPr>
          <p:nvPr/>
        </p:nvSpPr>
        <p:spPr bwMode="auto">
          <a:xfrm>
            <a:off x="0" y="1365250"/>
            <a:ext cx="4572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99"/>
                </a:solidFill>
              </a:rPr>
              <a:t>图形平移的基本性质</a:t>
            </a:r>
            <a:r>
              <a:rPr lang="en-US" altLang="zh-CN" sz="3600" b="1" dirty="0">
                <a:solidFill>
                  <a:srgbClr val="000099"/>
                </a:solidFill>
              </a:rPr>
              <a:t>:</a:t>
            </a:r>
          </a:p>
          <a:p>
            <a:pPr algn="l"/>
            <a:r>
              <a:rPr lang="en-US" altLang="zh-CN" sz="3600" b="1" dirty="0">
                <a:solidFill>
                  <a:srgbClr val="000000"/>
                </a:solidFill>
              </a:rPr>
              <a:t>    </a:t>
            </a:r>
          </a:p>
          <a:p>
            <a:pPr algn="l"/>
            <a:r>
              <a:rPr lang="en-US" altLang="zh-CN" sz="3600" b="1" dirty="0">
                <a:solidFill>
                  <a:srgbClr val="000000"/>
                </a:solidFill>
              </a:rPr>
              <a:t>    </a:t>
            </a:r>
            <a:r>
              <a:rPr lang="zh-CN" altLang="en-US" sz="3600" b="1" dirty="0">
                <a:solidFill>
                  <a:srgbClr val="990000"/>
                </a:solidFill>
              </a:rPr>
              <a:t>在平面内，一个图形平移后得到的图形与原图形的对应线段相等，对应角相等，各对应点所连接的线段平行</a:t>
            </a:r>
            <a:r>
              <a:rPr lang="en-US" altLang="zh-CN" sz="3600" b="1" dirty="0">
                <a:solidFill>
                  <a:srgbClr val="990000"/>
                </a:solidFill>
              </a:rPr>
              <a:t>(</a:t>
            </a:r>
            <a:r>
              <a:rPr lang="zh-CN" altLang="en-US" sz="3600" b="1" dirty="0">
                <a:solidFill>
                  <a:srgbClr val="990000"/>
                </a:solidFill>
              </a:rPr>
              <a:t>或在同一条直线上</a:t>
            </a:r>
            <a:r>
              <a:rPr lang="en-US" altLang="zh-CN" sz="3600" b="1" dirty="0">
                <a:solidFill>
                  <a:srgbClr val="990000"/>
                </a:solidFill>
              </a:rPr>
              <a:t>)</a:t>
            </a:r>
            <a:r>
              <a:rPr lang="zh-CN" altLang="en-US" sz="3600" b="1" dirty="0">
                <a:solidFill>
                  <a:srgbClr val="990000"/>
                </a:solidFill>
              </a:rPr>
              <a:t>且相等．</a:t>
            </a:r>
          </a:p>
        </p:txBody>
      </p:sp>
      <p:sp>
        <p:nvSpPr>
          <p:cNvPr id="21519" name="WordArt 679"/>
          <p:cNvSpPr>
            <a:spLocks noChangeArrowheads="1" noChangeShapeType="1" noTextEdit="1"/>
          </p:cNvSpPr>
          <p:nvPr/>
        </p:nvSpPr>
        <p:spPr bwMode="auto">
          <a:xfrm>
            <a:off x="298450" y="228600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平移在我脑中</a:t>
            </a:r>
          </a:p>
        </p:txBody>
      </p:sp>
      <p:sp>
        <p:nvSpPr>
          <p:cNvPr id="3" name="Text Box 275"/>
          <p:cNvSpPr txBox="1">
            <a:spLocks noChangeArrowheads="1"/>
          </p:cNvSpPr>
          <p:nvPr/>
        </p:nvSpPr>
        <p:spPr bwMode="auto">
          <a:xfrm>
            <a:off x="4981575" y="57912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C</a:t>
            </a:r>
            <a:r>
              <a:rPr lang="en-US" altLang="zh-CN" sz="2400" b="1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zh-CN" sz="2400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28E-6 L -4.44444E-6 0.4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26" grpId="0" animBg="1"/>
      <p:bldP spid="23827" grpId="0"/>
      <p:bldP spid="23828" grpId="0"/>
      <p:bldP spid="24229" grpId="0"/>
      <p:bldP spid="24230" grpId="0"/>
      <p:bldP spid="21162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540750" cy="1143000"/>
          </a:xfrm>
        </p:spPr>
        <p:txBody>
          <a:bodyPr/>
          <a:lstStyle/>
          <a:p>
            <a:pPr eaLnBrk="1" hangingPunct="1"/>
            <a:r>
              <a:rPr lang="zh-CN" altLang="en-US" b="0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学 习 目 标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2209800"/>
            <a:ext cx="8839200" cy="2819400"/>
          </a:xfrm>
        </p:spPr>
        <p:txBody>
          <a:bodyPr/>
          <a:lstStyle/>
          <a:p>
            <a:pPr eaLnBrk="1" hangingPunct="1"/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、结合生活中的具体实例认识平移。</a:t>
            </a:r>
          </a:p>
          <a:p>
            <a:pPr eaLnBrk="1" hangingPunct="1"/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、探索理解平移的性质。</a:t>
            </a:r>
          </a:p>
          <a:p>
            <a:pPr eaLnBrk="1" hangingPunct="1"/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、能画出简单的平移后的图形。</a:t>
            </a:r>
          </a:p>
          <a:p>
            <a:pPr eaLnBrk="1" hangingPunct="1"/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、感悟一些数学思想方法：运动变化思想、化归思想。</a:t>
            </a:r>
          </a:p>
        </p:txBody>
      </p:sp>
      <p:sp>
        <p:nvSpPr>
          <p:cNvPr id="5124" name="Rectangle 4" descr="1"/>
          <p:cNvSpPr>
            <a:spLocks noChangeArrowheads="1"/>
          </p:cNvSpPr>
          <p:nvPr/>
        </p:nvSpPr>
        <p:spPr bwMode="auto">
          <a:xfrm>
            <a:off x="0" y="3871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1763713" y="2205038"/>
            <a:ext cx="1152525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439738" y="1052513"/>
            <a:ext cx="87042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400">
                <a:latin typeface="Times New Roman" panose="02020603050405020304" pitchFamily="18" charset="0"/>
              </a:rPr>
              <a:t>        </a:t>
            </a:r>
            <a:r>
              <a:rPr lang="zh-CN" altLang="en-US" sz="2400">
                <a:latin typeface="Times New Roman" panose="02020603050405020304" pitchFamily="18" charset="0"/>
              </a:rPr>
              <a:t>　　　　　　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经过平移，△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的顶点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移到了点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（如图所示），试画出平移后的三角形。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867400" y="6781800"/>
            <a:ext cx="3200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9067800" y="6705600"/>
            <a:ext cx="76200" cy="7620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8229600" y="5410200"/>
            <a:ext cx="914400" cy="1447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331913" y="19891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5288" y="4365625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916238" y="3573463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300788" y="19891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 flipV="1">
            <a:off x="1763713" y="2133600"/>
            <a:ext cx="4103687" cy="71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900113" y="2205038"/>
            <a:ext cx="86360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900113" y="3644900"/>
            <a:ext cx="20161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8126" name="Line 14"/>
          <p:cNvSpPr>
            <a:spLocks noChangeShapeType="1"/>
          </p:cNvSpPr>
          <p:nvPr/>
        </p:nvSpPr>
        <p:spPr bwMode="auto">
          <a:xfrm flipV="1">
            <a:off x="2843213" y="3573463"/>
            <a:ext cx="4176712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8127" name="Line 15"/>
          <p:cNvSpPr>
            <a:spLocks noChangeShapeType="1"/>
          </p:cNvSpPr>
          <p:nvPr/>
        </p:nvSpPr>
        <p:spPr bwMode="auto">
          <a:xfrm flipV="1">
            <a:off x="900113" y="4652963"/>
            <a:ext cx="4103687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8128" name="Text Box 16"/>
          <p:cNvSpPr txBox="1">
            <a:spLocks noChangeArrowheads="1"/>
          </p:cNvSpPr>
          <p:nvPr/>
        </p:nvSpPr>
        <p:spPr bwMode="auto">
          <a:xfrm>
            <a:off x="7019925" y="34305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5148263" y="45085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18130" name="Text Box 18"/>
          <p:cNvSpPr txBox="1">
            <a:spLocks noChangeArrowheads="1"/>
          </p:cNvSpPr>
          <p:nvPr/>
        </p:nvSpPr>
        <p:spPr bwMode="auto">
          <a:xfrm>
            <a:off x="323850" y="4868863"/>
            <a:ext cx="1079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步　　骤：</a:t>
            </a:r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1042988" y="4797425"/>
            <a:ext cx="648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１、定方向定距离：连接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AD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218132" name="Text Box 20"/>
          <p:cNvSpPr txBox="1">
            <a:spLocks noChangeArrowheads="1"/>
          </p:cNvSpPr>
          <p:nvPr/>
        </p:nvSpPr>
        <p:spPr bwMode="auto">
          <a:xfrm>
            <a:off x="1042988" y="5373688"/>
            <a:ext cx="7939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２、利用平移的性质找到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的对应点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1042988" y="5876925"/>
            <a:ext cx="6408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３、分别连接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DE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DF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EF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18134" name="Oval 22"/>
          <p:cNvSpPr>
            <a:spLocks noChangeArrowheads="1"/>
          </p:cNvSpPr>
          <p:nvPr/>
        </p:nvSpPr>
        <p:spPr bwMode="auto">
          <a:xfrm>
            <a:off x="868363" y="4686300"/>
            <a:ext cx="73025" cy="714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8135" name="Oval 23"/>
          <p:cNvSpPr>
            <a:spLocks noChangeArrowheads="1"/>
          </p:cNvSpPr>
          <p:nvPr/>
        </p:nvSpPr>
        <p:spPr bwMode="auto">
          <a:xfrm>
            <a:off x="1730375" y="2174875"/>
            <a:ext cx="73025" cy="714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8136" name="Oval 24"/>
          <p:cNvSpPr>
            <a:spLocks noChangeArrowheads="1"/>
          </p:cNvSpPr>
          <p:nvPr/>
        </p:nvSpPr>
        <p:spPr bwMode="auto">
          <a:xfrm>
            <a:off x="2851150" y="3598863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5835650" y="2101850"/>
            <a:ext cx="73025" cy="714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8138" name="Oval 26"/>
          <p:cNvSpPr>
            <a:spLocks noChangeArrowheads="1"/>
          </p:cNvSpPr>
          <p:nvPr/>
        </p:nvSpPr>
        <p:spPr bwMode="auto">
          <a:xfrm>
            <a:off x="6962775" y="3533775"/>
            <a:ext cx="73025" cy="714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8139" name="Oval 27"/>
          <p:cNvSpPr>
            <a:spLocks noChangeArrowheads="1"/>
          </p:cNvSpPr>
          <p:nvPr/>
        </p:nvSpPr>
        <p:spPr bwMode="auto">
          <a:xfrm>
            <a:off x="4956175" y="4591050"/>
            <a:ext cx="73025" cy="714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556" name="Group 28"/>
          <p:cNvGrpSpPr/>
          <p:nvPr/>
        </p:nvGrpSpPr>
        <p:grpSpPr bwMode="auto">
          <a:xfrm>
            <a:off x="395288" y="762000"/>
            <a:ext cx="2303462" cy="720725"/>
            <a:chOff x="0" y="0"/>
            <a:chExt cx="1451" cy="454"/>
          </a:xfrm>
        </p:grpSpPr>
        <p:pic>
          <p:nvPicPr>
            <p:cNvPr id="22565" name="Picture 29" descr="螺旋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22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6" name="Text Box 30"/>
            <p:cNvSpPr txBox="1">
              <a:spLocks noChangeArrowheads="1"/>
            </p:cNvSpPr>
            <p:nvPr/>
          </p:nvSpPr>
          <p:spPr bwMode="auto">
            <a:xfrm>
              <a:off x="544" y="0"/>
              <a:ext cx="9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zh-CN" altLang="en-US" sz="3600" b="1" i="1">
                  <a:solidFill>
                    <a:srgbClr val="FF0000"/>
                  </a:solidFill>
                  <a:ea typeface="黑体" panose="02010609060101010101" pitchFamily="49" charset="-122"/>
                </a:rPr>
                <a:t>例题</a:t>
              </a:r>
            </a:p>
          </p:txBody>
        </p:sp>
      </p:grpSp>
      <p:sp>
        <p:nvSpPr>
          <p:cNvPr id="218143" name="Line 31"/>
          <p:cNvSpPr>
            <a:spLocks noChangeShapeType="1"/>
          </p:cNvSpPr>
          <p:nvPr/>
        </p:nvSpPr>
        <p:spPr bwMode="auto">
          <a:xfrm>
            <a:off x="1763713" y="2205038"/>
            <a:ext cx="1152525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8144" name="Line 32"/>
          <p:cNvSpPr>
            <a:spLocks noChangeShapeType="1"/>
          </p:cNvSpPr>
          <p:nvPr/>
        </p:nvSpPr>
        <p:spPr bwMode="auto">
          <a:xfrm flipH="1">
            <a:off x="900113" y="2205038"/>
            <a:ext cx="86360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8145" name="Line 33"/>
          <p:cNvSpPr>
            <a:spLocks noChangeShapeType="1"/>
          </p:cNvSpPr>
          <p:nvPr/>
        </p:nvSpPr>
        <p:spPr bwMode="auto">
          <a:xfrm flipH="1">
            <a:off x="900113" y="3644900"/>
            <a:ext cx="20161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4"/>
          <p:cNvGrpSpPr/>
          <p:nvPr/>
        </p:nvGrpSpPr>
        <p:grpSpPr bwMode="auto">
          <a:xfrm>
            <a:off x="5003800" y="2133600"/>
            <a:ext cx="2016125" cy="2519363"/>
            <a:chOff x="0" y="0"/>
            <a:chExt cx="1270" cy="1587"/>
          </a:xfrm>
        </p:grpSpPr>
        <p:sp>
          <p:nvSpPr>
            <p:cNvPr id="22562" name="Line 35"/>
            <p:cNvSpPr>
              <a:spLocks noChangeShapeType="1"/>
            </p:cNvSpPr>
            <p:nvPr/>
          </p:nvSpPr>
          <p:spPr bwMode="auto">
            <a:xfrm>
              <a:off x="544" y="0"/>
              <a:ext cx="726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Line 36"/>
            <p:cNvSpPr>
              <a:spLocks noChangeShapeType="1"/>
            </p:cNvSpPr>
            <p:nvPr/>
          </p:nvSpPr>
          <p:spPr bwMode="auto">
            <a:xfrm flipH="1">
              <a:off x="0" y="907"/>
              <a:ext cx="127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Line 37"/>
            <p:cNvSpPr>
              <a:spLocks noChangeShapeType="1"/>
            </p:cNvSpPr>
            <p:nvPr/>
          </p:nvSpPr>
          <p:spPr bwMode="auto">
            <a:xfrm flipV="1">
              <a:off x="0" y="0"/>
              <a:ext cx="544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61" name="WordArt 39"/>
          <p:cNvSpPr>
            <a:spLocks noChangeArrowheads="1" noChangeShapeType="1" noTextEdit="1"/>
          </p:cNvSpPr>
          <p:nvPr/>
        </p:nvSpPr>
        <p:spPr bwMode="auto">
          <a:xfrm>
            <a:off x="298450" y="228600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平移在我手中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879 -0.010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879 -0.010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8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879 -0.010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8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autoUpdateAnimBg="0"/>
      <p:bldP spid="218123" grpId="0" animBg="1"/>
      <p:bldP spid="218126" grpId="0" animBg="1"/>
      <p:bldP spid="218127" grpId="0" animBg="1"/>
      <p:bldP spid="218128" grpId="0" autoUpdateAnimBg="0"/>
      <p:bldP spid="218129" grpId="0" autoUpdateAnimBg="0"/>
      <p:bldP spid="218130" grpId="0" autoUpdateAnimBg="0"/>
      <p:bldP spid="218131" grpId="0" autoUpdateAnimBg="0"/>
      <p:bldP spid="218132" grpId="0" autoUpdateAnimBg="0"/>
      <p:bldP spid="218133" grpId="0" autoUpdateAnimBg="0"/>
      <p:bldP spid="218134" grpId="0" animBg="1"/>
      <p:bldP spid="218135" grpId="0" animBg="1"/>
      <p:bldP spid="218136" grpId="0" animBg="1"/>
      <p:bldP spid="218138" grpId="0" animBg="1"/>
      <p:bldP spid="218139" grpId="0" animBg="1"/>
      <p:bldP spid="218143" grpId="0" animBg="1"/>
      <p:bldP spid="218143" grpId="1" animBg="1"/>
      <p:bldP spid="218144" grpId="0" animBg="1"/>
      <p:bldP spid="218144" grpId="1" animBg="1"/>
      <p:bldP spid="218145" grpId="0" animBg="1"/>
      <p:bldP spid="21814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/>
          <p:nvPr/>
        </p:nvGrpSpPr>
        <p:grpSpPr bwMode="auto">
          <a:xfrm>
            <a:off x="4559300" y="1981200"/>
            <a:ext cx="3598863" cy="3598863"/>
            <a:chOff x="0" y="0"/>
            <a:chExt cx="2267" cy="2267"/>
          </a:xfrm>
        </p:grpSpPr>
        <p:sp>
          <p:nvSpPr>
            <p:cNvPr id="23578" name="Rectangl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267" cy="2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79" name="Line 4"/>
            <p:cNvSpPr>
              <a:spLocks noChangeShapeType="1"/>
            </p:cNvSpPr>
            <p:nvPr/>
          </p:nvSpPr>
          <p:spPr bwMode="auto">
            <a:xfrm>
              <a:off x="0" y="226"/>
              <a:ext cx="2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Line 5"/>
            <p:cNvSpPr>
              <a:spLocks noChangeShapeType="1"/>
            </p:cNvSpPr>
            <p:nvPr/>
          </p:nvSpPr>
          <p:spPr bwMode="auto">
            <a:xfrm>
              <a:off x="0" y="453"/>
              <a:ext cx="2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Line 6"/>
            <p:cNvSpPr>
              <a:spLocks noChangeShapeType="1"/>
            </p:cNvSpPr>
            <p:nvPr/>
          </p:nvSpPr>
          <p:spPr bwMode="auto">
            <a:xfrm>
              <a:off x="0" y="680"/>
              <a:ext cx="2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Line 7"/>
            <p:cNvSpPr>
              <a:spLocks noChangeShapeType="1"/>
            </p:cNvSpPr>
            <p:nvPr/>
          </p:nvSpPr>
          <p:spPr bwMode="auto">
            <a:xfrm>
              <a:off x="0" y="907"/>
              <a:ext cx="2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Line 8"/>
            <p:cNvSpPr>
              <a:spLocks noChangeShapeType="1"/>
            </p:cNvSpPr>
            <p:nvPr/>
          </p:nvSpPr>
          <p:spPr bwMode="auto">
            <a:xfrm>
              <a:off x="0" y="1133"/>
              <a:ext cx="2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4" name="Line 9"/>
            <p:cNvSpPr>
              <a:spLocks noChangeShapeType="1"/>
            </p:cNvSpPr>
            <p:nvPr/>
          </p:nvSpPr>
          <p:spPr bwMode="auto">
            <a:xfrm>
              <a:off x="0" y="1360"/>
              <a:ext cx="2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Line 10"/>
            <p:cNvSpPr>
              <a:spLocks noChangeShapeType="1"/>
            </p:cNvSpPr>
            <p:nvPr/>
          </p:nvSpPr>
          <p:spPr bwMode="auto">
            <a:xfrm>
              <a:off x="0" y="1587"/>
              <a:ext cx="2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Line 11"/>
            <p:cNvSpPr>
              <a:spLocks noChangeShapeType="1"/>
            </p:cNvSpPr>
            <p:nvPr/>
          </p:nvSpPr>
          <p:spPr bwMode="auto">
            <a:xfrm>
              <a:off x="0" y="1813"/>
              <a:ext cx="2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Line 12"/>
            <p:cNvSpPr>
              <a:spLocks noChangeShapeType="1"/>
            </p:cNvSpPr>
            <p:nvPr/>
          </p:nvSpPr>
          <p:spPr bwMode="auto">
            <a:xfrm>
              <a:off x="0" y="2040"/>
              <a:ext cx="2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8" name="Line 13"/>
            <p:cNvSpPr>
              <a:spLocks noChangeShapeType="1"/>
            </p:cNvSpPr>
            <p:nvPr/>
          </p:nvSpPr>
          <p:spPr bwMode="auto">
            <a:xfrm>
              <a:off x="226" y="0"/>
              <a:ext cx="0" cy="2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Line 14"/>
            <p:cNvSpPr>
              <a:spLocks noChangeShapeType="1"/>
            </p:cNvSpPr>
            <p:nvPr/>
          </p:nvSpPr>
          <p:spPr bwMode="auto">
            <a:xfrm>
              <a:off x="453" y="0"/>
              <a:ext cx="0" cy="2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0" name="Line 15"/>
            <p:cNvSpPr>
              <a:spLocks noChangeShapeType="1"/>
            </p:cNvSpPr>
            <p:nvPr/>
          </p:nvSpPr>
          <p:spPr bwMode="auto">
            <a:xfrm>
              <a:off x="680" y="0"/>
              <a:ext cx="0" cy="2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1" name="Line 16"/>
            <p:cNvSpPr>
              <a:spLocks noChangeShapeType="1"/>
            </p:cNvSpPr>
            <p:nvPr/>
          </p:nvSpPr>
          <p:spPr bwMode="auto">
            <a:xfrm>
              <a:off x="906" y="0"/>
              <a:ext cx="0" cy="2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2" name="Line 17"/>
            <p:cNvSpPr>
              <a:spLocks noChangeShapeType="1"/>
            </p:cNvSpPr>
            <p:nvPr/>
          </p:nvSpPr>
          <p:spPr bwMode="auto">
            <a:xfrm>
              <a:off x="1133" y="0"/>
              <a:ext cx="0" cy="2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3" name="Line 18"/>
            <p:cNvSpPr>
              <a:spLocks noChangeShapeType="1"/>
            </p:cNvSpPr>
            <p:nvPr/>
          </p:nvSpPr>
          <p:spPr bwMode="auto">
            <a:xfrm>
              <a:off x="1360" y="0"/>
              <a:ext cx="0" cy="2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4" name="Line 19"/>
            <p:cNvSpPr>
              <a:spLocks noChangeShapeType="1"/>
            </p:cNvSpPr>
            <p:nvPr/>
          </p:nvSpPr>
          <p:spPr bwMode="auto">
            <a:xfrm>
              <a:off x="1586" y="0"/>
              <a:ext cx="0" cy="2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5" name="Line 20"/>
            <p:cNvSpPr>
              <a:spLocks noChangeShapeType="1"/>
            </p:cNvSpPr>
            <p:nvPr/>
          </p:nvSpPr>
          <p:spPr bwMode="auto">
            <a:xfrm>
              <a:off x="1813" y="0"/>
              <a:ext cx="0" cy="2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6" name="Line 21"/>
            <p:cNvSpPr>
              <a:spLocks noChangeShapeType="1"/>
            </p:cNvSpPr>
            <p:nvPr/>
          </p:nvSpPr>
          <p:spPr bwMode="auto">
            <a:xfrm>
              <a:off x="2040" y="0"/>
              <a:ext cx="0" cy="2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55" name="Group 22"/>
          <p:cNvGrpSpPr/>
          <p:nvPr/>
        </p:nvGrpSpPr>
        <p:grpSpPr bwMode="auto">
          <a:xfrm>
            <a:off x="4918075" y="4140200"/>
            <a:ext cx="1079500" cy="720725"/>
            <a:chOff x="0" y="0"/>
            <a:chExt cx="680" cy="454"/>
          </a:xfrm>
        </p:grpSpPr>
        <p:grpSp>
          <p:nvGrpSpPr>
            <p:cNvPr id="23574" name="Group 23"/>
            <p:cNvGrpSpPr/>
            <p:nvPr/>
          </p:nvGrpSpPr>
          <p:grpSpPr bwMode="auto">
            <a:xfrm>
              <a:off x="0" y="0"/>
              <a:ext cx="680" cy="454"/>
              <a:chOff x="0" y="0"/>
              <a:chExt cx="680" cy="454"/>
            </a:xfrm>
          </p:grpSpPr>
          <p:sp>
            <p:nvSpPr>
              <p:cNvPr id="23576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7" name="Line 25"/>
              <p:cNvSpPr>
                <a:spLocks noChangeShapeType="1"/>
              </p:cNvSpPr>
              <p:nvPr/>
            </p:nvSpPr>
            <p:spPr bwMode="auto">
              <a:xfrm>
                <a:off x="0" y="454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575" name="Line 26"/>
            <p:cNvSpPr>
              <a:spLocks noChangeShapeType="1"/>
            </p:cNvSpPr>
            <p:nvPr/>
          </p:nvSpPr>
          <p:spPr bwMode="auto">
            <a:xfrm>
              <a:off x="0" y="0"/>
              <a:ext cx="680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56" name="Line 27"/>
          <p:cNvSpPr>
            <a:spLocks noChangeShapeType="1"/>
          </p:cNvSpPr>
          <p:nvPr/>
        </p:nvSpPr>
        <p:spPr bwMode="auto">
          <a:xfrm flipV="1">
            <a:off x="4559300" y="2339975"/>
            <a:ext cx="2159000" cy="719138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Text Box 28"/>
          <p:cNvSpPr txBox="1">
            <a:spLocks noChangeArrowheads="1"/>
          </p:cNvSpPr>
          <p:nvPr/>
        </p:nvSpPr>
        <p:spPr bwMode="auto">
          <a:xfrm>
            <a:off x="4495800" y="29845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9900FF"/>
                </a:solidFill>
              </a:rPr>
              <a:t>X</a:t>
            </a:r>
          </a:p>
        </p:txBody>
      </p:sp>
      <p:sp>
        <p:nvSpPr>
          <p:cNvPr id="23558" name="Text Box 29"/>
          <p:cNvSpPr txBox="1">
            <a:spLocks noChangeArrowheads="1"/>
          </p:cNvSpPr>
          <p:nvPr/>
        </p:nvSpPr>
        <p:spPr bwMode="auto">
          <a:xfrm>
            <a:off x="6667500" y="22479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9900FF"/>
                </a:solidFill>
              </a:rPr>
              <a:t>Y</a:t>
            </a:r>
          </a:p>
        </p:txBody>
      </p:sp>
      <p:sp>
        <p:nvSpPr>
          <p:cNvPr id="217118" name="Line 30"/>
          <p:cNvSpPr>
            <a:spLocks noChangeShapeType="1"/>
          </p:cNvSpPr>
          <p:nvPr/>
        </p:nvSpPr>
        <p:spPr bwMode="auto">
          <a:xfrm flipV="1">
            <a:off x="4940300" y="3403600"/>
            <a:ext cx="2159000" cy="719138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119" name="Line 31"/>
          <p:cNvSpPr>
            <a:spLocks noChangeShapeType="1"/>
          </p:cNvSpPr>
          <p:nvPr/>
        </p:nvSpPr>
        <p:spPr bwMode="auto">
          <a:xfrm flipV="1">
            <a:off x="4918075" y="4140200"/>
            <a:ext cx="2159000" cy="719138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120" name="Line 32"/>
          <p:cNvSpPr>
            <a:spLocks noChangeShapeType="1"/>
          </p:cNvSpPr>
          <p:nvPr/>
        </p:nvSpPr>
        <p:spPr bwMode="auto">
          <a:xfrm flipV="1">
            <a:off x="5997575" y="4140200"/>
            <a:ext cx="2159000" cy="719138"/>
          </a:xfrm>
          <a:prstGeom prst="line">
            <a:avLst/>
          </a:prstGeom>
          <a:noFill/>
          <a:ln w="28575">
            <a:solidFill>
              <a:srgbClr val="FF339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121" name="Line 33"/>
          <p:cNvSpPr>
            <a:spLocks noChangeShapeType="1"/>
          </p:cNvSpPr>
          <p:nvPr/>
        </p:nvSpPr>
        <p:spPr bwMode="auto">
          <a:xfrm>
            <a:off x="7077075" y="3421063"/>
            <a:ext cx="0" cy="7191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122" name="Line 34"/>
          <p:cNvSpPr>
            <a:spLocks noChangeShapeType="1"/>
          </p:cNvSpPr>
          <p:nvPr/>
        </p:nvSpPr>
        <p:spPr bwMode="auto">
          <a:xfrm>
            <a:off x="7077075" y="4141788"/>
            <a:ext cx="10795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123" name="Line 35"/>
          <p:cNvSpPr>
            <a:spLocks noChangeShapeType="1"/>
          </p:cNvSpPr>
          <p:nvPr/>
        </p:nvSpPr>
        <p:spPr bwMode="auto">
          <a:xfrm>
            <a:off x="7077075" y="3421063"/>
            <a:ext cx="1079500" cy="7191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5" name="Text Box 36"/>
          <p:cNvSpPr txBox="1">
            <a:spLocks noChangeArrowheads="1"/>
          </p:cNvSpPr>
          <p:nvPr/>
        </p:nvSpPr>
        <p:spPr bwMode="auto">
          <a:xfrm>
            <a:off x="4559300" y="38100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566" name="Text Box 37"/>
          <p:cNvSpPr txBox="1">
            <a:spLocks noChangeArrowheads="1"/>
          </p:cNvSpPr>
          <p:nvPr/>
        </p:nvSpPr>
        <p:spPr bwMode="auto">
          <a:xfrm>
            <a:off x="4572000" y="46101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3567" name="Text Box 38"/>
          <p:cNvSpPr txBox="1">
            <a:spLocks noChangeArrowheads="1"/>
          </p:cNvSpPr>
          <p:nvPr/>
        </p:nvSpPr>
        <p:spPr bwMode="auto">
          <a:xfrm>
            <a:off x="5930900" y="4749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7127" name="Text Box 39"/>
          <p:cNvSpPr txBox="1">
            <a:spLocks noChangeArrowheads="1"/>
          </p:cNvSpPr>
          <p:nvPr/>
        </p:nvSpPr>
        <p:spPr bwMode="auto">
          <a:xfrm>
            <a:off x="6731000" y="29972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17128" name="Text Box 40"/>
          <p:cNvSpPr txBox="1">
            <a:spLocks noChangeArrowheads="1"/>
          </p:cNvSpPr>
          <p:nvPr/>
        </p:nvSpPr>
        <p:spPr bwMode="auto">
          <a:xfrm>
            <a:off x="6769100" y="41021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17129" name="Text Box 41"/>
          <p:cNvSpPr txBox="1">
            <a:spLocks noChangeArrowheads="1"/>
          </p:cNvSpPr>
          <p:nvPr/>
        </p:nvSpPr>
        <p:spPr bwMode="auto">
          <a:xfrm>
            <a:off x="8077200" y="40259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23571" name="Text Box 42"/>
          <p:cNvSpPr txBox="1">
            <a:spLocks noChangeArrowheads="1"/>
          </p:cNvSpPr>
          <p:nvPr/>
        </p:nvSpPr>
        <p:spPr bwMode="auto">
          <a:xfrm>
            <a:off x="152400" y="990600"/>
            <a:ext cx="899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/>
              <a:t>   1</a:t>
            </a:r>
            <a:r>
              <a:rPr lang="zh-CN" altLang="en-US" sz="2800" b="1"/>
              <a:t>、△</a:t>
            </a:r>
            <a:r>
              <a:rPr lang="en-US" altLang="zh-CN" sz="2800" b="1"/>
              <a:t>ABC</a:t>
            </a:r>
            <a:r>
              <a:rPr lang="zh-CN" altLang="en-US" sz="2800" b="1"/>
              <a:t>沿着线段</a:t>
            </a:r>
            <a:r>
              <a:rPr lang="en-US" altLang="zh-CN" sz="2800" b="1"/>
              <a:t>XY</a:t>
            </a:r>
            <a:r>
              <a:rPr lang="zh-CN" altLang="en-US" sz="2800" b="1"/>
              <a:t>的方向平移线段</a:t>
            </a:r>
            <a:r>
              <a:rPr lang="en-US" altLang="zh-CN" sz="2800" b="1"/>
              <a:t>XY</a:t>
            </a:r>
            <a:r>
              <a:rPr lang="zh-CN" altLang="en-US" sz="2800" b="1"/>
              <a:t>的长度后成为△</a:t>
            </a:r>
            <a:r>
              <a:rPr lang="en-US" altLang="zh-CN" sz="2800" b="1"/>
              <a:t>DEF</a:t>
            </a:r>
            <a:r>
              <a:rPr lang="zh-CN" altLang="en-US" sz="2800" b="1"/>
              <a:t>。画出图形，并找出图中平行且相等的线段。</a:t>
            </a:r>
          </a:p>
        </p:txBody>
      </p:sp>
      <p:sp>
        <p:nvSpPr>
          <p:cNvPr id="217132" name="Text Box 44"/>
          <p:cNvSpPr txBox="1">
            <a:spLocks noChangeArrowheads="1"/>
          </p:cNvSpPr>
          <p:nvPr/>
        </p:nvSpPr>
        <p:spPr bwMode="auto">
          <a:xfrm>
            <a:off x="76200" y="2057400"/>
            <a:ext cx="43434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</a:rPr>
              <a:t>解：如图 △</a:t>
            </a:r>
            <a:r>
              <a:rPr lang="en-US" altLang="zh-CN" sz="2400" b="1" dirty="0">
                <a:solidFill>
                  <a:schemeClr val="tx2"/>
                </a:solidFill>
              </a:rPr>
              <a:t>DEF</a:t>
            </a:r>
            <a:r>
              <a:rPr lang="zh-CN" altLang="en-US" sz="2400" b="1" dirty="0">
                <a:solidFill>
                  <a:schemeClr val="tx2"/>
                </a:solidFill>
              </a:rPr>
              <a:t>即为所求。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</a:rPr>
              <a:t>平行的线段分两类：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</a:rPr>
              <a:t>   对应点所连接的线段平行，即  </a:t>
            </a:r>
            <a:r>
              <a:rPr lang="en-US" altLang="zh-CN" sz="2400" b="1" dirty="0">
                <a:solidFill>
                  <a:schemeClr val="tx2"/>
                </a:solidFill>
              </a:rPr>
              <a:t>AD∥BE∥CF</a:t>
            </a:r>
            <a:r>
              <a:rPr lang="zh-CN" altLang="en-US" sz="2400" b="1" dirty="0">
                <a:solidFill>
                  <a:schemeClr val="tx2"/>
                </a:solidFill>
              </a:rPr>
              <a:t>；对应线段平行，即</a:t>
            </a:r>
            <a:r>
              <a:rPr lang="en-US" altLang="zh-CN" sz="2400" b="1" dirty="0">
                <a:solidFill>
                  <a:schemeClr val="tx2"/>
                </a:solidFill>
              </a:rPr>
              <a:t>AB∥DE,BC∥EF, AC∥DF.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</a:rPr>
              <a:t>相等的线段分为两类：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</a:rPr>
              <a:t>   对应点所连接的线段相等，即 </a:t>
            </a:r>
            <a:r>
              <a:rPr lang="en-US" altLang="zh-CN" sz="2400" b="1" dirty="0">
                <a:solidFill>
                  <a:schemeClr val="tx2"/>
                </a:solidFill>
              </a:rPr>
              <a:t>AD=BE=CF</a:t>
            </a:r>
            <a:r>
              <a:rPr lang="zh-CN" altLang="en-US" sz="2400" b="1" dirty="0">
                <a:solidFill>
                  <a:schemeClr val="tx2"/>
                </a:solidFill>
              </a:rPr>
              <a:t>；对应线段相等，即</a:t>
            </a:r>
            <a:r>
              <a:rPr lang="en-US" altLang="zh-CN" sz="2400" b="1" dirty="0">
                <a:solidFill>
                  <a:schemeClr val="tx2"/>
                </a:solidFill>
              </a:rPr>
              <a:t>AB=DE,BC=EF, AC=DF.</a:t>
            </a:r>
          </a:p>
        </p:txBody>
      </p:sp>
      <p:sp>
        <p:nvSpPr>
          <p:cNvPr id="23573" name="WordArt 45"/>
          <p:cNvSpPr>
            <a:spLocks noChangeArrowheads="1" noChangeShapeType="1" noTextEdit="1"/>
          </p:cNvSpPr>
          <p:nvPr/>
        </p:nvSpPr>
        <p:spPr bwMode="auto">
          <a:xfrm>
            <a:off x="298450" y="228600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平移在我手中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8" grpId="0" animBg="1"/>
      <p:bldP spid="217119" grpId="0" animBg="1"/>
      <p:bldP spid="217120" grpId="0" animBg="1"/>
      <p:bldP spid="217121" grpId="0" animBg="1"/>
      <p:bldP spid="217122" grpId="0" animBg="1"/>
      <p:bldP spid="217123" grpId="0" animBg="1"/>
      <p:bldP spid="217127" grpId="0" autoUpdateAnimBg="0"/>
      <p:bldP spid="217128" grpId="0" autoUpdateAnimBg="0"/>
      <p:bldP spid="217129" grpId="0" autoUpdateAnimBg="0"/>
      <p:bldP spid="21713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33399"/>
              </a:clrFrom>
              <a:clrTo>
                <a:srgbClr val="333399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-76200"/>
            <a:ext cx="8915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平移在心中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42913" y="4752975"/>
            <a:ext cx="83962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先向下移动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格，再向左移动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格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algn="l" eaLnBrk="0" hangingPunct="0"/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B.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先向下移动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格，再向左移动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格</a:t>
            </a:r>
            <a:endParaRPr lang="zh-CN" altLang="en-US" sz="2800" b="1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algn="l" eaLnBrk="0" hangingPunct="0"/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先向下移动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格，再向左移动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格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algn="l" eaLnBrk="0" hangingPunct="0"/>
            <a:r>
              <a:rPr lang="en-US" altLang="zh-CN" sz="2800" b="1" dirty="0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2800" b="1" dirty="0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先向下移动</a:t>
            </a:r>
            <a:r>
              <a:rPr lang="en-US" altLang="zh-CN" sz="2800" b="1" dirty="0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格，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再向左移动</a:t>
            </a:r>
            <a:r>
              <a:rPr lang="en-US" altLang="zh-CN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格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5943600" y="1143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tx2"/>
                </a:solidFill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花岗岩"/>
          <p:cNvSpPr>
            <a:spLocks noChangeArrowheads="1"/>
          </p:cNvSpPr>
          <p:nvPr/>
        </p:nvSpPr>
        <p:spPr bwMode="auto">
          <a:xfrm>
            <a:off x="3348038" y="3284538"/>
            <a:ext cx="1008062" cy="2519362"/>
          </a:xfrm>
          <a:prstGeom prst="parallelogram">
            <a:avLst>
              <a:gd name="adj" fmla="val 4897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grpSp>
        <p:nvGrpSpPr>
          <p:cNvPr id="25603" name="Group 3"/>
          <p:cNvGrpSpPr/>
          <p:nvPr/>
        </p:nvGrpSpPr>
        <p:grpSpPr bwMode="auto">
          <a:xfrm>
            <a:off x="1763713" y="3276600"/>
            <a:ext cx="2087562" cy="2528888"/>
            <a:chOff x="1111" y="1797"/>
            <a:chExt cx="1315" cy="1593"/>
          </a:xfrm>
        </p:grpSpPr>
        <p:grpSp>
          <p:nvGrpSpPr>
            <p:cNvPr id="25616" name="Group 4"/>
            <p:cNvGrpSpPr/>
            <p:nvPr/>
          </p:nvGrpSpPr>
          <p:grpSpPr bwMode="auto">
            <a:xfrm>
              <a:off x="1111" y="1797"/>
              <a:ext cx="1315" cy="1593"/>
              <a:chOff x="4445" y="1616"/>
              <a:chExt cx="1315" cy="1593"/>
            </a:xfrm>
          </p:grpSpPr>
          <p:sp>
            <p:nvSpPr>
              <p:cNvPr id="25618" name="AutoShape 5"/>
              <p:cNvSpPr>
                <a:spLocks noChangeArrowheads="1"/>
              </p:cNvSpPr>
              <p:nvPr/>
            </p:nvSpPr>
            <p:spPr bwMode="auto">
              <a:xfrm>
                <a:off x="4535" y="1616"/>
                <a:ext cx="1225" cy="1587"/>
              </a:xfrm>
              <a:prstGeom prst="parallelogram">
                <a:avLst>
                  <a:gd name="adj" fmla="val 25000"/>
                </a:avLst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25619" name="Rectangle 6"/>
              <p:cNvSpPr>
                <a:spLocks noChangeArrowheads="1"/>
              </p:cNvSpPr>
              <p:nvPr/>
            </p:nvSpPr>
            <p:spPr bwMode="auto">
              <a:xfrm>
                <a:off x="4445" y="1622"/>
                <a:ext cx="499" cy="1587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25617" name="Text Box 7"/>
            <p:cNvSpPr txBox="1">
              <a:spLocks noChangeArrowheads="1"/>
            </p:cNvSpPr>
            <p:nvPr/>
          </p:nvSpPr>
          <p:spPr bwMode="auto">
            <a:xfrm>
              <a:off x="1383" y="2205"/>
              <a:ext cx="45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草地</a:t>
              </a:r>
            </a:p>
          </p:txBody>
        </p:sp>
      </p:grp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3563938" y="3852863"/>
            <a:ext cx="5762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小路</a:t>
            </a:r>
          </a:p>
        </p:txBody>
      </p:sp>
      <p:grpSp>
        <p:nvGrpSpPr>
          <p:cNvPr id="4" name="Group 9"/>
          <p:cNvGrpSpPr/>
          <p:nvPr/>
        </p:nvGrpSpPr>
        <p:grpSpPr bwMode="auto">
          <a:xfrm>
            <a:off x="3851275" y="3276600"/>
            <a:ext cx="1944688" cy="2520950"/>
            <a:chOff x="2426" y="1797"/>
            <a:chExt cx="1225" cy="1588"/>
          </a:xfrm>
        </p:grpSpPr>
        <p:grpSp>
          <p:nvGrpSpPr>
            <p:cNvPr id="25612" name="Group 10"/>
            <p:cNvGrpSpPr/>
            <p:nvPr/>
          </p:nvGrpSpPr>
          <p:grpSpPr bwMode="auto">
            <a:xfrm>
              <a:off x="2426" y="1797"/>
              <a:ext cx="1225" cy="1588"/>
              <a:chOff x="2426" y="1797"/>
              <a:chExt cx="1225" cy="1588"/>
            </a:xfrm>
          </p:grpSpPr>
          <p:sp>
            <p:nvSpPr>
              <p:cNvPr id="25614" name="AutoShape 11"/>
              <p:cNvSpPr>
                <a:spLocks noChangeArrowheads="1"/>
              </p:cNvSpPr>
              <p:nvPr/>
            </p:nvSpPr>
            <p:spPr bwMode="auto">
              <a:xfrm>
                <a:off x="2426" y="1797"/>
                <a:ext cx="635" cy="1587"/>
              </a:xfrm>
              <a:prstGeom prst="parallelogram">
                <a:avLst>
                  <a:gd name="adj" fmla="val 48977"/>
                </a:avLst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25615" name="Rectangle 12"/>
              <p:cNvSpPr>
                <a:spLocks noChangeArrowheads="1"/>
              </p:cNvSpPr>
              <p:nvPr/>
            </p:nvSpPr>
            <p:spPr bwMode="auto">
              <a:xfrm>
                <a:off x="2744" y="1797"/>
                <a:ext cx="907" cy="1588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2835" y="2205"/>
              <a:ext cx="45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草地</a:t>
              </a:r>
            </a:p>
          </p:txBody>
        </p:sp>
      </p:grpSp>
      <p:sp>
        <p:nvSpPr>
          <p:cNvPr id="25606" name="Rectangle 14"/>
          <p:cNvSpPr>
            <a:spLocks noChangeArrowheads="1"/>
          </p:cNvSpPr>
          <p:nvPr/>
        </p:nvSpPr>
        <p:spPr bwMode="auto">
          <a:xfrm>
            <a:off x="1763713" y="3276600"/>
            <a:ext cx="4032250" cy="2520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25607" name="Rectangle 15"/>
          <p:cNvSpPr>
            <a:spLocks noChangeArrowheads="1"/>
          </p:cNvSpPr>
          <p:nvPr/>
        </p:nvSpPr>
        <p:spPr bwMode="auto">
          <a:xfrm>
            <a:off x="395288" y="1484313"/>
            <a:ext cx="84248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800" b="1" dirty="0">
                <a:solidFill>
                  <a:srgbClr val="13110F"/>
                </a:solidFill>
                <a:latin typeface="Times New Roman" panose="02020603050405020304" pitchFamily="18" charset="0"/>
              </a:rPr>
              <a:t>     </a:t>
            </a:r>
            <a:r>
              <a:rPr kumimoji="1" lang="zh-CN" altLang="en-US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如图，一块矩形草地</a:t>
            </a:r>
            <a:r>
              <a:rPr kumimoji="1" lang="en-US" altLang="zh-CN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长为</a:t>
            </a:r>
            <a:r>
              <a:rPr kumimoji="1" lang="en-US" altLang="zh-CN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kumimoji="1" lang="zh-CN" altLang="en-US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</a:t>
            </a:r>
            <a:r>
              <a:rPr kumimoji="1" lang="en-US" altLang="zh-CN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宽为</a:t>
            </a:r>
            <a:r>
              <a:rPr kumimoji="1" lang="en-US" altLang="zh-CN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kumimoji="1" lang="zh-CN" altLang="en-US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</a:t>
            </a:r>
            <a:r>
              <a:rPr kumimoji="1" lang="en-US" altLang="zh-CN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其中有一条宽为</a:t>
            </a:r>
            <a:r>
              <a:rPr kumimoji="1" lang="en-US" altLang="zh-CN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kumimoji="1" lang="zh-CN" altLang="en-US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米的小路</a:t>
            </a:r>
            <a:r>
              <a:rPr kumimoji="1" lang="en-US" altLang="zh-CN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你能猜出绿色部分表示的草地的面积吗</a:t>
            </a:r>
            <a:r>
              <a:rPr kumimoji="1" lang="en-US" altLang="zh-CN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?</a:t>
            </a:r>
            <a:r>
              <a:rPr kumimoji="1" lang="zh-CN" altLang="en-US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说说你的理由</a:t>
            </a:r>
            <a:r>
              <a:rPr kumimoji="1" lang="en-US" altLang="zh-CN" sz="3600" b="1" dirty="0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</a:p>
        </p:txBody>
      </p:sp>
      <p:sp>
        <p:nvSpPr>
          <p:cNvPr id="25608" name="Text Box 16"/>
          <p:cNvSpPr txBox="1">
            <a:spLocks noChangeArrowheads="1"/>
          </p:cNvSpPr>
          <p:nvPr/>
        </p:nvSpPr>
        <p:spPr bwMode="auto">
          <a:xfrm>
            <a:off x="611188" y="476250"/>
            <a:ext cx="338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endParaRPr lang="zh-CN" altLang="zh-CN"/>
          </a:p>
        </p:txBody>
      </p:sp>
      <p:sp>
        <p:nvSpPr>
          <p:cNvPr id="25609" name="Text Box 17"/>
          <p:cNvSpPr txBox="1">
            <a:spLocks noChangeArrowheads="1"/>
          </p:cNvSpPr>
          <p:nvPr/>
        </p:nvSpPr>
        <p:spPr bwMode="auto">
          <a:xfrm>
            <a:off x="827088" y="260350"/>
            <a:ext cx="345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000099"/>
                </a:solidFill>
                <a:ea typeface="华文新魏" panose="02010800040101010101" pitchFamily="2" charset="-122"/>
              </a:rPr>
              <a:t>生活中的平移　　　　　</a:t>
            </a:r>
          </a:p>
        </p:txBody>
      </p:sp>
      <p:sp>
        <p:nvSpPr>
          <p:cNvPr id="25610" name="Text Box 18"/>
          <p:cNvSpPr txBox="1">
            <a:spLocks noChangeArrowheads="1"/>
          </p:cNvSpPr>
          <p:nvPr/>
        </p:nvSpPr>
        <p:spPr bwMode="auto">
          <a:xfrm>
            <a:off x="3276600" y="5949950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600">
                <a:ea typeface="华文新魏" panose="02010800040101010101" pitchFamily="2" charset="-122"/>
              </a:rPr>
              <a:t>12</a:t>
            </a:r>
          </a:p>
        </p:txBody>
      </p:sp>
      <p:sp>
        <p:nvSpPr>
          <p:cNvPr id="25611" name="Text Box 19"/>
          <p:cNvSpPr txBox="1">
            <a:spLocks noChangeArrowheads="1"/>
          </p:cNvSpPr>
          <p:nvPr/>
        </p:nvSpPr>
        <p:spPr bwMode="auto">
          <a:xfrm>
            <a:off x="1258888" y="4365625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600">
                <a:ea typeface="华文新魏" panose="02010800040101010101" pitchFamily="2" charset="-122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069 L -0.05503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/>
        </p:nvGrpSpPr>
        <p:grpSpPr bwMode="auto">
          <a:xfrm>
            <a:off x="1714500" y="3292475"/>
            <a:ext cx="2001838" cy="2513013"/>
            <a:chOff x="1120" y="1802"/>
            <a:chExt cx="1261" cy="1583"/>
          </a:xfrm>
        </p:grpSpPr>
        <p:sp>
          <p:nvSpPr>
            <p:cNvPr id="26642" name="AutoShape 3"/>
            <p:cNvSpPr>
              <a:spLocks noChangeArrowheads="1"/>
            </p:cNvSpPr>
            <p:nvPr/>
          </p:nvSpPr>
          <p:spPr bwMode="auto">
            <a:xfrm>
              <a:off x="1736" y="1802"/>
              <a:ext cx="635" cy="726"/>
            </a:xfrm>
            <a:prstGeom prst="parallelogram">
              <a:avLst>
                <a:gd name="adj" fmla="val 48977"/>
              </a:avLst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26643" name="Rectangle 4"/>
            <p:cNvSpPr>
              <a:spLocks noChangeArrowheads="1"/>
            </p:cNvSpPr>
            <p:nvPr/>
          </p:nvSpPr>
          <p:spPr bwMode="auto">
            <a:xfrm>
              <a:off x="1120" y="1807"/>
              <a:ext cx="952" cy="1578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26644" name="AutoShape 5"/>
            <p:cNvSpPr>
              <a:spLocks noChangeArrowheads="1"/>
            </p:cNvSpPr>
            <p:nvPr/>
          </p:nvSpPr>
          <p:spPr bwMode="auto">
            <a:xfrm flipV="1">
              <a:off x="1746" y="2518"/>
              <a:ext cx="635" cy="862"/>
            </a:xfrm>
            <a:prstGeom prst="parallelogram">
              <a:avLst>
                <a:gd name="adj" fmla="val 48977"/>
              </a:avLst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26645" name="Text Box 6"/>
            <p:cNvSpPr txBox="1">
              <a:spLocks noChangeArrowheads="1"/>
            </p:cNvSpPr>
            <p:nvPr/>
          </p:nvSpPr>
          <p:spPr bwMode="auto">
            <a:xfrm>
              <a:off x="1338" y="2205"/>
              <a:ext cx="45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草地</a:t>
              </a:r>
            </a:p>
          </p:txBody>
        </p:sp>
      </p:grpSp>
      <p:grpSp>
        <p:nvGrpSpPr>
          <p:cNvPr id="26627" name="Group 7"/>
          <p:cNvGrpSpPr/>
          <p:nvPr/>
        </p:nvGrpSpPr>
        <p:grpSpPr bwMode="auto">
          <a:xfrm>
            <a:off x="3203575" y="3284538"/>
            <a:ext cx="1008063" cy="2520950"/>
            <a:chOff x="2018" y="1797"/>
            <a:chExt cx="635" cy="1588"/>
          </a:xfrm>
        </p:grpSpPr>
        <p:grpSp>
          <p:nvGrpSpPr>
            <p:cNvPr id="26638" name="Group 8"/>
            <p:cNvGrpSpPr/>
            <p:nvPr/>
          </p:nvGrpSpPr>
          <p:grpSpPr bwMode="auto">
            <a:xfrm>
              <a:off x="2018" y="1797"/>
              <a:ext cx="635" cy="1588"/>
              <a:chOff x="2018" y="1797"/>
              <a:chExt cx="635" cy="1588"/>
            </a:xfrm>
          </p:grpSpPr>
          <p:sp>
            <p:nvSpPr>
              <p:cNvPr id="26640" name="AutoShape 9" descr="花岗岩"/>
              <p:cNvSpPr>
                <a:spLocks noChangeArrowheads="1"/>
              </p:cNvSpPr>
              <p:nvPr/>
            </p:nvSpPr>
            <p:spPr bwMode="auto">
              <a:xfrm>
                <a:off x="2018" y="1797"/>
                <a:ext cx="635" cy="726"/>
              </a:xfrm>
              <a:prstGeom prst="parallelogram">
                <a:avLst>
                  <a:gd name="adj" fmla="val 4897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26641" name="AutoShape 10" descr="花岗岩"/>
              <p:cNvSpPr>
                <a:spLocks noChangeArrowheads="1"/>
              </p:cNvSpPr>
              <p:nvPr/>
            </p:nvSpPr>
            <p:spPr bwMode="auto">
              <a:xfrm flipV="1">
                <a:off x="2018" y="2523"/>
                <a:ext cx="635" cy="862"/>
              </a:xfrm>
              <a:prstGeom prst="parallelogram">
                <a:avLst>
                  <a:gd name="adj" fmla="val 4897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26639" name="Text Box 11"/>
            <p:cNvSpPr txBox="1">
              <a:spLocks noChangeArrowheads="1"/>
            </p:cNvSpPr>
            <p:nvPr/>
          </p:nvSpPr>
          <p:spPr bwMode="auto">
            <a:xfrm>
              <a:off x="2064" y="2205"/>
              <a:ext cx="36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小路</a:t>
              </a:r>
            </a:p>
          </p:txBody>
        </p:sp>
      </p:grpSp>
      <p:grpSp>
        <p:nvGrpSpPr>
          <p:cNvPr id="5" name="Group 12"/>
          <p:cNvGrpSpPr/>
          <p:nvPr/>
        </p:nvGrpSpPr>
        <p:grpSpPr bwMode="auto">
          <a:xfrm>
            <a:off x="3708400" y="3300413"/>
            <a:ext cx="2087563" cy="2505075"/>
            <a:chOff x="2336" y="1797"/>
            <a:chExt cx="1315" cy="1587"/>
          </a:xfrm>
        </p:grpSpPr>
        <p:sp>
          <p:nvSpPr>
            <p:cNvPr id="26634" name="Rectangle 13"/>
            <p:cNvSpPr>
              <a:spLocks noChangeArrowheads="1"/>
            </p:cNvSpPr>
            <p:nvPr/>
          </p:nvSpPr>
          <p:spPr bwMode="auto">
            <a:xfrm>
              <a:off x="2653" y="1797"/>
              <a:ext cx="998" cy="1587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26635" name="Text Box 14"/>
            <p:cNvSpPr txBox="1">
              <a:spLocks noChangeArrowheads="1"/>
            </p:cNvSpPr>
            <p:nvPr/>
          </p:nvSpPr>
          <p:spPr bwMode="auto">
            <a:xfrm>
              <a:off x="2789" y="2205"/>
              <a:ext cx="453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草地</a:t>
              </a:r>
            </a:p>
          </p:txBody>
        </p:sp>
        <p:sp>
          <p:nvSpPr>
            <p:cNvPr id="26636" name="AutoShape 15"/>
            <p:cNvSpPr>
              <a:spLocks noChangeArrowheads="1"/>
            </p:cNvSpPr>
            <p:nvPr/>
          </p:nvSpPr>
          <p:spPr bwMode="auto">
            <a:xfrm>
              <a:off x="2341" y="1807"/>
              <a:ext cx="635" cy="726"/>
            </a:xfrm>
            <a:prstGeom prst="parallelogram">
              <a:avLst>
                <a:gd name="adj" fmla="val 48977"/>
              </a:avLst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26637" name="AutoShape 16"/>
            <p:cNvSpPr>
              <a:spLocks noChangeArrowheads="1"/>
            </p:cNvSpPr>
            <p:nvPr/>
          </p:nvSpPr>
          <p:spPr bwMode="auto">
            <a:xfrm flipV="1">
              <a:off x="2336" y="2518"/>
              <a:ext cx="635" cy="862"/>
            </a:xfrm>
            <a:prstGeom prst="parallelogram">
              <a:avLst>
                <a:gd name="adj" fmla="val 48977"/>
              </a:avLst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26629" name="Rectangle 17"/>
          <p:cNvSpPr>
            <a:spLocks noChangeArrowheads="1"/>
          </p:cNvSpPr>
          <p:nvPr/>
        </p:nvSpPr>
        <p:spPr bwMode="auto">
          <a:xfrm>
            <a:off x="1692275" y="3284538"/>
            <a:ext cx="4103688" cy="2520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26630" name="Rectangle 18"/>
          <p:cNvSpPr>
            <a:spLocks noChangeArrowheads="1"/>
          </p:cNvSpPr>
          <p:nvPr/>
        </p:nvSpPr>
        <p:spPr bwMode="auto">
          <a:xfrm>
            <a:off x="395288" y="1484313"/>
            <a:ext cx="84248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800" b="1">
                <a:solidFill>
                  <a:srgbClr val="13110F"/>
                </a:solidFill>
                <a:latin typeface="Times New Roman" panose="02020603050405020304" pitchFamily="18" charset="0"/>
              </a:rPr>
              <a:t>     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如图，一块矩形草地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长为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宽为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其中有一条宽为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米的小路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你能猜出绿色部分表示的草地的面积吗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?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说说你的理由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</a:p>
        </p:txBody>
      </p:sp>
      <p:sp>
        <p:nvSpPr>
          <p:cNvPr id="26631" name="Text Box 20"/>
          <p:cNvSpPr txBox="1">
            <a:spLocks noChangeArrowheads="1"/>
          </p:cNvSpPr>
          <p:nvPr/>
        </p:nvSpPr>
        <p:spPr bwMode="auto">
          <a:xfrm>
            <a:off x="3276600" y="5949950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600">
                <a:ea typeface="华文新魏" panose="02010800040101010101" pitchFamily="2" charset="-122"/>
              </a:rPr>
              <a:t>12</a:t>
            </a:r>
          </a:p>
        </p:txBody>
      </p:sp>
      <p:sp>
        <p:nvSpPr>
          <p:cNvPr id="26632" name="Text Box 21"/>
          <p:cNvSpPr txBox="1">
            <a:spLocks noChangeArrowheads="1"/>
          </p:cNvSpPr>
          <p:nvPr/>
        </p:nvSpPr>
        <p:spPr bwMode="auto">
          <a:xfrm>
            <a:off x="1258888" y="4365625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600">
                <a:ea typeface="华文新魏" panose="02010800040101010101" pitchFamily="2" charset="-122"/>
              </a:rPr>
              <a:t>8</a:t>
            </a:r>
          </a:p>
        </p:txBody>
      </p:sp>
      <p:sp>
        <p:nvSpPr>
          <p:cNvPr id="26633" name="Text Box 17"/>
          <p:cNvSpPr txBox="1">
            <a:spLocks noChangeArrowheads="1"/>
          </p:cNvSpPr>
          <p:nvPr/>
        </p:nvSpPr>
        <p:spPr bwMode="auto">
          <a:xfrm>
            <a:off x="827088" y="260350"/>
            <a:ext cx="345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000099"/>
                </a:solidFill>
                <a:ea typeface="华文新魏" panose="02010800040101010101" pitchFamily="2" charset="-122"/>
              </a:rPr>
              <a:t>生活中的平移　　　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4.07407E-6 L -0.05695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/>
        </p:nvGrpSpPr>
        <p:grpSpPr bwMode="auto">
          <a:xfrm>
            <a:off x="1763713" y="3276600"/>
            <a:ext cx="2087562" cy="2528888"/>
            <a:chOff x="1111" y="1797"/>
            <a:chExt cx="1315" cy="1593"/>
          </a:xfrm>
        </p:grpSpPr>
        <p:grpSp>
          <p:nvGrpSpPr>
            <p:cNvPr id="27666" name="Group 3"/>
            <p:cNvGrpSpPr/>
            <p:nvPr/>
          </p:nvGrpSpPr>
          <p:grpSpPr bwMode="auto">
            <a:xfrm>
              <a:off x="1111" y="1797"/>
              <a:ext cx="1315" cy="1593"/>
              <a:chOff x="4445" y="1616"/>
              <a:chExt cx="1315" cy="1593"/>
            </a:xfrm>
          </p:grpSpPr>
          <p:sp>
            <p:nvSpPr>
              <p:cNvPr id="27668" name="AutoShape 4"/>
              <p:cNvSpPr>
                <a:spLocks noChangeArrowheads="1"/>
              </p:cNvSpPr>
              <p:nvPr/>
            </p:nvSpPr>
            <p:spPr bwMode="auto">
              <a:xfrm>
                <a:off x="4535" y="1616"/>
                <a:ext cx="1225" cy="1587"/>
              </a:xfrm>
              <a:prstGeom prst="parallelogram">
                <a:avLst>
                  <a:gd name="adj" fmla="val 25000"/>
                </a:avLst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27669" name="Rectangle 5"/>
              <p:cNvSpPr>
                <a:spLocks noChangeArrowheads="1"/>
              </p:cNvSpPr>
              <p:nvPr/>
            </p:nvSpPr>
            <p:spPr bwMode="auto">
              <a:xfrm>
                <a:off x="4445" y="1622"/>
                <a:ext cx="499" cy="1587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27667" name="Text Box 6"/>
            <p:cNvSpPr txBox="1">
              <a:spLocks noChangeArrowheads="1"/>
            </p:cNvSpPr>
            <p:nvPr/>
          </p:nvSpPr>
          <p:spPr bwMode="auto">
            <a:xfrm>
              <a:off x="1383" y="2205"/>
              <a:ext cx="45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草地</a:t>
              </a:r>
            </a:p>
          </p:txBody>
        </p:sp>
      </p:grpSp>
      <p:sp>
        <p:nvSpPr>
          <p:cNvPr id="27651" name="AutoShape 7" descr="花岗岩"/>
          <p:cNvSpPr>
            <a:spLocks noChangeArrowheads="1"/>
          </p:cNvSpPr>
          <p:nvPr/>
        </p:nvSpPr>
        <p:spPr bwMode="auto">
          <a:xfrm rot="-5400000">
            <a:off x="2397919" y="4155281"/>
            <a:ext cx="2520950" cy="763588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27652" name="AutoShape 8"/>
          <p:cNvSpPr>
            <a:spLocks noChangeArrowheads="1"/>
          </p:cNvSpPr>
          <p:nvPr/>
        </p:nvSpPr>
        <p:spPr bwMode="auto">
          <a:xfrm>
            <a:off x="3348038" y="3421063"/>
            <a:ext cx="576262" cy="2124075"/>
          </a:xfrm>
          <a:prstGeom prst="wave">
            <a:avLst>
              <a:gd name="adj1" fmla="val 13005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小路</a:t>
            </a:r>
          </a:p>
        </p:txBody>
      </p:sp>
      <p:grpSp>
        <p:nvGrpSpPr>
          <p:cNvPr id="4" name="Group 9"/>
          <p:cNvGrpSpPr/>
          <p:nvPr/>
        </p:nvGrpSpPr>
        <p:grpSpPr bwMode="auto">
          <a:xfrm>
            <a:off x="3835400" y="3276600"/>
            <a:ext cx="1960563" cy="2520950"/>
            <a:chOff x="2416" y="1797"/>
            <a:chExt cx="1235" cy="1588"/>
          </a:xfrm>
        </p:grpSpPr>
        <p:grpSp>
          <p:nvGrpSpPr>
            <p:cNvPr id="27660" name="Group 10"/>
            <p:cNvGrpSpPr/>
            <p:nvPr/>
          </p:nvGrpSpPr>
          <p:grpSpPr bwMode="auto">
            <a:xfrm>
              <a:off x="2517" y="1797"/>
              <a:ext cx="1134" cy="1588"/>
              <a:chOff x="2426" y="1797"/>
              <a:chExt cx="1225" cy="1588"/>
            </a:xfrm>
          </p:grpSpPr>
          <p:grpSp>
            <p:nvGrpSpPr>
              <p:cNvPr id="27662" name="Group 11"/>
              <p:cNvGrpSpPr/>
              <p:nvPr/>
            </p:nvGrpSpPr>
            <p:grpSpPr bwMode="auto">
              <a:xfrm>
                <a:off x="2426" y="1797"/>
                <a:ext cx="1225" cy="1588"/>
                <a:chOff x="2426" y="1797"/>
                <a:chExt cx="1225" cy="1588"/>
              </a:xfrm>
            </p:grpSpPr>
            <p:sp>
              <p:nvSpPr>
                <p:cNvPr id="27664" name="AutoShape 12"/>
                <p:cNvSpPr>
                  <a:spLocks noChangeArrowheads="1"/>
                </p:cNvSpPr>
                <p:nvPr/>
              </p:nvSpPr>
              <p:spPr bwMode="auto">
                <a:xfrm>
                  <a:off x="2426" y="1797"/>
                  <a:ext cx="635" cy="1587"/>
                </a:xfrm>
                <a:prstGeom prst="parallelogram">
                  <a:avLst>
                    <a:gd name="adj" fmla="val 48977"/>
                  </a:avLst>
                </a:pr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 eaLnBrk="0" hangingPunct="0"/>
                  <a:endParaRPr lang="zh-CN" altLang="zh-CN">
                    <a:ea typeface="华文新魏" panose="02010800040101010101" pitchFamily="2" charset="-122"/>
                  </a:endParaRPr>
                </a:p>
              </p:txBody>
            </p:sp>
            <p:sp>
              <p:nvSpPr>
                <p:cNvPr id="27665" name="Rectangle 13"/>
                <p:cNvSpPr>
                  <a:spLocks noChangeArrowheads="1"/>
                </p:cNvSpPr>
                <p:nvPr/>
              </p:nvSpPr>
              <p:spPr bwMode="auto">
                <a:xfrm>
                  <a:off x="2744" y="1797"/>
                  <a:ext cx="907" cy="1588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 eaLnBrk="0" hangingPunct="0"/>
                  <a:endParaRPr lang="zh-CN" altLang="zh-CN">
                    <a:ea typeface="华文新魏" panose="02010800040101010101" pitchFamily="2" charset="-122"/>
                  </a:endParaRPr>
                </a:p>
              </p:txBody>
            </p:sp>
          </p:grpSp>
          <p:sp>
            <p:nvSpPr>
              <p:cNvPr id="27663" name="Text Box 14"/>
              <p:cNvSpPr txBox="1">
                <a:spLocks noChangeArrowheads="1"/>
              </p:cNvSpPr>
              <p:nvPr/>
            </p:nvSpPr>
            <p:spPr bwMode="auto">
              <a:xfrm>
                <a:off x="2835" y="2205"/>
                <a:ext cx="453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kumimoji="1" lang="zh-CN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rPr>
                  <a:t>草地</a:t>
                </a:r>
              </a:p>
            </p:txBody>
          </p:sp>
        </p:grpSp>
        <p:sp>
          <p:nvSpPr>
            <p:cNvPr id="27661" name="AutoShape 15"/>
            <p:cNvSpPr>
              <a:spLocks noChangeArrowheads="1"/>
            </p:cNvSpPr>
            <p:nvPr/>
          </p:nvSpPr>
          <p:spPr bwMode="auto">
            <a:xfrm rot="-5400000">
              <a:off x="1868" y="2355"/>
              <a:ext cx="1578" cy="481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1763713" y="3276600"/>
            <a:ext cx="4032250" cy="2520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27655" name="Rectangle 17"/>
          <p:cNvSpPr>
            <a:spLocks noChangeArrowheads="1"/>
          </p:cNvSpPr>
          <p:nvPr/>
        </p:nvSpPr>
        <p:spPr bwMode="auto">
          <a:xfrm>
            <a:off x="395288" y="1484313"/>
            <a:ext cx="84248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800" b="1">
                <a:solidFill>
                  <a:srgbClr val="13110F"/>
                </a:solidFill>
                <a:latin typeface="Times New Roman" panose="02020603050405020304" pitchFamily="18" charset="0"/>
              </a:rPr>
              <a:t>     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如图，一块矩形草地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长为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宽为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其中有一条宽为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米的小路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你能猜出绿色部分表示的草地的面积吗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?</a:t>
            </a:r>
            <a:r>
              <a:rPr kumimoji="1" lang="zh-CN" altLang="en-US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说说你的理由</a:t>
            </a:r>
            <a:r>
              <a:rPr kumimoji="1" lang="en-US" altLang="zh-CN" sz="3600" b="1">
                <a:solidFill>
                  <a:srgbClr val="13110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</a:p>
        </p:txBody>
      </p:sp>
      <p:sp>
        <p:nvSpPr>
          <p:cNvPr id="27656" name="Text Box 19"/>
          <p:cNvSpPr txBox="1">
            <a:spLocks noChangeArrowheads="1"/>
          </p:cNvSpPr>
          <p:nvPr/>
        </p:nvSpPr>
        <p:spPr bwMode="auto">
          <a:xfrm>
            <a:off x="3276600" y="5949950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600">
                <a:ea typeface="华文新魏" panose="02010800040101010101" pitchFamily="2" charset="-122"/>
              </a:rPr>
              <a:t>12</a:t>
            </a:r>
          </a:p>
        </p:txBody>
      </p:sp>
      <p:sp>
        <p:nvSpPr>
          <p:cNvPr id="27657" name="Text Box 20"/>
          <p:cNvSpPr txBox="1">
            <a:spLocks noChangeArrowheads="1"/>
          </p:cNvSpPr>
          <p:nvPr/>
        </p:nvSpPr>
        <p:spPr bwMode="auto">
          <a:xfrm>
            <a:off x="1258888" y="4365625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3600">
                <a:ea typeface="华文新魏" panose="02010800040101010101" pitchFamily="2" charset="-122"/>
              </a:rPr>
              <a:t>8</a:t>
            </a:r>
          </a:p>
        </p:txBody>
      </p:sp>
      <p:sp>
        <p:nvSpPr>
          <p:cNvPr id="27658" name="Text Box 21"/>
          <p:cNvSpPr txBox="1">
            <a:spLocks noChangeArrowheads="1"/>
          </p:cNvSpPr>
          <p:nvPr/>
        </p:nvSpPr>
        <p:spPr bwMode="auto">
          <a:xfrm>
            <a:off x="7596188" y="60213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>
                <a:ea typeface="华文新魏" panose="02010800040101010101" pitchFamily="2" charset="-122"/>
                <a:hlinkClick r:id="rId3" action="ppaction://hlinksldjump"/>
              </a:rPr>
              <a:t>xiaojie</a:t>
            </a:r>
            <a:endParaRPr lang="en-US" altLang="zh-CN">
              <a:ea typeface="华文新魏" panose="02010800040101010101" pitchFamily="2" charset="-122"/>
            </a:endParaRPr>
          </a:p>
        </p:txBody>
      </p:sp>
      <p:sp>
        <p:nvSpPr>
          <p:cNvPr id="27659" name="Text Box 17"/>
          <p:cNvSpPr txBox="1">
            <a:spLocks noChangeArrowheads="1"/>
          </p:cNvSpPr>
          <p:nvPr/>
        </p:nvSpPr>
        <p:spPr bwMode="auto">
          <a:xfrm>
            <a:off x="827088" y="260350"/>
            <a:ext cx="345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000099"/>
                </a:solidFill>
                <a:ea typeface="华文新魏" panose="02010800040101010101" pitchFamily="2" charset="-122"/>
              </a:rPr>
              <a:t>生活中的平移　　　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31 L -0.06302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/>
          <p:nvPr/>
        </p:nvGrpSpPr>
        <p:grpSpPr bwMode="auto">
          <a:xfrm>
            <a:off x="4932363" y="3357563"/>
            <a:ext cx="3168650" cy="1944687"/>
            <a:chOff x="476" y="2115"/>
            <a:chExt cx="1996" cy="1225"/>
          </a:xfrm>
        </p:grpSpPr>
        <p:pic>
          <p:nvPicPr>
            <p:cNvPr id="28717" name="Picture 3" descr="u=1199202717,327278721&amp;fm=0&amp;gp=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" y="2115"/>
              <a:ext cx="1996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8" name="Line 4"/>
            <p:cNvSpPr>
              <a:spLocks noChangeShapeType="1"/>
            </p:cNvSpPr>
            <p:nvPr/>
          </p:nvSpPr>
          <p:spPr bwMode="auto">
            <a:xfrm>
              <a:off x="476" y="3203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9" name="Line 5"/>
            <p:cNvSpPr>
              <a:spLocks noChangeShapeType="1"/>
            </p:cNvSpPr>
            <p:nvPr/>
          </p:nvSpPr>
          <p:spPr bwMode="auto">
            <a:xfrm flipV="1">
              <a:off x="839" y="2976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0" name="Line 6"/>
            <p:cNvSpPr>
              <a:spLocks noChangeShapeType="1"/>
            </p:cNvSpPr>
            <p:nvPr/>
          </p:nvSpPr>
          <p:spPr bwMode="auto">
            <a:xfrm>
              <a:off x="839" y="2976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1" name="Line 7"/>
            <p:cNvSpPr>
              <a:spLocks noChangeShapeType="1"/>
            </p:cNvSpPr>
            <p:nvPr/>
          </p:nvSpPr>
          <p:spPr bwMode="auto">
            <a:xfrm flipV="1">
              <a:off x="1338" y="2659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2" name="Line 8"/>
            <p:cNvSpPr>
              <a:spLocks noChangeShapeType="1"/>
            </p:cNvSpPr>
            <p:nvPr/>
          </p:nvSpPr>
          <p:spPr bwMode="auto">
            <a:xfrm>
              <a:off x="1338" y="2659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3" name="Line 9"/>
            <p:cNvSpPr>
              <a:spLocks noChangeShapeType="1"/>
            </p:cNvSpPr>
            <p:nvPr/>
          </p:nvSpPr>
          <p:spPr bwMode="auto">
            <a:xfrm flipV="1">
              <a:off x="1973" y="2115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4" name="Line 10"/>
            <p:cNvSpPr>
              <a:spLocks noChangeShapeType="1"/>
            </p:cNvSpPr>
            <p:nvPr/>
          </p:nvSpPr>
          <p:spPr bwMode="auto">
            <a:xfrm>
              <a:off x="476" y="3339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5" name="Line 11"/>
            <p:cNvSpPr>
              <a:spLocks noChangeShapeType="1"/>
            </p:cNvSpPr>
            <p:nvPr/>
          </p:nvSpPr>
          <p:spPr bwMode="auto">
            <a:xfrm flipV="1">
              <a:off x="975" y="3113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6" name="Line 12"/>
            <p:cNvSpPr>
              <a:spLocks noChangeShapeType="1"/>
            </p:cNvSpPr>
            <p:nvPr/>
          </p:nvSpPr>
          <p:spPr bwMode="auto">
            <a:xfrm>
              <a:off x="975" y="3113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7" name="Line 13"/>
            <p:cNvSpPr>
              <a:spLocks noChangeShapeType="1"/>
            </p:cNvSpPr>
            <p:nvPr/>
          </p:nvSpPr>
          <p:spPr bwMode="auto">
            <a:xfrm flipV="1">
              <a:off x="1474" y="2795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8" name="Line 14"/>
            <p:cNvSpPr>
              <a:spLocks noChangeShapeType="1"/>
            </p:cNvSpPr>
            <p:nvPr/>
          </p:nvSpPr>
          <p:spPr bwMode="auto">
            <a:xfrm>
              <a:off x="1474" y="2795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9" name="Line 15"/>
            <p:cNvSpPr>
              <a:spLocks noChangeShapeType="1"/>
            </p:cNvSpPr>
            <p:nvPr/>
          </p:nvSpPr>
          <p:spPr bwMode="auto">
            <a:xfrm flipV="1">
              <a:off x="2109" y="2251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0" name="Line 16"/>
            <p:cNvSpPr>
              <a:spLocks noChangeShapeType="1"/>
            </p:cNvSpPr>
            <p:nvPr/>
          </p:nvSpPr>
          <p:spPr bwMode="auto">
            <a:xfrm>
              <a:off x="1973" y="2115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1" name="Line 17"/>
            <p:cNvSpPr>
              <a:spLocks noChangeShapeType="1"/>
            </p:cNvSpPr>
            <p:nvPr/>
          </p:nvSpPr>
          <p:spPr bwMode="auto">
            <a:xfrm>
              <a:off x="2109" y="2251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75" name="Group 18"/>
          <p:cNvGrpSpPr/>
          <p:nvPr/>
        </p:nvGrpSpPr>
        <p:grpSpPr bwMode="auto">
          <a:xfrm>
            <a:off x="755650" y="3357563"/>
            <a:ext cx="3168650" cy="1944687"/>
            <a:chOff x="476" y="2115"/>
            <a:chExt cx="1996" cy="1225"/>
          </a:xfrm>
        </p:grpSpPr>
        <p:pic>
          <p:nvPicPr>
            <p:cNvPr id="28702" name="Picture 19" descr="u=1199202717,327278721&amp;fm=0&amp;gp=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" y="2115"/>
              <a:ext cx="1996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Line 20"/>
            <p:cNvSpPr>
              <a:spLocks noChangeShapeType="1"/>
            </p:cNvSpPr>
            <p:nvPr/>
          </p:nvSpPr>
          <p:spPr bwMode="auto">
            <a:xfrm>
              <a:off x="476" y="3203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4" name="Line 21"/>
            <p:cNvSpPr>
              <a:spLocks noChangeShapeType="1"/>
            </p:cNvSpPr>
            <p:nvPr/>
          </p:nvSpPr>
          <p:spPr bwMode="auto">
            <a:xfrm flipV="1">
              <a:off x="839" y="2976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5" name="Line 22"/>
            <p:cNvSpPr>
              <a:spLocks noChangeShapeType="1"/>
            </p:cNvSpPr>
            <p:nvPr/>
          </p:nvSpPr>
          <p:spPr bwMode="auto">
            <a:xfrm>
              <a:off x="839" y="2976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6" name="Line 23"/>
            <p:cNvSpPr>
              <a:spLocks noChangeShapeType="1"/>
            </p:cNvSpPr>
            <p:nvPr/>
          </p:nvSpPr>
          <p:spPr bwMode="auto">
            <a:xfrm flipV="1">
              <a:off x="1338" y="2659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7" name="Line 24"/>
            <p:cNvSpPr>
              <a:spLocks noChangeShapeType="1"/>
            </p:cNvSpPr>
            <p:nvPr/>
          </p:nvSpPr>
          <p:spPr bwMode="auto">
            <a:xfrm>
              <a:off x="1338" y="2659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8" name="Line 25"/>
            <p:cNvSpPr>
              <a:spLocks noChangeShapeType="1"/>
            </p:cNvSpPr>
            <p:nvPr/>
          </p:nvSpPr>
          <p:spPr bwMode="auto">
            <a:xfrm flipV="1">
              <a:off x="1973" y="2115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9" name="Line 26"/>
            <p:cNvSpPr>
              <a:spLocks noChangeShapeType="1"/>
            </p:cNvSpPr>
            <p:nvPr/>
          </p:nvSpPr>
          <p:spPr bwMode="auto">
            <a:xfrm>
              <a:off x="476" y="3339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0" name="Line 27"/>
            <p:cNvSpPr>
              <a:spLocks noChangeShapeType="1"/>
            </p:cNvSpPr>
            <p:nvPr/>
          </p:nvSpPr>
          <p:spPr bwMode="auto">
            <a:xfrm flipV="1">
              <a:off x="975" y="3113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1" name="Line 28"/>
            <p:cNvSpPr>
              <a:spLocks noChangeShapeType="1"/>
            </p:cNvSpPr>
            <p:nvPr/>
          </p:nvSpPr>
          <p:spPr bwMode="auto">
            <a:xfrm>
              <a:off x="975" y="3113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2" name="Line 29"/>
            <p:cNvSpPr>
              <a:spLocks noChangeShapeType="1"/>
            </p:cNvSpPr>
            <p:nvPr/>
          </p:nvSpPr>
          <p:spPr bwMode="auto">
            <a:xfrm flipV="1">
              <a:off x="1474" y="2795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3" name="Line 30"/>
            <p:cNvSpPr>
              <a:spLocks noChangeShapeType="1"/>
            </p:cNvSpPr>
            <p:nvPr/>
          </p:nvSpPr>
          <p:spPr bwMode="auto">
            <a:xfrm>
              <a:off x="1474" y="2795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Line 31"/>
            <p:cNvSpPr>
              <a:spLocks noChangeShapeType="1"/>
            </p:cNvSpPr>
            <p:nvPr/>
          </p:nvSpPr>
          <p:spPr bwMode="auto">
            <a:xfrm flipV="1">
              <a:off x="2109" y="2251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5" name="Line 32"/>
            <p:cNvSpPr>
              <a:spLocks noChangeShapeType="1"/>
            </p:cNvSpPr>
            <p:nvPr/>
          </p:nvSpPr>
          <p:spPr bwMode="auto">
            <a:xfrm>
              <a:off x="1973" y="2115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6" name="Line 33"/>
            <p:cNvSpPr>
              <a:spLocks noChangeShapeType="1"/>
            </p:cNvSpPr>
            <p:nvPr/>
          </p:nvSpPr>
          <p:spPr bwMode="auto">
            <a:xfrm>
              <a:off x="2109" y="2251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3746" name="Line 34"/>
          <p:cNvSpPr>
            <a:spLocks noChangeShapeType="1"/>
          </p:cNvSpPr>
          <p:nvPr/>
        </p:nvSpPr>
        <p:spPr bwMode="auto">
          <a:xfrm>
            <a:off x="1331913" y="5084763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747" name="Line 35"/>
          <p:cNvSpPr>
            <a:spLocks noChangeShapeType="1"/>
          </p:cNvSpPr>
          <p:nvPr/>
        </p:nvSpPr>
        <p:spPr bwMode="auto">
          <a:xfrm>
            <a:off x="2124075" y="4724400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748" name="Line 36"/>
          <p:cNvSpPr>
            <a:spLocks noChangeShapeType="1"/>
          </p:cNvSpPr>
          <p:nvPr/>
        </p:nvSpPr>
        <p:spPr bwMode="auto">
          <a:xfrm>
            <a:off x="3132138" y="4221163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749" name="Line 37"/>
          <p:cNvSpPr>
            <a:spLocks noChangeShapeType="1"/>
          </p:cNvSpPr>
          <p:nvPr/>
        </p:nvSpPr>
        <p:spPr bwMode="auto">
          <a:xfrm flipV="1">
            <a:off x="3348038" y="3357563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750" name="Line 38"/>
          <p:cNvSpPr>
            <a:spLocks noChangeShapeType="1"/>
          </p:cNvSpPr>
          <p:nvPr/>
        </p:nvSpPr>
        <p:spPr bwMode="auto">
          <a:xfrm>
            <a:off x="2339975" y="4221163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Line 39"/>
          <p:cNvSpPr>
            <a:spLocks noChangeShapeType="1"/>
          </p:cNvSpPr>
          <p:nvPr/>
        </p:nvSpPr>
        <p:spPr bwMode="auto">
          <a:xfrm flipV="1">
            <a:off x="2124075" y="43656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3752" name="Line 40"/>
          <p:cNvSpPr>
            <a:spLocks noChangeShapeType="1"/>
          </p:cNvSpPr>
          <p:nvPr/>
        </p:nvSpPr>
        <p:spPr bwMode="auto">
          <a:xfrm flipV="1">
            <a:off x="1547813" y="4724400"/>
            <a:ext cx="0" cy="2174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Line 41"/>
          <p:cNvSpPr>
            <a:spLocks noChangeShapeType="1"/>
          </p:cNvSpPr>
          <p:nvPr/>
        </p:nvSpPr>
        <p:spPr bwMode="auto">
          <a:xfrm flipH="1">
            <a:off x="468313" y="53006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4" name="Line 42"/>
          <p:cNvSpPr>
            <a:spLocks noChangeShapeType="1"/>
          </p:cNvSpPr>
          <p:nvPr/>
        </p:nvSpPr>
        <p:spPr bwMode="auto">
          <a:xfrm flipH="1">
            <a:off x="468313" y="33575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5" name="Line 43"/>
          <p:cNvSpPr>
            <a:spLocks noChangeShapeType="1"/>
          </p:cNvSpPr>
          <p:nvPr/>
        </p:nvSpPr>
        <p:spPr bwMode="auto">
          <a:xfrm>
            <a:off x="611188" y="3357563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686" name="Group 44"/>
          <p:cNvGrpSpPr/>
          <p:nvPr/>
        </p:nvGrpSpPr>
        <p:grpSpPr bwMode="auto">
          <a:xfrm>
            <a:off x="755650" y="2852738"/>
            <a:ext cx="3168650" cy="504825"/>
            <a:chOff x="476" y="1797"/>
            <a:chExt cx="1996" cy="318"/>
          </a:xfrm>
        </p:grpSpPr>
        <p:sp>
          <p:nvSpPr>
            <p:cNvPr id="28698" name="Line 45"/>
            <p:cNvSpPr>
              <a:spLocks noChangeShapeType="1"/>
            </p:cNvSpPr>
            <p:nvPr/>
          </p:nvSpPr>
          <p:spPr bwMode="auto">
            <a:xfrm flipV="1">
              <a:off x="476" y="1933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9" name="Line 46"/>
            <p:cNvSpPr>
              <a:spLocks noChangeShapeType="1"/>
            </p:cNvSpPr>
            <p:nvPr/>
          </p:nvSpPr>
          <p:spPr bwMode="auto">
            <a:xfrm flipV="1">
              <a:off x="2472" y="1933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Line 47"/>
            <p:cNvSpPr>
              <a:spLocks noChangeShapeType="1"/>
            </p:cNvSpPr>
            <p:nvPr/>
          </p:nvSpPr>
          <p:spPr bwMode="auto">
            <a:xfrm>
              <a:off x="476" y="2024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1" name="Text Box 48"/>
            <p:cNvSpPr txBox="1">
              <a:spLocks noChangeArrowheads="1"/>
            </p:cNvSpPr>
            <p:nvPr/>
          </p:nvSpPr>
          <p:spPr bwMode="auto">
            <a:xfrm>
              <a:off x="1247" y="1797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/>
                <a:t>20</a:t>
              </a:r>
              <a:r>
                <a:rPr lang="zh-CN" altLang="en-US"/>
                <a:t>米</a:t>
              </a:r>
            </a:p>
          </p:txBody>
        </p:sp>
      </p:grpSp>
      <p:sp>
        <p:nvSpPr>
          <p:cNvPr id="28687" name="Rectangle 49"/>
          <p:cNvSpPr>
            <a:spLocks noChangeArrowheads="1"/>
          </p:cNvSpPr>
          <p:nvPr/>
        </p:nvSpPr>
        <p:spPr bwMode="auto">
          <a:xfrm>
            <a:off x="762000" y="793750"/>
            <a:ext cx="741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400" b="1"/>
              <a:t>变式</a:t>
            </a:r>
            <a:r>
              <a:rPr lang="en-US" altLang="zh-CN" sz="2400" b="1"/>
              <a:t>1 </a:t>
            </a:r>
            <a:r>
              <a:rPr lang="zh-CN" altLang="en-US" sz="2400" b="1"/>
              <a:t>、如图，学校有一块长为</a:t>
            </a:r>
            <a:r>
              <a:rPr lang="en-US" altLang="zh-CN" sz="2400" b="1"/>
              <a:t>20</a:t>
            </a:r>
            <a:r>
              <a:rPr lang="zh-CN" altLang="en-US" sz="2400" b="1"/>
              <a:t>米，宽为</a:t>
            </a:r>
            <a:r>
              <a:rPr lang="en-US" altLang="zh-CN" sz="2400" b="1"/>
              <a:t>14</a:t>
            </a:r>
            <a:r>
              <a:rPr lang="zh-CN" altLang="en-US" sz="2400" b="1"/>
              <a:t>米的草地，要在草地上开一条宽为</a:t>
            </a:r>
            <a:r>
              <a:rPr lang="en-US" altLang="zh-CN" sz="2400" b="1"/>
              <a:t>2 </a:t>
            </a:r>
            <a:r>
              <a:rPr lang="zh-CN" altLang="en-US" sz="2400" b="1"/>
              <a:t>米的曲折小路，你能用学过的知识求出这条小路的面积吗？面积是多少？</a:t>
            </a:r>
          </a:p>
        </p:txBody>
      </p:sp>
      <p:sp>
        <p:nvSpPr>
          <p:cNvPr id="243762" name="Text Box 50"/>
          <p:cNvSpPr txBox="1">
            <a:spLocks noChangeArrowheads="1"/>
          </p:cNvSpPr>
          <p:nvPr/>
        </p:nvSpPr>
        <p:spPr bwMode="auto">
          <a:xfrm>
            <a:off x="1905000" y="5775325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000" b="1">
                <a:solidFill>
                  <a:srgbClr val="FF3300"/>
                </a:solidFill>
              </a:rPr>
              <a:t>64</a:t>
            </a:r>
            <a:r>
              <a:rPr lang="zh-CN" altLang="en-US" sz="2000" b="1">
                <a:solidFill>
                  <a:srgbClr val="FF3300"/>
                </a:solidFill>
              </a:rPr>
              <a:t>平方米</a:t>
            </a:r>
          </a:p>
        </p:txBody>
      </p:sp>
      <p:sp>
        <p:nvSpPr>
          <p:cNvPr id="243763" name="Rectangle 51"/>
          <p:cNvSpPr>
            <a:spLocks noChangeArrowheads="1"/>
          </p:cNvSpPr>
          <p:nvPr/>
        </p:nvSpPr>
        <p:spPr bwMode="auto">
          <a:xfrm>
            <a:off x="5724525" y="4724400"/>
            <a:ext cx="792163" cy="2159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64" name="Rectangle 52"/>
          <p:cNvSpPr>
            <a:spLocks noChangeArrowheads="1"/>
          </p:cNvSpPr>
          <p:nvPr/>
        </p:nvSpPr>
        <p:spPr bwMode="auto">
          <a:xfrm>
            <a:off x="6516688" y="4221163"/>
            <a:ext cx="1008062" cy="2159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65" name="Rectangle 53"/>
          <p:cNvSpPr>
            <a:spLocks noChangeArrowheads="1"/>
          </p:cNvSpPr>
          <p:nvPr/>
        </p:nvSpPr>
        <p:spPr bwMode="auto">
          <a:xfrm>
            <a:off x="7524750" y="3357563"/>
            <a:ext cx="576263" cy="2159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66" name="Rectangle 54"/>
          <p:cNvSpPr>
            <a:spLocks noChangeArrowheads="1"/>
          </p:cNvSpPr>
          <p:nvPr/>
        </p:nvSpPr>
        <p:spPr bwMode="auto">
          <a:xfrm>
            <a:off x="4932363" y="5084763"/>
            <a:ext cx="792162" cy="2159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67" name="Rectangle 55"/>
          <p:cNvSpPr>
            <a:spLocks noChangeArrowheads="1"/>
          </p:cNvSpPr>
          <p:nvPr/>
        </p:nvSpPr>
        <p:spPr bwMode="auto">
          <a:xfrm rot="-5400000">
            <a:off x="5436393" y="4796632"/>
            <a:ext cx="360363" cy="215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68" name="Rectangle 56"/>
          <p:cNvSpPr>
            <a:spLocks noChangeArrowheads="1"/>
          </p:cNvSpPr>
          <p:nvPr/>
        </p:nvSpPr>
        <p:spPr bwMode="auto">
          <a:xfrm rot="-5400000">
            <a:off x="6985000" y="3681413"/>
            <a:ext cx="863600" cy="215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69" name="Rectangle 57"/>
          <p:cNvSpPr>
            <a:spLocks noChangeArrowheads="1"/>
          </p:cNvSpPr>
          <p:nvPr/>
        </p:nvSpPr>
        <p:spPr bwMode="auto">
          <a:xfrm rot="-5400000">
            <a:off x="6157119" y="4364832"/>
            <a:ext cx="503237" cy="215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6" name="Text Box 58"/>
          <p:cNvSpPr txBox="1">
            <a:spLocks noChangeArrowheads="1"/>
          </p:cNvSpPr>
          <p:nvPr/>
        </p:nvSpPr>
        <p:spPr bwMode="auto">
          <a:xfrm>
            <a:off x="0" y="3933825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/>
              <a:t>14</a:t>
            </a:r>
            <a:r>
              <a:rPr lang="zh-CN" altLang="en-US"/>
              <a:t>米</a:t>
            </a:r>
          </a:p>
        </p:txBody>
      </p:sp>
      <p:sp>
        <p:nvSpPr>
          <p:cNvPr id="28697" name="Text Box 17"/>
          <p:cNvSpPr txBox="1">
            <a:spLocks noChangeArrowheads="1"/>
          </p:cNvSpPr>
          <p:nvPr/>
        </p:nvSpPr>
        <p:spPr bwMode="auto">
          <a:xfrm>
            <a:off x="381000" y="152400"/>
            <a:ext cx="345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000099"/>
                </a:solidFill>
                <a:ea typeface="华文新魏" panose="02010800040101010101" pitchFamily="2" charset="-122"/>
              </a:rPr>
              <a:t>生活中的平移　　　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5665E-6 L -3.05556E-6 0.05248 " pathEditMode="relative" ptsTypes="AA">
                                      <p:cBhvr>
                                        <p:cTn id="65" dur="1000" fill="hold"/>
                                        <p:tgtEl>
                                          <p:spTgt spid="243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4335E-6 L 1.66667E-6 0.12578 " pathEditMode="relative" ptsTypes="AA">
                                      <p:cBhvr>
                                        <p:cTn id="68" dur="1000" fill="hold"/>
                                        <p:tgtEl>
                                          <p:spTgt spid="243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4335E-6 L -2.77778E-7 0.25156 " pathEditMode="relative" ptsTypes="AA">
                                      <p:cBhvr>
                                        <p:cTn id="71" dur="1000" fill="hold"/>
                                        <p:tgtEl>
                                          <p:spTgt spid="243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48555E-6 L 0.06303 2.48555E-6 " pathEditMode="relative" ptsTypes="AA">
                                      <p:cBhvr>
                                        <p:cTn id="75" dur="1000" fill="hold"/>
                                        <p:tgtEl>
                                          <p:spTgt spid="243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948E-6 L 0.17327 -3.2948E-6 " pathEditMode="relative" ptsTypes="AA">
                                      <p:cBhvr>
                                        <p:cTn id="78" dur="1000" fill="hold"/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185E-6 L 0.2599 1.6185E-6 " pathEditMode="relative" ptsTypes="AA">
                                      <p:cBhvr>
                                        <p:cTn id="81" dur="1000" fill="hold"/>
                                        <p:tgtEl>
                                          <p:spTgt spid="243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4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46" grpId="0" animBg="1"/>
      <p:bldP spid="243747" grpId="0" animBg="1"/>
      <p:bldP spid="243748" grpId="0" animBg="1"/>
      <p:bldP spid="243749" grpId="0" animBg="1"/>
      <p:bldP spid="243750" grpId="0" animBg="1"/>
      <p:bldP spid="243752" grpId="0" animBg="1"/>
      <p:bldP spid="243762" grpId="0"/>
      <p:bldP spid="243763" grpId="0" animBg="1"/>
      <p:bldP spid="243763" grpId="1" animBg="1"/>
      <p:bldP spid="243764" grpId="0" animBg="1"/>
      <p:bldP spid="243764" grpId="1" animBg="1"/>
      <p:bldP spid="243765" grpId="0" animBg="1"/>
      <p:bldP spid="243765" grpId="1" animBg="1"/>
      <p:bldP spid="243766" grpId="0" animBg="1"/>
      <p:bldP spid="243767" grpId="0" animBg="1"/>
      <p:bldP spid="243767" grpId="1" animBg="1"/>
      <p:bldP spid="243768" grpId="0" animBg="1"/>
      <p:bldP spid="243768" grpId="1" animBg="1"/>
      <p:bldP spid="243769" grpId="0" animBg="1"/>
      <p:bldP spid="24376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9388" y="762000"/>
            <a:ext cx="9879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200" b="1">
                <a:latin typeface="隶书" panose="02010509060101010101" charset="-122"/>
                <a:ea typeface="隶书" panose="02010509060101010101" charset="-122"/>
              </a:rPr>
              <a:t>变式</a:t>
            </a:r>
            <a:r>
              <a:rPr lang="en-US" altLang="zh-CN" sz="3200" b="1">
                <a:latin typeface="隶书" panose="02010509060101010101" charset="-122"/>
                <a:ea typeface="隶书" panose="02010509060101010101" charset="-122"/>
              </a:rPr>
              <a:t>2</a:t>
            </a:r>
            <a:r>
              <a:rPr lang="zh-CN" altLang="en-US" sz="3200" b="1">
                <a:latin typeface="隶书" panose="02010509060101010101" charset="-122"/>
                <a:ea typeface="隶书" panose="02010509060101010101" charset="-122"/>
              </a:rPr>
              <a:t>：求下列</a:t>
            </a:r>
            <a:r>
              <a:rPr lang="en-US" altLang="zh-CN" sz="3200" b="1">
                <a:latin typeface="隶书" panose="02010509060101010101" charset="-122"/>
                <a:ea typeface="隶书" panose="02010509060101010101" charset="-122"/>
              </a:rPr>
              <a:t>3</a:t>
            </a:r>
            <a:r>
              <a:rPr lang="zh-CN" altLang="en-US" sz="3200" b="1">
                <a:latin typeface="隶书" panose="02010509060101010101" charset="-122"/>
                <a:ea typeface="隶书" panose="02010509060101010101" charset="-122"/>
              </a:rPr>
              <a:t>个图形的周长？</a:t>
            </a:r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5435600" y="1412875"/>
            <a:ext cx="0" cy="503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076825" y="1412875"/>
            <a:ext cx="3587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42" name="Line 6"/>
          <p:cNvSpPr>
            <a:spLocks noChangeShapeType="1"/>
          </p:cNvSpPr>
          <p:nvPr/>
        </p:nvSpPr>
        <p:spPr bwMode="auto">
          <a:xfrm>
            <a:off x="5076825" y="1412875"/>
            <a:ext cx="0" cy="5762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5435600" y="1916113"/>
            <a:ext cx="7921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227763" y="1916113"/>
            <a:ext cx="0" cy="3603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45" name="Line 9"/>
          <p:cNvSpPr>
            <a:spLocks noChangeShapeType="1"/>
          </p:cNvSpPr>
          <p:nvPr/>
        </p:nvSpPr>
        <p:spPr bwMode="auto">
          <a:xfrm flipH="1">
            <a:off x="4356100" y="1989138"/>
            <a:ext cx="720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356100" y="1989138"/>
            <a:ext cx="0" cy="2873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47" name="Line 11"/>
          <p:cNvSpPr>
            <a:spLocks noChangeShapeType="1"/>
          </p:cNvSpPr>
          <p:nvPr/>
        </p:nvSpPr>
        <p:spPr bwMode="auto">
          <a:xfrm>
            <a:off x="4356100" y="2276475"/>
            <a:ext cx="720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>
            <a:off x="5076825" y="2276475"/>
            <a:ext cx="0" cy="504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5076825" y="2781300"/>
            <a:ext cx="287338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50" name="Line 14"/>
          <p:cNvSpPr>
            <a:spLocks noChangeShapeType="1"/>
          </p:cNvSpPr>
          <p:nvPr/>
        </p:nvSpPr>
        <p:spPr bwMode="auto">
          <a:xfrm flipV="1">
            <a:off x="5364163" y="2276475"/>
            <a:ext cx="0" cy="504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51" name="Line 15"/>
          <p:cNvSpPr>
            <a:spLocks noChangeShapeType="1"/>
          </p:cNvSpPr>
          <p:nvPr/>
        </p:nvSpPr>
        <p:spPr bwMode="auto">
          <a:xfrm>
            <a:off x="5364163" y="2276475"/>
            <a:ext cx="863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12" name="Group 16"/>
          <p:cNvGrpSpPr/>
          <p:nvPr/>
        </p:nvGrpSpPr>
        <p:grpSpPr bwMode="auto">
          <a:xfrm>
            <a:off x="827088" y="1600200"/>
            <a:ext cx="2603500" cy="2162175"/>
            <a:chOff x="0" y="0"/>
            <a:chExt cx="1640" cy="1362"/>
          </a:xfrm>
        </p:grpSpPr>
        <p:sp>
          <p:nvSpPr>
            <p:cNvPr id="29745" name="Line 17"/>
            <p:cNvSpPr>
              <a:spLocks noChangeShapeType="1"/>
            </p:cNvSpPr>
            <p:nvPr/>
          </p:nvSpPr>
          <p:spPr bwMode="auto">
            <a:xfrm>
              <a:off x="0" y="789"/>
              <a:ext cx="0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6" name="Line 18"/>
            <p:cNvSpPr>
              <a:spLocks noChangeShapeType="1"/>
            </p:cNvSpPr>
            <p:nvPr/>
          </p:nvSpPr>
          <p:spPr bwMode="auto">
            <a:xfrm>
              <a:off x="1303" y="0"/>
              <a:ext cx="3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9747" name="Group 19"/>
            <p:cNvGrpSpPr/>
            <p:nvPr/>
          </p:nvGrpSpPr>
          <p:grpSpPr bwMode="auto">
            <a:xfrm>
              <a:off x="7" y="0"/>
              <a:ext cx="1633" cy="1362"/>
              <a:chOff x="0" y="0"/>
              <a:chExt cx="1633" cy="1362"/>
            </a:xfrm>
          </p:grpSpPr>
          <p:sp>
            <p:nvSpPr>
              <p:cNvPr id="29748" name="Line 20"/>
              <p:cNvSpPr>
                <a:spLocks noChangeShapeType="1"/>
              </p:cNvSpPr>
              <p:nvPr/>
            </p:nvSpPr>
            <p:spPr bwMode="auto">
              <a:xfrm>
                <a:off x="1309" y="789"/>
                <a:ext cx="0" cy="3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9749" name="Group 21"/>
              <p:cNvGrpSpPr/>
              <p:nvPr/>
            </p:nvGrpSpPr>
            <p:grpSpPr bwMode="auto">
              <a:xfrm>
                <a:off x="0" y="0"/>
                <a:ext cx="1633" cy="1362"/>
                <a:chOff x="0" y="0"/>
                <a:chExt cx="1633" cy="1362"/>
              </a:xfrm>
            </p:grpSpPr>
            <p:sp>
              <p:nvSpPr>
                <p:cNvPr id="29750" name="Line 22"/>
                <p:cNvSpPr>
                  <a:spLocks noChangeShapeType="1"/>
                </p:cNvSpPr>
                <p:nvPr/>
              </p:nvSpPr>
              <p:spPr bwMode="auto">
                <a:xfrm>
                  <a:off x="1316" y="0"/>
                  <a:ext cx="0" cy="95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9751" name="Group 23"/>
                <p:cNvGrpSpPr/>
                <p:nvPr/>
              </p:nvGrpSpPr>
              <p:grpSpPr bwMode="auto">
                <a:xfrm>
                  <a:off x="0" y="0"/>
                  <a:ext cx="1633" cy="1362"/>
                  <a:chOff x="0" y="0"/>
                  <a:chExt cx="1633" cy="1362"/>
                </a:xfrm>
              </p:grpSpPr>
              <p:sp>
                <p:nvSpPr>
                  <p:cNvPr id="2975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95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5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0" y="952"/>
                    <a:ext cx="1316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5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316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5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1134"/>
                    <a:ext cx="54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56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134"/>
                    <a:ext cx="40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5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" y="997"/>
                    <a:ext cx="59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</a:pPr>
                    <a:r>
                      <a:rPr lang="en-US" altLang="zh-CN" sz="3200" b="1">
                        <a:solidFill>
                          <a:srgbClr val="0000FF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2975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316" y="952"/>
                    <a:ext cx="31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59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7" y="0"/>
                    <a:ext cx="0" cy="27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497" y="544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6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61" y="226"/>
                    <a:ext cx="258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l" eaLnBrk="1" hangingPunct="1"/>
                    <a:r>
                      <a:rPr lang="en-US" altLang="zh-CN" sz="3200" b="1">
                        <a:solidFill>
                          <a:srgbClr val="0000FF"/>
                        </a:solidFill>
                      </a:rPr>
                      <a:t>3</a:t>
                    </a:r>
                  </a:p>
                </p:txBody>
              </p:sp>
            </p:grpSp>
          </p:grpSp>
        </p:grpSp>
      </p:grpSp>
      <p:sp>
        <p:nvSpPr>
          <p:cNvPr id="29713" name="Line 34"/>
          <p:cNvSpPr>
            <a:spLocks noChangeShapeType="1"/>
          </p:cNvSpPr>
          <p:nvPr/>
        </p:nvSpPr>
        <p:spPr bwMode="auto">
          <a:xfrm>
            <a:off x="5435600" y="1412875"/>
            <a:ext cx="16573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Line 35"/>
          <p:cNvSpPr>
            <a:spLocks noChangeShapeType="1"/>
          </p:cNvSpPr>
          <p:nvPr/>
        </p:nvSpPr>
        <p:spPr bwMode="auto">
          <a:xfrm>
            <a:off x="5364163" y="2781300"/>
            <a:ext cx="1800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5" name="Line 36"/>
          <p:cNvSpPr>
            <a:spLocks noChangeShapeType="1"/>
          </p:cNvSpPr>
          <p:nvPr/>
        </p:nvSpPr>
        <p:spPr bwMode="auto">
          <a:xfrm flipV="1">
            <a:off x="6732588" y="1412875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6" name="Line 37"/>
          <p:cNvSpPr>
            <a:spLocks noChangeShapeType="1"/>
          </p:cNvSpPr>
          <p:nvPr/>
        </p:nvSpPr>
        <p:spPr bwMode="auto">
          <a:xfrm>
            <a:off x="6732588" y="2276475"/>
            <a:ext cx="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7" name="Text Box 38"/>
          <p:cNvSpPr txBox="1">
            <a:spLocks noChangeArrowheads="1"/>
          </p:cNvSpPr>
          <p:nvPr/>
        </p:nvSpPr>
        <p:spPr bwMode="auto">
          <a:xfrm>
            <a:off x="6516688" y="1773238"/>
            <a:ext cx="1223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9718" name="Line 39"/>
          <p:cNvSpPr>
            <a:spLocks noChangeShapeType="1"/>
          </p:cNvSpPr>
          <p:nvPr/>
        </p:nvSpPr>
        <p:spPr bwMode="auto">
          <a:xfrm>
            <a:off x="4356100" y="2276475"/>
            <a:ext cx="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Line 40"/>
          <p:cNvSpPr>
            <a:spLocks noChangeShapeType="1"/>
          </p:cNvSpPr>
          <p:nvPr/>
        </p:nvSpPr>
        <p:spPr bwMode="auto">
          <a:xfrm>
            <a:off x="6227763" y="2276475"/>
            <a:ext cx="0" cy="1296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0" name="Line 41"/>
          <p:cNvSpPr>
            <a:spLocks noChangeShapeType="1"/>
          </p:cNvSpPr>
          <p:nvPr/>
        </p:nvSpPr>
        <p:spPr bwMode="auto">
          <a:xfrm flipH="1">
            <a:off x="4356100" y="3213100"/>
            <a:ext cx="7207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1" name="Line 42"/>
          <p:cNvSpPr>
            <a:spLocks noChangeShapeType="1"/>
          </p:cNvSpPr>
          <p:nvPr/>
        </p:nvSpPr>
        <p:spPr bwMode="auto">
          <a:xfrm>
            <a:off x="5580063" y="3213100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2" name="Text Box 43"/>
          <p:cNvSpPr txBox="1">
            <a:spLocks noChangeArrowheads="1"/>
          </p:cNvSpPr>
          <p:nvPr/>
        </p:nvSpPr>
        <p:spPr bwMode="auto">
          <a:xfrm>
            <a:off x="5148263" y="2852738"/>
            <a:ext cx="2089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9723" name="Line 44"/>
          <p:cNvSpPr>
            <a:spLocks noChangeShapeType="1"/>
          </p:cNvSpPr>
          <p:nvPr/>
        </p:nvSpPr>
        <p:spPr bwMode="auto">
          <a:xfrm>
            <a:off x="1619250" y="4365625"/>
            <a:ext cx="0" cy="14398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4" name="Line 45"/>
          <p:cNvSpPr>
            <a:spLocks noChangeShapeType="1"/>
          </p:cNvSpPr>
          <p:nvPr/>
        </p:nvSpPr>
        <p:spPr bwMode="auto">
          <a:xfrm>
            <a:off x="1619250" y="4365625"/>
            <a:ext cx="20161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5" name="Line 46"/>
          <p:cNvSpPr>
            <a:spLocks noChangeShapeType="1"/>
          </p:cNvSpPr>
          <p:nvPr/>
        </p:nvSpPr>
        <p:spPr bwMode="auto">
          <a:xfrm>
            <a:off x="3635375" y="4365625"/>
            <a:ext cx="0" cy="2873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83" name="Line 47"/>
          <p:cNvSpPr>
            <a:spLocks noChangeShapeType="1"/>
          </p:cNvSpPr>
          <p:nvPr/>
        </p:nvSpPr>
        <p:spPr bwMode="auto">
          <a:xfrm flipH="1">
            <a:off x="2916238" y="4652963"/>
            <a:ext cx="7191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84" name="Line 48"/>
          <p:cNvSpPr>
            <a:spLocks noChangeShapeType="1"/>
          </p:cNvSpPr>
          <p:nvPr/>
        </p:nvSpPr>
        <p:spPr bwMode="auto">
          <a:xfrm>
            <a:off x="2916238" y="4652963"/>
            <a:ext cx="0" cy="3603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85" name="Line 49"/>
          <p:cNvSpPr>
            <a:spLocks noChangeShapeType="1"/>
          </p:cNvSpPr>
          <p:nvPr/>
        </p:nvSpPr>
        <p:spPr bwMode="auto">
          <a:xfrm flipH="1">
            <a:off x="2339975" y="5013325"/>
            <a:ext cx="5762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86" name="Line 50"/>
          <p:cNvSpPr>
            <a:spLocks noChangeShapeType="1"/>
          </p:cNvSpPr>
          <p:nvPr/>
        </p:nvSpPr>
        <p:spPr bwMode="auto">
          <a:xfrm>
            <a:off x="2339975" y="5013325"/>
            <a:ext cx="0" cy="503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87" name="Line 51"/>
          <p:cNvSpPr>
            <a:spLocks noChangeShapeType="1"/>
          </p:cNvSpPr>
          <p:nvPr/>
        </p:nvSpPr>
        <p:spPr bwMode="auto">
          <a:xfrm flipH="1">
            <a:off x="1979613" y="5516563"/>
            <a:ext cx="36036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4788" name="Line 52"/>
          <p:cNvSpPr>
            <a:spLocks noChangeShapeType="1"/>
          </p:cNvSpPr>
          <p:nvPr/>
        </p:nvSpPr>
        <p:spPr bwMode="auto">
          <a:xfrm flipH="1">
            <a:off x="1979613" y="5516563"/>
            <a:ext cx="0" cy="2889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2" name="Line 53"/>
          <p:cNvSpPr>
            <a:spLocks noChangeShapeType="1"/>
          </p:cNvSpPr>
          <p:nvPr/>
        </p:nvSpPr>
        <p:spPr bwMode="auto">
          <a:xfrm>
            <a:off x="1619250" y="5805488"/>
            <a:ext cx="3603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3" name="Line 54"/>
          <p:cNvSpPr>
            <a:spLocks noChangeShapeType="1"/>
          </p:cNvSpPr>
          <p:nvPr/>
        </p:nvSpPr>
        <p:spPr bwMode="auto">
          <a:xfrm>
            <a:off x="3635375" y="4365625"/>
            <a:ext cx="8651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4" name="Line 55"/>
          <p:cNvSpPr>
            <a:spLocks noChangeShapeType="1"/>
          </p:cNvSpPr>
          <p:nvPr/>
        </p:nvSpPr>
        <p:spPr bwMode="auto">
          <a:xfrm>
            <a:off x="1979613" y="5805488"/>
            <a:ext cx="2663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5" name="Line 56"/>
          <p:cNvSpPr>
            <a:spLocks noChangeShapeType="1"/>
          </p:cNvSpPr>
          <p:nvPr/>
        </p:nvSpPr>
        <p:spPr bwMode="auto">
          <a:xfrm>
            <a:off x="1619250" y="5805488"/>
            <a:ext cx="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6" name="Line 57"/>
          <p:cNvSpPr>
            <a:spLocks noChangeShapeType="1"/>
          </p:cNvSpPr>
          <p:nvPr/>
        </p:nvSpPr>
        <p:spPr bwMode="auto">
          <a:xfrm>
            <a:off x="3635375" y="4652963"/>
            <a:ext cx="0" cy="1655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7" name="Line 58"/>
          <p:cNvSpPr>
            <a:spLocks noChangeShapeType="1"/>
          </p:cNvSpPr>
          <p:nvPr/>
        </p:nvSpPr>
        <p:spPr bwMode="auto">
          <a:xfrm flipH="1">
            <a:off x="1619250" y="6165850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8" name="Line 59"/>
          <p:cNvSpPr>
            <a:spLocks noChangeShapeType="1"/>
          </p:cNvSpPr>
          <p:nvPr/>
        </p:nvSpPr>
        <p:spPr bwMode="auto">
          <a:xfrm>
            <a:off x="2700338" y="6165850"/>
            <a:ext cx="935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9" name="Line 60"/>
          <p:cNvSpPr>
            <a:spLocks noChangeShapeType="1"/>
          </p:cNvSpPr>
          <p:nvPr/>
        </p:nvSpPr>
        <p:spPr bwMode="auto">
          <a:xfrm flipV="1">
            <a:off x="4140200" y="4365625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0" name="Line 61"/>
          <p:cNvSpPr>
            <a:spLocks noChangeShapeType="1"/>
          </p:cNvSpPr>
          <p:nvPr/>
        </p:nvSpPr>
        <p:spPr bwMode="auto">
          <a:xfrm>
            <a:off x="4140200" y="5445125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1" name="Rectangle 62"/>
          <p:cNvSpPr>
            <a:spLocks noChangeArrowheads="1"/>
          </p:cNvSpPr>
          <p:nvPr/>
        </p:nvSpPr>
        <p:spPr bwMode="auto">
          <a:xfrm>
            <a:off x="2195513" y="5802313"/>
            <a:ext cx="66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9742" name="Text Box 63"/>
          <p:cNvSpPr txBox="1">
            <a:spLocks noChangeArrowheads="1"/>
          </p:cNvSpPr>
          <p:nvPr/>
        </p:nvSpPr>
        <p:spPr bwMode="auto">
          <a:xfrm>
            <a:off x="3924300" y="4868863"/>
            <a:ext cx="12239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</a:rPr>
              <a:t>3</a:t>
            </a:r>
          </a:p>
        </p:txBody>
      </p:sp>
      <p:pic>
        <p:nvPicPr>
          <p:cNvPr id="29743" name="Picture 64" descr="0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4505325"/>
            <a:ext cx="266541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44" name="Text Box 17"/>
          <p:cNvSpPr txBox="1">
            <a:spLocks noChangeArrowheads="1"/>
          </p:cNvSpPr>
          <p:nvPr/>
        </p:nvSpPr>
        <p:spPr bwMode="auto">
          <a:xfrm>
            <a:off x="381000" y="152400"/>
            <a:ext cx="345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000099"/>
                </a:solidFill>
                <a:ea typeface="华文新魏" panose="02010800040101010101" pitchFamily="2" charset="-122"/>
              </a:rPr>
              <a:t>数学中的平移　　　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9.82659E-7 L 1.38889E-6 -0.08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93064E-6 L 0.00434 -0.073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93642E-7 L 1.38889E-6 0.073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93642E-7 L -4.16667E-6 0.073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78035E-8 L -0.07882 -5.78035E-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69942E-6 L -0.07882 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3873E-6 L 0.08664 -2.1387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69942E-6 L 0.09445 -3.6994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9711E-6 L 0.07865 4.97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4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79769E-6 L 0.14167 4.7976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4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32948E-6 L 0.18108 1.3294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4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13873E-6 L 2.77778E-7 0.167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4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104E-6 L 3.61111E-6 0.115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4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9191E-6 L -1.11111E-6 0.042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4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animBg="1"/>
      <p:bldP spid="244742" grpId="0" animBg="1"/>
      <p:bldP spid="244743" grpId="0" animBg="1"/>
      <p:bldP spid="244745" grpId="0" animBg="1"/>
      <p:bldP spid="244747" grpId="0" animBg="1"/>
      <p:bldP spid="244748" grpId="0" animBg="1"/>
      <p:bldP spid="244750" grpId="0" animBg="1"/>
      <p:bldP spid="244751" grpId="0" animBg="1"/>
      <p:bldP spid="244783" grpId="0" animBg="1"/>
      <p:bldP spid="244784" grpId="0" animBg="1"/>
      <p:bldP spid="244785" grpId="0" animBg="1"/>
      <p:bldP spid="244786" grpId="0" animBg="1"/>
      <p:bldP spid="244787" grpId="0" animBg="1"/>
      <p:bldP spid="2447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4213" y="1066800"/>
            <a:ext cx="6762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变式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求图中阴影部分面积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单位：厘米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).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446338"/>
            <a:ext cx="504031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4" name="Line 4"/>
          <p:cNvSpPr>
            <a:spLocks noChangeShapeType="1"/>
          </p:cNvSpPr>
          <p:nvPr/>
        </p:nvSpPr>
        <p:spPr bwMode="auto">
          <a:xfrm>
            <a:off x="3779838" y="2997200"/>
            <a:ext cx="0" cy="2160588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 flipH="1">
            <a:off x="2627313" y="4005263"/>
            <a:ext cx="2089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57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352800" y="2636838"/>
            <a:ext cx="30241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3810000" y="3048000"/>
            <a:ext cx="2160588" cy="2160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8" name="Text Box 17"/>
          <p:cNvSpPr txBox="1">
            <a:spLocks noChangeArrowheads="1"/>
          </p:cNvSpPr>
          <p:nvPr/>
        </p:nvSpPr>
        <p:spPr bwMode="auto">
          <a:xfrm>
            <a:off x="827088" y="260350"/>
            <a:ext cx="345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000099"/>
                </a:solidFill>
                <a:ea typeface="华文新魏" panose="02010800040101010101" pitchFamily="2" charset="-122"/>
              </a:rPr>
              <a:t>数学中的平移　　　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23611 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animBg="1"/>
      <p:bldP spid="245765" grpId="0" animBg="1"/>
      <p:bldP spid="245765" grpId="1" animBg="1"/>
      <p:bldP spid="2457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052513"/>
            <a:ext cx="8316913" cy="898525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latin typeface="幼圆" panose="02010509060101010101" pitchFamily="49" charset="-122"/>
                <a:ea typeface="幼圆" panose="02010509060101010101" pitchFamily="49" charset="-122"/>
              </a:rPr>
              <a:t>   1.</a:t>
            </a:r>
            <a:r>
              <a:rPr lang="zh-CN" altLang="en-US" sz="4000" smtClean="0">
                <a:latin typeface="幼圆" panose="02010509060101010101" pitchFamily="49" charset="-122"/>
                <a:ea typeface="幼圆" panose="02010509060101010101" pitchFamily="49" charset="-122"/>
              </a:rPr>
              <a:t>下列汽车标志哪些是利用</a:t>
            </a:r>
            <a:r>
              <a:rPr lang="zh-CN" altLang="en-US" sz="4000" smtClean="0">
                <a:solidFill>
                  <a:srgbClr val="CC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平移</a:t>
            </a:r>
            <a:r>
              <a:rPr lang="zh-CN" altLang="en-US" sz="4000" smtClean="0">
                <a:latin typeface="幼圆" panose="02010509060101010101" pitchFamily="49" charset="-122"/>
                <a:ea typeface="幼圆" panose="02010509060101010101" pitchFamily="49" charset="-122"/>
              </a:rPr>
              <a:t/>
            </a:r>
            <a:br>
              <a:rPr lang="zh-CN" altLang="en-US" sz="4000" smtClean="0">
                <a:latin typeface="幼圆" panose="02010509060101010101" pitchFamily="49" charset="-122"/>
                <a:ea typeface="幼圆" panose="02010509060101010101" pitchFamily="49" charset="-122"/>
              </a:rPr>
            </a:br>
            <a:r>
              <a:rPr lang="zh-CN" altLang="en-US" sz="4000" smtClean="0">
                <a:latin typeface="幼圆" panose="02010509060101010101" pitchFamily="49" charset="-122"/>
                <a:ea typeface="幼圆" panose="02010509060101010101" pitchFamily="49" charset="-122"/>
              </a:rPr>
              <a:t>     设计的？</a:t>
            </a:r>
            <a:r>
              <a:rPr lang="en-US" altLang="zh-CN" sz="4000" smtClean="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 sz="4000" smtClean="0">
                <a:latin typeface="幼圆" panose="02010509060101010101" pitchFamily="49" charset="-122"/>
                <a:ea typeface="幼圆" panose="02010509060101010101" pitchFamily="49" charset="-122"/>
              </a:rPr>
              <a:t>不考虑颜色</a:t>
            </a:r>
            <a:r>
              <a:rPr lang="en-US" altLang="zh-CN" sz="4000" smtClean="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pic>
        <p:nvPicPr>
          <p:cNvPr id="31747" name="Picture 3" descr="qiche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4437063"/>
            <a:ext cx="194468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qiche1_0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184400"/>
            <a:ext cx="15843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qiche1_1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913" y="4508500"/>
            <a:ext cx="1854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qiche2_00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2189163"/>
            <a:ext cx="165576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qiche2_0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7413" y="2211388"/>
            <a:ext cx="1727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qiche2_10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838" y="4437063"/>
            <a:ext cx="1355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qiche2_19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825" y="2278063"/>
            <a:ext cx="17287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755650" y="3773488"/>
            <a:ext cx="115252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4067175" y="6021388"/>
            <a:ext cx="12255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6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1546225" y="6092825"/>
            <a:ext cx="12969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5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7740650" y="3757613"/>
            <a:ext cx="115252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4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5364163" y="3757613"/>
            <a:ext cx="1223962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3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2843213" y="3773488"/>
            <a:ext cx="1223962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2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6443663" y="5949950"/>
            <a:ext cx="122396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7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1169988" y="3657600"/>
            <a:ext cx="7745412" cy="3114675"/>
            <a:chOff x="0" y="0"/>
            <a:chExt cx="4945" cy="1984"/>
          </a:xfrm>
        </p:grpSpPr>
        <p:sp>
          <p:nvSpPr>
            <p:cNvPr id="219154" name="Text Box 18"/>
            <p:cNvSpPr txBox="1">
              <a:spLocks noChangeArrowheads="1"/>
            </p:cNvSpPr>
            <p:nvPr/>
          </p:nvSpPr>
          <p:spPr bwMode="auto">
            <a:xfrm>
              <a:off x="0" y="5"/>
              <a:ext cx="726" cy="5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defRPr/>
              </a:pPr>
              <a:r>
                <a:rPr lang="en-US" altLang="zh-CN"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sym typeface="Wingdings" panose="05000000000000000000" pitchFamily="2" charset="2"/>
                </a:rPr>
                <a:t>√</a:t>
              </a:r>
              <a:r>
                <a:rPr lang="en-US" altLang="zh-CN"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S UI Gothic" panose="020B0600070205080204" pitchFamily="34" charset="-128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219155" name="Text Box 19"/>
            <p:cNvSpPr txBox="1">
              <a:spLocks noChangeArrowheads="1"/>
            </p:cNvSpPr>
            <p:nvPr/>
          </p:nvSpPr>
          <p:spPr bwMode="auto">
            <a:xfrm>
              <a:off x="474" y="1459"/>
              <a:ext cx="726" cy="5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defRPr/>
              </a:pPr>
              <a:r>
                <a:rPr lang="en-US" altLang="zh-CN"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sym typeface="Wingdings" panose="05000000000000000000" pitchFamily="2" charset="2"/>
                </a:rPr>
                <a:t>√</a:t>
              </a:r>
              <a:r>
                <a:rPr lang="en-US" altLang="zh-CN"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S UI Gothic" panose="020B0600070205080204" pitchFamily="34" charset="-128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219156" name="Text Box 20"/>
            <p:cNvSpPr txBox="1">
              <a:spLocks noChangeArrowheads="1"/>
            </p:cNvSpPr>
            <p:nvPr/>
          </p:nvSpPr>
          <p:spPr bwMode="auto">
            <a:xfrm>
              <a:off x="4401" y="0"/>
              <a:ext cx="544" cy="5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defRPr/>
              </a:pPr>
              <a:r>
                <a:rPr lang="en-US" altLang="zh-CN"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sym typeface="Wingdings" panose="05000000000000000000" pitchFamily="2" charset="2"/>
                </a:rPr>
                <a:t>√</a:t>
              </a:r>
              <a:r>
                <a:rPr lang="en-US" altLang="zh-CN"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MS UI Gothic" panose="020B0600070205080204" pitchFamily="34" charset="-128"/>
                  <a:sym typeface="Wingdings" panose="05000000000000000000" pitchFamily="2" charset="2"/>
                </a:rPr>
                <a:t> </a:t>
              </a:r>
            </a:p>
          </p:txBody>
        </p:sp>
      </p:grpSp>
      <p:pic>
        <p:nvPicPr>
          <p:cNvPr id="31762" name="Picture 21" descr="dog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72450" y="188913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452938"/>
            <a:ext cx="1104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8"/>
          <p:cNvSpPr>
            <a:spLocks noChangeShapeType="1"/>
          </p:cNvSpPr>
          <p:nvPr/>
        </p:nvSpPr>
        <p:spPr bwMode="auto">
          <a:xfrm flipV="1">
            <a:off x="2362200" y="1292225"/>
            <a:ext cx="0" cy="3889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6643688" y="3522663"/>
          <a:ext cx="671512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4" imgW="736600" imgH="3962400" progId="Photoshop.Image.8">
                  <p:embed/>
                </p:oleObj>
              </mc:Choice>
              <mc:Fallback>
                <p:oleObj name="Image" r:id="rId4" imgW="736600" imgH="3962400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3522663"/>
                        <a:ext cx="671512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3"/>
          <p:cNvSpPr txBox="1">
            <a:spLocks noChangeArrowheads="1"/>
          </p:cNvSpPr>
          <p:nvPr/>
        </p:nvSpPr>
        <p:spPr bwMode="auto">
          <a:xfrm>
            <a:off x="519113" y="1330325"/>
            <a:ext cx="7334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ea typeface="华文行楷" panose="02010800040101010101" pitchFamily="2" charset="-122"/>
              </a:rPr>
              <a:t>五星红旗冉冉升起</a:t>
            </a:r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7996238" y="252413"/>
            <a:ext cx="7334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ea typeface="华文隶书" panose="02010800040101010101" pitchFamily="2" charset="-122"/>
              </a:rPr>
              <a:t>火箭一飞冲天</a:t>
            </a:r>
          </a:p>
        </p:txBody>
      </p:sp>
      <p:sp>
        <p:nvSpPr>
          <p:cNvPr id="1031" name="WordArt 18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祖国在心中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12139E-6 L -5.55556E-7 -0.46151 " pathEditMode="relative" ptsTypes="AA">
                                      <p:cBhvr>
                                        <p:cTn id="6" dur="5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2.22222E-6 -0.50393 " pathEditMode="relative" ptsTypes="AA">
                                      <p:cBhvr>
                                        <p:cTn id="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228600"/>
            <a:ext cx="8964613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719455" indent="-719455" algn="l">
              <a:lnSpc>
                <a:spcPct val="170000"/>
              </a:lnSpc>
            </a:pPr>
            <a:r>
              <a:rPr lang="en-US" altLang="zh-CN" sz="3600" b="1" dirty="0"/>
              <a:t>    2</a:t>
            </a:r>
            <a:r>
              <a:rPr lang="zh-CN" altLang="en-US" sz="3600" b="1" dirty="0"/>
              <a:t>、△</a:t>
            </a:r>
            <a:r>
              <a:rPr lang="en-US" altLang="zh-CN" sz="3600" b="1" dirty="0"/>
              <a:t>DEF</a:t>
            </a:r>
            <a:r>
              <a:rPr lang="zh-CN" altLang="en-US" sz="3600" b="1" dirty="0"/>
              <a:t>是由△</a:t>
            </a:r>
            <a:r>
              <a:rPr lang="en-US" altLang="zh-CN" sz="3600" b="1" dirty="0"/>
              <a:t>ABC</a:t>
            </a:r>
            <a:r>
              <a:rPr lang="zh-CN" altLang="en-US" sz="3600" b="1" dirty="0"/>
              <a:t>经过平移后得到的，则平移的距离是（     ）</a:t>
            </a:r>
          </a:p>
          <a:p>
            <a:pPr marL="719455" indent="-719455" algn="l">
              <a:lnSpc>
                <a:spcPct val="170000"/>
              </a:lnSpc>
            </a:pPr>
            <a:r>
              <a:rPr lang="zh-CN" altLang="en-US" sz="3600" b="1" dirty="0"/>
              <a:t>      </a:t>
            </a:r>
            <a:r>
              <a:rPr lang="en-US" altLang="zh-CN" sz="3600" b="1" dirty="0"/>
              <a:t>A</a:t>
            </a:r>
            <a:r>
              <a:rPr lang="zh-CN" altLang="en-US" sz="3600" b="1" dirty="0"/>
              <a:t>、线段</a:t>
            </a:r>
            <a:r>
              <a:rPr lang="en-US" altLang="zh-CN" sz="3600" b="1" dirty="0"/>
              <a:t>EC</a:t>
            </a:r>
            <a:r>
              <a:rPr lang="zh-CN" altLang="en-US" sz="3600" b="1" dirty="0"/>
              <a:t>的长度</a:t>
            </a:r>
          </a:p>
          <a:p>
            <a:pPr marL="719455" indent="-719455" algn="l">
              <a:lnSpc>
                <a:spcPct val="170000"/>
              </a:lnSpc>
            </a:pPr>
            <a:r>
              <a:rPr lang="zh-CN" altLang="en-US" sz="3600" b="1" dirty="0"/>
              <a:t>      </a:t>
            </a:r>
            <a:r>
              <a:rPr lang="en-US" altLang="zh-CN" sz="3600" b="1" dirty="0"/>
              <a:t>B</a:t>
            </a:r>
            <a:r>
              <a:rPr lang="zh-CN" altLang="en-US" sz="3600" b="1" dirty="0"/>
              <a:t>、线段</a:t>
            </a:r>
            <a:r>
              <a:rPr lang="en-US" altLang="zh-CN" sz="3600" b="1" dirty="0"/>
              <a:t>BE</a:t>
            </a:r>
            <a:r>
              <a:rPr lang="zh-CN" altLang="en-US" sz="3600" b="1" dirty="0"/>
              <a:t>的长度 </a:t>
            </a:r>
          </a:p>
          <a:p>
            <a:pPr marL="719455" indent="-719455" algn="l">
              <a:lnSpc>
                <a:spcPct val="170000"/>
              </a:lnSpc>
            </a:pPr>
            <a:r>
              <a:rPr lang="zh-CN" altLang="en-US" sz="3600" b="1" dirty="0"/>
              <a:t>      </a:t>
            </a:r>
            <a:r>
              <a:rPr lang="en-US" altLang="zh-CN" sz="3600" b="1" dirty="0"/>
              <a:t>C</a:t>
            </a:r>
            <a:r>
              <a:rPr lang="zh-CN" altLang="en-US" sz="3600" b="1" dirty="0"/>
              <a:t>、线段</a:t>
            </a:r>
            <a:r>
              <a:rPr lang="en-US" altLang="zh-CN" sz="3600" b="1" dirty="0"/>
              <a:t>BC</a:t>
            </a:r>
            <a:r>
              <a:rPr lang="zh-CN" altLang="en-US" sz="3600" b="1" dirty="0"/>
              <a:t>的长度      </a:t>
            </a:r>
          </a:p>
          <a:p>
            <a:pPr marL="719455" indent="-719455" algn="l">
              <a:lnSpc>
                <a:spcPct val="170000"/>
              </a:lnSpc>
            </a:pPr>
            <a:r>
              <a:rPr lang="zh-CN" altLang="en-US" sz="3600" b="1" dirty="0"/>
              <a:t>      </a:t>
            </a:r>
            <a:r>
              <a:rPr lang="en-US" altLang="zh-CN" sz="3600" b="1" dirty="0"/>
              <a:t>D</a:t>
            </a:r>
            <a:r>
              <a:rPr lang="zh-CN" altLang="en-US" sz="3600" b="1" dirty="0"/>
              <a:t>、线段</a:t>
            </a:r>
            <a:r>
              <a:rPr lang="en-US" altLang="zh-CN" sz="3600" b="1" dirty="0"/>
              <a:t>EF</a:t>
            </a:r>
            <a:r>
              <a:rPr lang="zh-CN" altLang="en-US" sz="3600" b="1" dirty="0"/>
              <a:t>的长度</a:t>
            </a:r>
          </a:p>
        </p:txBody>
      </p:sp>
      <p:grpSp>
        <p:nvGrpSpPr>
          <p:cNvPr id="32771" name="Group 3"/>
          <p:cNvGrpSpPr/>
          <p:nvPr/>
        </p:nvGrpSpPr>
        <p:grpSpPr bwMode="auto">
          <a:xfrm>
            <a:off x="5292725" y="2636838"/>
            <a:ext cx="3414713" cy="2503487"/>
            <a:chOff x="3334" y="1933"/>
            <a:chExt cx="2151" cy="1577"/>
          </a:xfrm>
        </p:grpSpPr>
        <p:sp>
          <p:nvSpPr>
            <p:cNvPr id="32773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34" y="2024"/>
              <a:ext cx="2131" cy="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4" name="Line 5"/>
            <p:cNvSpPr>
              <a:spLocks noChangeShapeType="1"/>
            </p:cNvSpPr>
            <p:nvPr/>
          </p:nvSpPr>
          <p:spPr bwMode="auto">
            <a:xfrm>
              <a:off x="3500" y="3112"/>
              <a:ext cx="1226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5" name="Line 6"/>
            <p:cNvSpPr>
              <a:spLocks noChangeShapeType="1"/>
            </p:cNvSpPr>
            <p:nvPr/>
          </p:nvSpPr>
          <p:spPr bwMode="auto">
            <a:xfrm flipH="1">
              <a:off x="3500" y="2285"/>
              <a:ext cx="758" cy="82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6" name="Line 7"/>
            <p:cNvSpPr>
              <a:spLocks noChangeShapeType="1"/>
            </p:cNvSpPr>
            <p:nvPr/>
          </p:nvSpPr>
          <p:spPr bwMode="auto">
            <a:xfrm>
              <a:off x="4258" y="2285"/>
              <a:ext cx="468" cy="82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Line 8"/>
            <p:cNvSpPr>
              <a:spLocks noChangeShapeType="1"/>
            </p:cNvSpPr>
            <p:nvPr/>
          </p:nvSpPr>
          <p:spPr bwMode="auto">
            <a:xfrm>
              <a:off x="4108" y="3103"/>
              <a:ext cx="1226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Line 9"/>
            <p:cNvSpPr>
              <a:spLocks noChangeShapeType="1"/>
            </p:cNvSpPr>
            <p:nvPr/>
          </p:nvSpPr>
          <p:spPr bwMode="auto">
            <a:xfrm flipH="1">
              <a:off x="4105" y="2257"/>
              <a:ext cx="759" cy="82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Rectangle 10"/>
            <p:cNvSpPr>
              <a:spLocks noChangeArrowheads="1"/>
            </p:cNvSpPr>
            <p:nvPr/>
          </p:nvSpPr>
          <p:spPr bwMode="auto">
            <a:xfrm>
              <a:off x="4785" y="1933"/>
              <a:ext cx="18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3200">
                  <a:solidFill>
                    <a:srgbClr val="FF3300"/>
                  </a:solidFill>
                </a:rPr>
                <a:t>D</a:t>
              </a:r>
            </a:p>
          </p:txBody>
        </p:sp>
        <p:sp>
          <p:nvSpPr>
            <p:cNvPr id="32780" name="Line 11"/>
            <p:cNvSpPr>
              <a:spLocks noChangeShapeType="1"/>
            </p:cNvSpPr>
            <p:nvPr/>
          </p:nvSpPr>
          <p:spPr bwMode="auto">
            <a:xfrm>
              <a:off x="4867" y="2276"/>
              <a:ext cx="467" cy="82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Oval 12"/>
            <p:cNvSpPr>
              <a:spLocks noChangeArrowheads="1"/>
            </p:cNvSpPr>
            <p:nvPr/>
          </p:nvSpPr>
          <p:spPr bwMode="auto">
            <a:xfrm>
              <a:off x="3482" y="3094"/>
              <a:ext cx="27" cy="27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0099"/>
              </a:solidFill>
              <a:round/>
            </a:ln>
          </p:spPr>
          <p:txBody>
            <a:bodyPr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32782" name="Rectangle 13"/>
            <p:cNvSpPr>
              <a:spLocks noChangeArrowheads="1"/>
            </p:cNvSpPr>
            <p:nvPr/>
          </p:nvSpPr>
          <p:spPr bwMode="auto">
            <a:xfrm>
              <a:off x="3379" y="3158"/>
              <a:ext cx="17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3200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32783" name="Oval 14"/>
            <p:cNvSpPr>
              <a:spLocks noChangeArrowheads="1"/>
            </p:cNvSpPr>
            <p:nvPr/>
          </p:nvSpPr>
          <p:spPr bwMode="auto">
            <a:xfrm>
              <a:off x="4708" y="3094"/>
              <a:ext cx="27" cy="27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0099"/>
              </a:solidFill>
              <a:round/>
            </a:ln>
          </p:spPr>
          <p:txBody>
            <a:bodyPr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32784" name="Rectangle 15"/>
            <p:cNvSpPr>
              <a:spLocks noChangeArrowheads="1"/>
            </p:cNvSpPr>
            <p:nvPr/>
          </p:nvSpPr>
          <p:spPr bwMode="auto">
            <a:xfrm>
              <a:off x="4649" y="3158"/>
              <a:ext cx="18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3200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32785" name="Oval 16"/>
            <p:cNvSpPr>
              <a:spLocks noChangeArrowheads="1"/>
            </p:cNvSpPr>
            <p:nvPr/>
          </p:nvSpPr>
          <p:spPr bwMode="auto">
            <a:xfrm>
              <a:off x="4241" y="2267"/>
              <a:ext cx="26" cy="26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0099"/>
              </a:solidFill>
              <a:round/>
            </a:ln>
          </p:spPr>
          <p:txBody>
            <a:bodyPr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32786" name="Rectangle 17"/>
            <p:cNvSpPr>
              <a:spLocks noChangeArrowheads="1"/>
            </p:cNvSpPr>
            <p:nvPr/>
          </p:nvSpPr>
          <p:spPr bwMode="auto">
            <a:xfrm>
              <a:off x="4105" y="1933"/>
              <a:ext cx="17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3200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32787" name="Oval 18"/>
            <p:cNvSpPr>
              <a:spLocks noChangeArrowheads="1"/>
            </p:cNvSpPr>
            <p:nvPr/>
          </p:nvSpPr>
          <p:spPr bwMode="auto">
            <a:xfrm>
              <a:off x="4091" y="3085"/>
              <a:ext cx="35" cy="27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0099"/>
              </a:solidFill>
              <a:round/>
            </a:ln>
          </p:spPr>
          <p:txBody>
            <a:bodyPr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32788" name="Rectangle 19"/>
            <p:cNvSpPr>
              <a:spLocks noChangeArrowheads="1"/>
            </p:cNvSpPr>
            <p:nvPr/>
          </p:nvSpPr>
          <p:spPr bwMode="auto">
            <a:xfrm>
              <a:off x="4059" y="3158"/>
              <a:ext cx="17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3200">
                  <a:solidFill>
                    <a:srgbClr val="FF3300"/>
                  </a:solidFill>
                </a:rPr>
                <a:t>E</a:t>
              </a:r>
            </a:p>
          </p:txBody>
        </p:sp>
        <p:sp>
          <p:nvSpPr>
            <p:cNvPr id="32789" name="Oval 20"/>
            <p:cNvSpPr>
              <a:spLocks noChangeArrowheads="1"/>
            </p:cNvSpPr>
            <p:nvPr/>
          </p:nvSpPr>
          <p:spPr bwMode="auto">
            <a:xfrm>
              <a:off x="4849" y="2258"/>
              <a:ext cx="27" cy="27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0099"/>
              </a:solidFill>
              <a:round/>
            </a:ln>
          </p:spPr>
          <p:txBody>
            <a:bodyPr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32790" name="Oval 21"/>
            <p:cNvSpPr>
              <a:spLocks noChangeArrowheads="1"/>
            </p:cNvSpPr>
            <p:nvPr/>
          </p:nvSpPr>
          <p:spPr bwMode="auto">
            <a:xfrm>
              <a:off x="5317" y="3085"/>
              <a:ext cx="35" cy="27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0099"/>
              </a:solidFill>
              <a:round/>
            </a:ln>
          </p:spPr>
          <p:txBody>
            <a:bodyPr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32791" name="Rectangle 22"/>
            <p:cNvSpPr>
              <a:spLocks noChangeArrowheads="1"/>
            </p:cNvSpPr>
            <p:nvPr/>
          </p:nvSpPr>
          <p:spPr bwMode="auto">
            <a:xfrm>
              <a:off x="5329" y="3203"/>
              <a:ext cx="15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3200">
                  <a:solidFill>
                    <a:srgbClr val="FF3300"/>
                  </a:solidFill>
                </a:rPr>
                <a:t>F</a:t>
              </a:r>
            </a:p>
          </p:txBody>
        </p:sp>
      </p:grp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4495800" y="1371600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33600" y="908050"/>
            <a:ext cx="5976937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3200" b="1" dirty="0">
                <a:ea typeface="华文新魏" panose="02010800040101010101" pitchFamily="2" charset="-122"/>
              </a:rPr>
              <a:t>收获</a:t>
            </a:r>
          </a:p>
          <a:p>
            <a:pPr algn="l" eaLnBrk="0" hangingPunct="0"/>
            <a:r>
              <a:rPr lang="zh-CN" altLang="en-US" sz="2800" b="1" dirty="0">
                <a:ea typeface="华文新魏" panose="02010800040101010101" pitchFamily="2" charset="-122"/>
              </a:rPr>
              <a:t>①平移的定义</a:t>
            </a:r>
          </a:p>
          <a:p>
            <a:pPr algn="l" eaLnBrk="0" hangingPunct="0"/>
            <a:r>
              <a:rPr lang="zh-CN" altLang="en-US" sz="2800" b="1" dirty="0">
                <a:ea typeface="华文新魏" panose="02010800040101010101" pitchFamily="2" charset="-122"/>
              </a:rPr>
              <a:t>②平移不改变图形的形状、大小，       改变的是图形的位置。</a:t>
            </a:r>
          </a:p>
          <a:p>
            <a:pPr algn="l" eaLnBrk="0" hangingPunct="0"/>
            <a:r>
              <a:rPr lang="zh-CN" altLang="en-US" sz="2800" b="1" dirty="0">
                <a:ea typeface="华文新魏" panose="02010800040101010101" pitchFamily="2" charset="-122"/>
              </a:rPr>
              <a:t>③平移是 由平移的方向和距离决定。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908050"/>
            <a:ext cx="91598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800" dirty="0">
                <a:solidFill>
                  <a:srgbClr val="000099"/>
                </a:solidFill>
                <a:ea typeface="华文新魏" panose="02010800040101010101" pitchFamily="2" charset="-122"/>
              </a:rPr>
              <a:t>平移在心中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133600" y="3429000"/>
            <a:ext cx="5905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dirty="0">
                <a:ea typeface="华文新魏" panose="02010800040101010101" pitchFamily="2" charset="-122"/>
              </a:rPr>
              <a:t>体会：</a:t>
            </a:r>
          </a:p>
          <a:p>
            <a:pPr algn="l"/>
            <a:r>
              <a:rPr lang="zh-CN" altLang="en-US" sz="3200" dirty="0">
                <a:ea typeface="华文新魏" panose="02010800040101010101" pitchFamily="2" charset="-122"/>
              </a:rPr>
              <a:t>①从生活中感悟数学，运用数学知识解决生活中的问题。</a:t>
            </a:r>
          </a:p>
          <a:p>
            <a:pPr algn="l"/>
            <a:r>
              <a:rPr lang="zh-CN" altLang="en-US" sz="3200" dirty="0">
                <a:ea typeface="华文新魏" panose="02010800040101010101" pitchFamily="2" charset="-122"/>
              </a:rPr>
              <a:t>②平移来源于生活，又为我们创造更美好的生活</a:t>
            </a:r>
            <a:r>
              <a:rPr lang="zh-CN" altLang="en-US" sz="3200" dirty="0" smtClean="0">
                <a:ea typeface="华文新魏" panose="02010800040101010101" pitchFamily="2" charset="-122"/>
              </a:rPr>
              <a:t>。 </a:t>
            </a:r>
            <a:endParaRPr lang="zh-CN" altLang="en-US" sz="3200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850" y="1341438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说一说哪些物体的运动是平移的 </a:t>
            </a:r>
          </a:p>
        </p:txBody>
      </p:sp>
      <p:pic>
        <p:nvPicPr>
          <p:cNvPr id="195587" name="Picture 3" descr="u=382198309,3645272428&amp;gp=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220503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8" name="Picture 4" descr="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72000" y="5181600"/>
            <a:ext cx="13684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9" name="Picture 5" descr="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5334000"/>
            <a:ext cx="3527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Oval 6"/>
          <p:cNvSpPr>
            <a:spLocks noChangeArrowheads="1"/>
          </p:cNvSpPr>
          <p:nvPr/>
        </p:nvSpPr>
        <p:spPr bwMode="auto">
          <a:xfrm>
            <a:off x="2339975" y="3284538"/>
            <a:ext cx="144463" cy="144462"/>
          </a:xfrm>
          <a:prstGeom prst="ellipse">
            <a:avLst/>
          </a:prstGeom>
          <a:solidFill>
            <a:srgbClr val="00FFFF"/>
          </a:solidFill>
          <a:ln w="31750" algn="ctr">
            <a:solidFill>
              <a:srgbClr val="808080"/>
            </a:solidFill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pic>
        <p:nvPicPr>
          <p:cNvPr id="6151" name="Picture 7" descr="新图像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8876">
            <a:off x="5638800" y="1268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8" descr="新图像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628"/>
          <a:stretch>
            <a:fillRect/>
          </a:stretch>
        </p:blipFill>
        <p:spPr bwMode="auto">
          <a:xfrm>
            <a:off x="2700338" y="2732088"/>
            <a:ext cx="13684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平移在我眼中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48836 -0.02081 L 0.49618 0.5456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5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25" dur="30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0046 L 0.34254 -0.00115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12954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500438"/>
            <a:ext cx="35290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573463"/>
            <a:ext cx="16557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781300"/>
            <a:ext cx="345598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2781300"/>
            <a:ext cx="10096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Line 8"/>
          <p:cNvSpPr>
            <a:spLocks noChangeShapeType="1"/>
          </p:cNvSpPr>
          <p:nvPr/>
        </p:nvSpPr>
        <p:spPr bwMode="auto">
          <a:xfrm flipV="1">
            <a:off x="0" y="0"/>
            <a:ext cx="8027988" cy="177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 flipV="1">
            <a:off x="0" y="0"/>
            <a:ext cx="8459788" cy="184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7" name="WordArt 10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平移在我眼中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0116E-6 L 0.86233 -0.246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12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9711E-6 L -0.20868 -0.0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2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0867E-6 L -2.77778E-6 0.3828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700213"/>
            <a:ext cx="324008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773238"/>
            <a:ext cx="28797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700213"/>
            <a:ext cx="33115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2987675" y="1773238"/>
            <a:ext cx="0" cy="266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WordArt 10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平移在我眼中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6358E-6 L 0.00781 0.08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8313" y="1630363"/>
            <a:ext cx="3313112" cy="2303462"/>
          </a:xfrm>
          <a:prstGeom prst="rect">
            <a:avLst/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66950" y="328612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60700" y="32861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B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60700" y="26384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C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95513" y="2733675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D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55650" y="1773238"/>
            <a:ext cx="360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H</a:t>
            </a:r>
            <a:endParaRPr lang="en-US" altLang="zh-CN" sz="1600" baseline="-2500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476375" y="1773238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G</a:t>
            </a:r>
            <a:endParaRPr lang="en-US" altLang="zh-CN" sz="1600" baseline="-2500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76375" y="2349500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F</a:t>
            </a:r>
            <a:endParaRPr lang="en-US" altLang="zh-CN" sz="1600" baseline="-2500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39750" y="23495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E</a:t>
            </a:r>
            <a:endParaRPr lang="en-US" altLang="zh-CN" sz="1600" baseline="-250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971550" y="2006600"/>
            <a:ext cx="720725" cy="5048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1547813" y="2808288"/>
            <a:ext cx="576262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475163" y="1671638"/>
            <a:ext cx="1968500" cy="2262187"/>
          </a:xfrm>
          <a:prstGeom prst="rect">
            <a:avLst/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grpSp>
        <p:nvGrpSpPr>
          <p:cNvPr id="9230" name="Group 14"/>
          <p:cNvGrpSpPr/>
          <p:nvPr/>
        </p:nvGrpSpPr>
        <p:grpSpPr bwMode="auto">
          <a:xfrm>
            <a:off x="5116513" y="3395663"/>
            <a:ext cx="649287" cy="406400"/>
            <a:chOff x="3016" y="799"/>
            <a:chExt cx="1089" cy="726"/>
          </a:xfrm>
        </p:grpSpPr>
        <p:sp>
          <p:nvSpPr>
            <p:cNvPr id="9313" name="Rectangle 15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9314" name="Rectangle 16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9315" name="Rectangle 17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9316" name="Rectangle 18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9231" name="Line 19"/>
          <p:cNvSpPr>
            <a:spLocks noChangeShapeType="1"/>
          </p:cNvSpPr>
          <p:nvPr/>
        </p:nvSpPr>
        <p:spPr bwMode="auto">
          <a:xfrm>
            <a:off x="5195888" y="23495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2" name="Rectangle 20"/>
          <p:cNvSpPr>
            <a:spLocks noChangeArrowheads="1"/>
          </p:cNvSpPr>
          <p:nvPr/>
        </p:nvSpPr>
        <p:spPr bwMode="auto">
          <a:xfrm>
            <a:off x="466725" y="4076700"/>
            <a:ext cx="6192838" cy="1512888"/>
          </a:xfrm>
          <a:prstGeom prst="rect">
            <a:avLst/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9233" name="Line 21"/>
          <p:cNvSpPr>
            <a:spLocks noChangeShapeType="1"/>
          </p:cNvSpPr>
          <p:nvPr/>
        </p:nvSpPr>
        <p:spPr bwMode="auto">
          <a:xfrm flipH="1">
            <a:off x="3059113" y="50847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34" name="Group 22"/>
          <p:cNvGrpSpPr/>
          <p:nvPr/>
        </p:nvGrpSpPr>
        <p:grpSpPr bwMode="auto">
          <a:xfrm flipH="1">
            <a:off x="539750" y="4371975"/>
            <a:ext cx="2159000" cy="1008063"/>
            <a:chOff x="1746" y="346"/>
            <a:chExt cx="3447" cy="1995"/>
          </a:xfrm>
        </p:grpSpPr>
        <p:sp>
          <p:nvSpPr>
            <p:cNvPr id="9310" name="Freeform 23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11" name="Freeform 24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12" name="Freeform 25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235" name="Group 26"/>
          <p:cNvGrpSpPr/>
          <p:nvPr/>
        </p:nvGrpSpPr>
        <p:grpSpPr bwMode="auto">
          <a:xfrm flipH="1">
            <a:off x="4211638" y="4365625"/>
            <a:ext cx="2159000" cy="1008063"/>
            <a:chOff x="1746" y="346"/>
            <a:chExt cx="3447" cy="1995"/>
          </a:xfrm>
        </p:grpSpPr>
        <p:sp>
          <p:nvSpPr>
            <p:cNvPr id="9307" name="Freeform 27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08" name="Freeform 28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09" name="Freeform 29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36" name="Rectangle 30"/>
          <p:cNvSpPr>
            <a:spLocks noChangeArrowheads="1"/>
          </p:cNvSpPr>
          <p:nvPr/>
        </p:nvSpPr>
        <p:spPr bwMode="auto">
          <a:xfrm>
            <a:off x="6948488" y="981075"/>
            <a:ext cx="1584325" cy="4679950"/>
          </a:xfrm>
          <a:prstGeom prst="rect">
            <a:avLst/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9237" name="Line 31"/>
          <p:cNvSpPr>
            <a:spLocks noChangeShapeType="1"/>
          </p:cNvSpPr>
          <p:nvPr/>
        </p:nvSpPr>
        <p:spPr bwMode="auto">
          <a:xfrm flipV="1">
            <a:off x="7235825" y="31416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38" name="Group 32"/>
          <p:cNvGrpSpPr/>
          <p:nvPr/>
        </p:nvGrpSpPr>
        <p:grpSpPr bwMode="auto">
          <a:xfrm>
            <a:off x="7521575" y="1268413"/>
            <a:ext cx="361950" cy="1439862"/>
            <a:chOff x="2970" y="754"/>
            <a:chExt cx="953" cy="2994"/>
          </a:xfrm>
        </p:grpSpPr>
        <p:grpSp>
          <p:nvGrpSpPr>
            <p:cNvPr id="9291" name="Group 33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9305" name="AutoShape 3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9306" name="AutoShape 3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92" name="Group 36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9303" name="AutoShape 37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9304" name="AutoShape 38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93" name="Group 39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9301" name="AutoShape 4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9302" name="AutoShape 4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94" name="Group 42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9299" name="AutoShape 43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9300" name="AutoShape 44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95" name="AutoShape 45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25400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296" name="Group 46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9297" name="AutoShape 4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9298" name="AutoShape 4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9239" name="Group 49"/>
          <p:cNvGrpSpPr/>
          <p:nvPr/>
        </p:nvGrpSpPr>
        <p:grpSpPr bwMode="auto">
          <a:xfrm>
            <a:off x="7534275" y="4005263"/>
            <a:ext cx="361950" cy="1439862"/>
            <a:chOff x="2970" y="754"/>
            <a:chExt cx="953" cy="2994"/>
          </a:xfrm>
        </p:grpSpPr>
        <p:grpSp>
          <p:nvGrpSpPr>
            <p:cNvPr id="9275" name="Group 50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9289" name="AutoShape 51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9290" name="AutoShape 52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76" name="Group 53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9287" name="AutoShape 54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9288" name="AutoShape 55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77" name="Group 56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9285" name="AutoShape 5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9286" name="AutoShape 5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278" name="Group 59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9283" name="AutoShape 6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9284" name="AutoShape 6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79" name="AutoShape 62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280" name="Group 63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9281" name="AutoShape 6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9282" name="AutoShape 6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9240" name="Group 66"/>
          <p:cNvGrpSpPr/>
          <p:nvPr/>
        </p:nvGrpSpPr>
        <p:grpSpPr bwMode="auto">
          <a:xfrm>
            <a:off x="5122863" y="1741488"/>
            <a:ext cx="649287" cy="406400"/>
            <a:chOff x="3016" y="799"/>
            <a:chExt cx="1089" cy="726"/>
          </a:xfrm>
        </p:grpSpPr>
        <p:sp>
          <p:nvSpPr>
            <p:cNvPr id="9271" name="Rectangle 67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9272" name="Rectangle 68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9273" name="Rectangle 69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9274" name="Rectangle 70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9241" name="Rectangle 71"/>
          <p:cNvSpPr>
            <a:spLocks noChangeArrowheads="1"/>
          </p:cNvSpPr>
          <p:nvPr/>
        </p:nvSpPr>
        <p:spPr bwMode="auto">
          <a:xfrm>
            <a:off x="2555875" y="2924175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9242" name="Rectangle 7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5875" y="2924175"/>
            <a:ext cx="720725" cy="5048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9243" name="Rectangle 73"/>
          <p:cNvSpPr>
            <a:spLocks noChangeArrowheads="1"/>
          </p:cNvSpPr>
          <p:nvPr/>
        </p:nvSpPr>
        <p:spPr bwMode="auto">
          <a:xfrm>
            <a:off x="5122863" y="1738313"/>
            <a:ext cx="215900" cy="2032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9244" name="Rectangle 7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22863" y="1941513"/>
            <a:ext cx="215900" cy="2032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9245" name="Rectangle 75"/>
          <p:cNvSpPr>
            <a:spLocks noChangeArrowheads="1"/>
          </p:cNvSpPr>
          <p:nvPr/>
        </p:nvSpPr>
        <p:spPr bwMode="auto">
          <a:xfrm>
            <a:off x="5338763" y="1941513"/>
            <a:ext cx="217487" cy="2032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9246" name="Rectangle 76"/>
          <p:cNvSpPr>
            <a:spLocks noChangeArrowheads="1"/>
          </p:cNvSpPr>
          <p:nvPr/>
        </p:nvSpPr>
        <p:spPr bwMode="auto">
          <a:xfrm>
            <a:off x="5556250" y="1941513"/>
            <a:ext cx="215900" cy="2032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9247" name="Freeform 77"/>
          <p:cNvSpPr/>
          <p:nvPr/>
        </p:nvSpPr>
        <p:spPr bwMode="auto">
          <a:xfrm flipV="1">
            <a:off x="5207000" y="4594225"/>
            <a:ext cx="509588" cy="344488"/>
          </a:xfrm>
          <a:custGeom>
            <a:avLst/>
            <a:gdLst>
              <a:gd name="T0" fmla="*/ 0 w 1043"/>
              <a:gd name="T1" fmla="*/ 0 h 680"/>
              <a:gd name="T2" fmla="*/ 2147483647 w 1043"/>
              <a:gd name="T3" fmla="*/ 2147483647 h 680"/>
              <a:gd name="T4" fmla="*/ 2147483647 w 1043"/>
              <a:gd name="T5" fmla="*/ 2147483647 h 680"/>
              <a:gd name="T6" fmla="*/ 2147483647 w 1043"/>
              <a:gd name="T7" fmla="*/ 2147483647 h 680"/>
              <a:gd name="T8" fmla="*/ 0 w 1043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680"/>
              <a:gd name="T17" fmla="*/ 1043 w 1043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680">
                <a:moveTo>
                  <a:pt x="0" y="0"/>
                </a:moveTo>
                <a:lnTo>
                  <a:pt x="771" y="18"/>
                </a:lnTo>
                <a:lnTo>
                  <a:pt x="1043" y="680"/>
                </a:lnTo>
                <a:lnTo>
                  <a:pt x="454" y="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8" name="Freeform 78">
            <a:hlinkClick r:id="rId4" action="ppaction://hlinksldjump"/>
          </p:cNvPr>
          <p:cNvSpPr/>
          <p:nvPr/>
        </p:nvSpPr>
        <p:spPr bwMode="auto">
          <a:xfrm flipH="1">
            <a:off x="4211638" y="4365625"/>
            <a:ext cx="2159000" cy="708025"/>
          </a:xfrm>
          <a:custGeom>
            <a:avLst/>
            <a:gdLst>
              <a:gd name="T0" fmla="*/ 2147483647 w 3448"/>
              <a:gd name="T1" fmla="*/ 2147483647 h 1587"/>
              <a:gd name="T2" fmla="*/ 2147483647 w 3448"/>
              <a:gd name="T3" fmla="*/ 0 h 1587"/>
              <a:gd name="T4" fmla="*/ 2147483647 w 3448"/>
              <a:gd name="T5" fmla="*/ 0 h 1587"/>
              <a:gd name="T6" fmla="*/ 2147483647 w 3448"/>
              <a:gd name="T7" fmla="*/ 2147483647 h 1587"/>
              <a:gd name="T8" fmla="*/ 2147483647 w 3448"/>
              <a:gd name="T9" fmla="*/ 2147483647 h 1587"/>
              <a:gd name="T10" fmla="*/ 2147483647 w 3448"/>
              <a:gd name="T11" fmla="*/ 2147483647 h 1587"/>
              <a:gd name="T12" fmla="*/ 2147483647 w 3448"/>
              <a:gd name="T13" fmla="*/ 2147483647 h 1587"/>
              <a:gd name="T14" fmla="*/ 2147483647 w 3448"/>
              <a:gd name="T15" fmla="*/ 2147483647 h 1587"/>
              <a:gd name="T16" fmla="*/ 2147483647 w 3448"/>
              <a:gd name="T17" fmla="*/ 2147483647 h 1587"/>
              <a:gd name="T18" fmla="*/ 2147483647 w 3448"/>
              <a:gd name="T19" fmla="*/ 2147483647 h 1587"/>
              <a:gd name="T20" fmla="*/ 2147483647 w 3448"/>
              <a:gd name="T21" fmla="*/ 2147483647 h 1587"/>
              <a:gd name="T22" fmla="*/ 2147483647 w 3448"/>
              <a:gd name="T23" fmla="*/ 2147483647 h 1587"/>
              <a:gd name="T24" fmla="*/ 2147483647 w 3448"/>
              <a:gd name="T25" fmla="*/ 2147483647 h 1587"/>
              <a:gd name="T26" fmla="*/ 2147483647 w 3448"/>
              <a:gd name="T27" fmla="*/ 2147483647 h 1587"/>
              <a:gd name="T28" fmla="*/ 2147483647 w 3448"/>
              <a:gd name="T29" fmla="*/ 2147483647 h 1587"/>
              <a:gd name="T30" fmla="*/ 0 w 3448"/>
              <a:gd name="T31" fmla="*/ 2147483647 h 1587"/>
              <a:gd name="T32" fmla="*/ 2147483647 w 3448"/>
              <a:gd name="T33" fmla="*/ 2147483647 h 1587"/>
              <a:gd name="T34" fmla="*/ 2147483647 w 3448"/>
              <a:gd name="T35" fmla="*/ 2147483647 h 1587"/>
              <a:gd name="T36" fmla="*/ 2147483647 w 3448"/>
              <a:gd name="T37" fmla="*/ 2147483647 h 158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8"/>
              <a:gd name="T58" fmla="*/ 0 h 1587"/>
              <a:gd name="T59" fmla="*/ 3448 w 3448"/>
              <a:gd name="T60" fmla="*/ 1587 h 158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8" h="1587">
                <a:moveTo>
                  <a:pt x="227" y="725"/>
                </a:moveTo>
                <a:lnTo>
                  <a:pt x="46" y="0"/>
                </a:lnTo>
                <a:lnTo>
                  <a:pt x="273" y="0"/>
                </a:lnTo>
                <a:lnTo>
                  <a:pt x="862" y="816"/>
                </a:lnTo>
                <a:lnTo>
                  <a:pt x="1497" y="816"/>
                </a:lnTo>
                <a:lnTo>
                  <a:pt x="1588" y="907"/>
                </a:lnTo>
                <a:lnTo>
                  <a:pt x="1588" y="1043"/>
                </a:lnTo>
                <a:lnTo>
                  <a:pt x="1497" y="1088"/>
                </a:lnTo>
                <a:lnTo>
                  <a:pt x="2903" y="1088"/>
                </a:lnTo>
                <a:lnTo>
                  <a:pt x="3357" y="1315"/>
                </a:lnTo>
                <a:lnTo>
                  <a:pt x="3448" y="1451"/>
                </a:lnTo>
                <a:lnTo>
                  <a:pt x="3312" y="1587"/>
                </a:lnTo>
                <a:lnTo>
                  <a:pt x="318" y="1587"/>
                </a:lnTo>
                <a:lnTo>
                  <a:pt x="318" y="1451"/>
                </a:lnTo>
                <a:lnTo>
                  <a:pt x="46" y="1451"/>
                </a:lnTo>
                <a:lnTo>
                  <a:pt x="0" y="1315"/>
                </a:lnTo>
                <a:lnTo>
                  <a:pt x="46" y="1179"/>
                </a:lnTo>
                <a:lnTo>
                  <a:pt x="318" y="1179"/>
                </a:lnTo>
                <a:lnTo>
                  <a:pt x="227" y="7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9" name="Freeform 79"/>
          <p:cNvSpPr/>
          <p:nvPr/>
        </p:nvSpPr>
        <p:spPr bwMode="auto">
          <a:xfrm>
            <a:off x="5205413" y="4960938"/>
            <a:ext cx="568325" cy="412750"/>
          </a:xfrm>
          <a:custGeom>
            <a:avLst/>
            <a:gdLst>
              <a:gd name="T0" fmla="*/ 0 w 1043"/>
              <a:gd name="T1" fmla="*/ 0 h 680"/>
              <a:gd name="T2" fmla="*/ 2147483647 w 1043"/>
              <a:gd name="T3" fmla="*/ 2147483647 h 680"/>
              <a:gd name="T4" fmla="*/ 2147483647 w 1043"/>
              <a:gd name="T5" fmla="*/ 2147483647 h 680"/>
              <a:gd name="T6" fmla="*/ 2147483647 w 1043"/>
              <a:gd name="T7" fmla="*/ 2147483647 h 680"/>
              <a:gd name="T8" fmla="*/ 0 w 1043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680"/>
              <a:gd name="T17" fmla="*/ 1043 w 1043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680">
                <a:moveTo>
                  <a:pt x="0" y="0"/>
                </a:moveTo>
                <a:lnTo>
                  <a:pt x="771" y="18"/>
                </a:lnTo>
                <a:lnTo>
                  <a:pt x="1043" y="680"/>
                </a:lnTo>
                <a:lnTo>
                  <a:pt x="454" y="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50" name="Group 80"/>
          <p:cNvGrpSpPr/>
          <p:nvPr/>
        </p:nvGrpSpPr>
        <p:grpSpPr bwMode="auto">
          <a:xfrm>
            <a:off x="7707313" y="5030788"/>
            <a:ext cx="120650" cy="349250"/>
            <a:chOff x="4649" y="799"/>
            <a:chExt cx="409" cy="2994"/>
          </a:xfrm>
        </p:grpSpPr>
        <p:sp>
          <p:nvSpPr>
            <p:cNvPr id="9269" name="AutoShape 81"/>
            <p:cNvSpPr>
              <a:spLocks noChangeArrowheads="1"/>
            </p:cNvSpPr>
            <p:nvPr/>
          </p:nvSpPr>
          <p:spPr bwMode="auto">
            <a:xfrm>
              <a:off x="4649" y="1162"/>
              <a:ext cx="409" cy="26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9270" name="AutoShape 82"/>
            <p:cNvSpPr>
              <a:spLocks noChangeArrowheads="1"/>
            </p:cNvSpPr>
            <p:nvPr/>
          </p:nvSpPr>
          <p:spPr bwMode="auto">
            <a:xfrm rot="10800000">
              <a:off x="4694" y="799"/>
              <a:ext cx="318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4522 h 21600"/>
                <a:gd name="T14" fmla="*/ 17117 w 21600"/>
                <a:gd name="T15" fmla="*/ 170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51" name="AutoShape 8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637463" y="4179888"/>
            <a:ext cx="155575" cy="1265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9252" name="AutoShape 84"/>
          <p:cNvSpPr>
            <a:spLocks noChangeArrowheads="1"/>
          </p:cNvSpPr>
          <p:nvPr/>
        </p:nvSpPr>
        <p:spPr bwMode="auto">
          <a:xfrm rot="10800000">
            <a:off x="7654925" y="4005263"/>
            <a:ext cx="120650" cy="174625"/>
          </a:xfrm>
          <a:custGeom>
            <a:avLst/>
            <a:gdLst>
              <a:gd name="T0" fmla="*/ 18397415 w 21600"/>
              <a:gd name="T1" fmla="*/ 46135666 h 21600"/>
              <a:gd name="T2" fmla="*/ 10512786 w 21600"/>
              <a:gd name="T3" fmla="*/ 92270814 h 21600"/>
              <a:gd name="T4" fmla="*/ 2628148 w 21600"/>
              <a:gd name="T5" fmla="*/ 46135666 h 21600"/>
              <a:gd name="T6" fmla="*/ 1051278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53" name="Group 85"/>
          <p:cNvGrpSpPr/>
          <p:nvPr/>
        </p:nvGrpSpPr>
        <p:grpSpPr bwMode="auto">
          <a:xfrm>
            <a:off x="7534275" y="5030788"/>
            <a:ext cx="120650" cy="349250"/>
            <a:chOff x="4649" y="799"/>
            <a:chExt cx="409" cy="2994"/>
          </a:xfrm>
        </p:grpSpPr>
        <p:sp>
          <p:nvSpPr>
            <p:cNvPr id="9267" name="AutoShape 86"/>
            <p:cNvSpPr>
              <a:spLocks noChangeArrowheads="1"/>
            </p:cNvSpPr>
            <p:nvPr/>
          </p:nvSpPr>
          <p:spPr bwMode="auto">
            <a:xfrm>
              <a:off x="4649" y="1162"/>
              <a:ext cx="409" cy="26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9268" name="AutoShape 87"/>
            <p:cNvSpPr>
              <a:spLocks noChangeArrowheads="1"/>
            </p:cNvSpPr>
            <p:nvPr/>
          </p:nvSpPr>
          <p:spPr bwMode="auto">
            <a:xfrm rot="10800000">
              <a:off x="4694" y="799"/>
              <a:ext cx="318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4522 h 21600"/>
                <a:gd name="T14" fmla="*/ 17117 w 21600"/>
                <a:gd name="T15" fmla="*/ 170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25400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254" name="Group 88"/>
          <p:cNvGrpSpPr/>
          <p:nvPr/>
        </p:nvGrpSpPr>
        <p:grpSpPr bwMode="auto">
          <a:xfrm>
            <a:off x="7775575" y="5030788"/>
            <a:ext cx="120650" cy="349250"/>
            <a:chOff x="4649" y="799"/>
            <a:chExt cx="409" cy="2994"/>
          </a:xfrm>
        </p:grpSpPr>
        <p:sp>
          <p:nvSpPr>
            <p:cNvPr id="9265" name="AutoShape 89"/>
            <p:cNvSpPr>
              <a:spLocks noChangeArrowheads="1"/>
            </p:cNvSpPr>
            <p:nvPr/>
          </p:nvSpPr>
          <p:spPr bwMode="auto">
            <a:xfrm>
              <a:off x="4649" y="1162"/>
              <a:ext cx="409" cy="26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9266" name="AutoShape 90"/>
            <p:cNvSpPr>
              <a:spLocks noChangeArrowheads="1"/>
            </p:cNvSpPr>
            <p:nvPr/>
          </p:nvSpPr>
          <p:spPr bwMode="auto">
            <a:xfrm rot="10800000">
              <a:off x="4694" y="799"/>
              <a:ext cx="318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4522 h 21600"/>
                <a:gd name="T14" fmla="*/ 17117 w 21600"/>
                <a:gd name="T15" fmla="*/ 170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25400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55" name="AutoShape 91"/>
          <p:cNvSpPr>
            <a:spLocks noChangeArrowheads="1"/>
          </p:cNvSpPr>
          <p:nvPr/>
        </p:nvSpPr>
        <p:spPr bwMode="auto">
          <a:xfrm rot="10800000">
            <a:off x="7604125" y="5422900"/>
            <a:ext cx="223838" cy="22225"/>
          </a:xfrm>
          <a:custGeom>
            <a:avLst/>
            <a:gdLst>
              <a:gd name="T0" fmla="*/ 217962339 w 21600"/>
              <a:gd name="T1" fmla="*/ 12106 h 21600"/>
              <a:gd name="T2" fmla="*/ 124550009 w 21600"/>
              <a:gd name="T3" fmla="*/ 24211 h 21600"/>
              <a:gd name="T4" fmla="*/ 31137792 w 21600"/>
              <a:gd name="T5" fmla="*/ 12106 h 21600"/>
              <a:gd name="T6" fmla="*/ 12455000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56" name="Group 92"/>
          <p:cNvGrpSpPr/>
          <p:nvPr/>
        </p:nvGrpSpPr>
        <p:grpSpPr bwMode="auto">
          <a:xfrm>
            <a:off x="7621588" y="5030788"/>
            <a:ext cx="120650" cy="349250"/>
            <a:chOff x="4649" y="799"/>
            <a:chExt cx="409" cy="2994"/>
          </a:xfrm>
        </p:grpSpPr>
        <p:sp>
          <p:nvSpPr>
            <p:cNvPr id="9263" name="AutoShape 93"/>
            <p:cNvSpPr>
              <a:spLocks noChangeArrowheads="1"/>
            </p:cNvSpPr>
            <p:nvPr/>
          </p:nvSpPr>
          <p:spPr bwMode="auto">
            <a:xfrm>
              <a:off x="4649" y="1162"/>
              <a:ext cx="409" cy="26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9264" name="AutoShape 94"/>
            <p:cNvSpPr>
              <a:spLocks noChangeArrowheads="1"/>
            </p:cNvSpPr>
            <p:nvPr/>
          </p:nvSpPr>
          <p:spPr bwMode="auto">
            <a:xfrm rot="10800000">
              <a:off x="4694" y="799"/>
              <a:ext cx="318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4522 h 21600"/>
                <a:gd name="T14" fmla="*/ 17117 w 21600"/>
                <a:gd name="T15" fmla="*/ 170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25400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57" name="Text Box 95"/>
          <p:cNvSpPr txBox="1">
            <a:spLocks noChangeArrowheads="1"/>
          </p:cNvSpPr>
          <p:nvPr/>
        </p:nvSpPr>
        <p:spPr bwMode="auto">
          <a:xfrm>
            <a:off x="971550" y="1052513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/>
              <a:t>每幅图案中的两个图形有什么关系</a:t>
            </a:r>
            <a:r>
              <a:rPr lang="en-US" altLang="zh-CN" sz="2400" b="1" dirty="0"/>
              <a:t>?</a:t>
            </a:r>
          </a:p>
        </p:txBody>
      </p:sp>
      <p:sp>
        <p:nvSpPr>
          <p:cNvPr id="9258" name="Rectangle 96"/>
          <p:cNvSpPr>
            <a:spLocks noChangeArrowheads="1"/>
          </p:cNvSpPr>
          <p:nvPr/>
        </p:nvSpPr>
        <p:spPr bwMode="auto">
          <a:xfrm>
            <a:off x="395288" y="363855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1</a:t>
            </a:r>
          </a:p>
        </p:txBody>
      </p:sp>
      <p:sp>
        <p:nvSpPr>
          <p:cNvPr id="9259" name="Rectangle 97"/>
          <p:cNvSpPr>
            <a:spLocks noChangeArrowheads="1"/>
          </p:cNvSpPr>
          <p:nvPr/>
        </p:nvSpPr>
        <p:spPr bwMode="auto">
          <a:xfrm>
            <a:off x="8027988" y="53673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zh-CN" altLang="en-US"/>
              <a:t>图３</a:t>
            </a:r>
          </a:p>
        </p:txBody>
      </p:sp>
      <p:sp>
        <p:nvSpPr>
          <p:cNvPr id="9260" name="Rectangle 98"/>
          <p:cNvSpPr>
            <a:spLocks noChangeArrowheads="1"/>
          </p:cNvSpPr>
          <p:nvPr/>
        </p:nvSpPr>
        <p:spPr bwMode="auto">
          <a:xfrm>
            <a:off x="4427538" y="3638550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2</a:t>
            </a:r>
          </a:p>
        </p:txBody>
      </p:sp>
      <p:sp>
        <p:nvSpPr>
          <p:cNvPr id="9261" name="Rectangle 99"/>
          <p:cNvSpPr>
            <a:spLocks noChangeArrowheads="1"/>
          </p:cNvSpPr>
          <p:nvPr/>
        </p:nvSpPr>
        <p:spPr bwMode="auto">
          <a:xfrm>
            <a:off x="4211638" y="52863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/>
              <a:t>图４</a:t>
            </a:r>
          </a:p>
        </p:txBody>
      </p:sp>
      <p:sp>
        <p:nvSpPr>
          <p:cNvPr id="9262" name="WordArt 103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平移在我眼中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8313" y="1630363"/>
            <a:ext cx="3313112" cy="2303462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66950" y="328612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60700" y="32861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B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60700" y="26384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C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95513" y="2733675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D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55650" y="1773238"/>
            <a:ext cx="360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H</a:t>
            </a:r>
            <a:endParaRPr lang="en-US" altLang="zh-CN" sz="1600" baseline="-2500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76375" y="1773238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G</a:t>
            </a:r>
            <a:endParaRPr lang="en-US" altLang="zh-CN" sz="1600" baseline="-250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476375" y="2349500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F</a:t>
            </a:r>
            <a:endParaRPr lang="en-US" altLang="zh-CN" sz="1600" baseline="-2500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9750" y="23495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E</a:t>
            </a:r>
            <a:endParaRPr lang="en-US" altLang="zh-CN" sz="1600" baseline="-2500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971550" y="2006600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1547813" y="2808288"/>
            <a:ext cx="576262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475163" y="1671638"/>
            <a:ext cx="1968500" cy="2262187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grpSp>
        <p:nvGrpSpPr>
          <p:cNvPr id="10254" name="Group 14"/>
          <p:cNvGrpSpPr/>
          <p:nvPr/>
        </p:nvGrpSpPr>
        <p:grpSpPr bwMode="auto">
          <a:xfrm>
            <a:off x="5116513" y="3395663"/>
            <a:ext cx="649287" cy="406400"/>
            <a:chOff x="3016" y="799"/>
            <a:chExt cx="1089" cy="726"/>
          </a:xfrm>
        </p:grpSpPr>
        <p:sp>
          <p:nvSpPr>
            <p:cNvPr id="10341" name="Rectangle 15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0342" name="Rectangle 16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0343" name="Rectangle 17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0344" name="Rectangle 18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10255" name="Line 19"/>
          <p:cNvSpPr>
            <a:spLocks noChangeShapeType="1"/>
          </p:cNvSpPr>
          <p:nvPr/>
        </p:nvSpPr>
        <p:spPr bwMode="auto">
          <a:xfrm>
            <a:off x="5195888" y="23495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466725" y="4076700"/>
            <a:ext cx="6192838" cy="1512888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10257" name="Line 21"/>
          <p:cNvSpPr>
            <a:spLocks noChangeShapeType="1"/>
          </p:cNvSpPr>
          <p:nvPr/>
        </p:nvSpPr>
        <p:spPr bwMode="auto">
          <a:xfrm flipH="1">
            <a:off x="3059113" y="50847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258" name="Group 22"/>
          <p:cNvGrpSpPr/>
          <p:nvPr/>
        </p:nvGrpSpPr>
        <p:grpSpPr bwMode="auto">
          <a:xfrm flipH="1">
            <a:off x="539750" y="4371975"/>
            <a:ext cx="2159000" cy="1008063"/>
            <a:chOff x="1746" y="346"/>
            <a:chExt cx="3447" cy="1995"/>
          </a:xfrm>
        </p:grpSpPr>
        <p:sp>
          <p:nvSpPr>
            <p:cNvPr id="10338" name="Freeform 23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39" name="Freeform 24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0" name="Freeform 25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259" name="Group 26"/>
          <p:cNvGrpSpPr/>
          <p:nvPr/>
        </p:nvGrpSpPr>
        <p:grpSpPr bwMode="auto">
          <a:xfrm flipH="1">
            <a:off x="4211638" y="4365625"/>
            <a:ext cx="2159000" cy="1008063"/>
            <a:chOff x="1746" y="346"/>
            <a:chExt cx="3447" cy="1995"/>
          </a:xfrm>
        </p:grpSpPr>
        <p:sp>
          <p:nvSpPr>
            <p:cNvPr id="10335" name="Freeform 27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36" name="Freeform 28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37" name="Freeform 29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60" name="Rectangle 30"/>
          <p:cNvSpPr>
            <a:spLocks noChangeArrowheads="1"/>
          </p:cNvSpPr>
          <p:nvPr/>
        </p:nvSpPr>
        <p:spPr bwMode="auto">
          <a:xfrm>
            <a:off x="6948488" y="981075"/>
            <a:ext cx="1584325" cy="467995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0261" name="Line 31"/>
          <p:cNvSpPr>
            <a:spLocks noChangeShapeType="1"/>
          </p:cNvSpPr>
          <p:nvPr/>
        </p:nvSpPr>
        <p:spPr bwMode="auto">
          <a:xfrm flipV="1">
            <a:off x="7235825" y="31416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262" name="Group 32"/>
          <p:cNvGrpSpPr/>
          <p:nvPr/>
        </p:nvGrpSpPr>
        <p:grpSpPr bwMode="auto">
          <a:xfrm>
            <a:off x="7521575" y="1268413"/>
            <a:ext cx="361950" cy="1439862"/>
            <a:chOff x="2970" y="754"/>
            <a:chExt cx="953" cy="2994"/>
          </a:xfrm>
        </p:grpSpPr>
        <p:grpSp>
          <p:nvGrpSpPr>
            <p:cNvPr id="10319" name="Group 33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0333" name="AutoShape 3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334" name="AutoShape 3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320" name="Group 36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0331" name="AutoShape 37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0332" name="AutoShape 38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321" name="Group 39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0329" name="AutoShape 4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330" name="AutoShape 4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322" name="Group 42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0327" name="AutoShape 43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328" name="AutoShape 44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323" name="AutoShape 45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324" name="Group 46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0325" name="AutoShape 4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326" name="AutoShape 4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263" name="Group 49"/>
          <p:cNvGrpSpPr/>
          <p:nvPr/>
        </p:nvGrpSpPr>
        <p:grpSpPr bwMode="auto">
          <a:xfrm>
            <a:off x="7534275" y="4005263"/>
            <a:ext cx="361950" cy="1439862"/>
            <a:chOff x="2970" y="754"/>
            <a:chExt cx="953" cy="2994"/>
          </a:xfrm>
        </p:grpSpPr>
        <p:grpSp>
          <p:nvGrpSpPr>
            <p:cNvPr id="10303" name="Group 50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0317" name="AutoShape 51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318" name="AutoShape 52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304" name="Group 53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0315" name="AutoShape 54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0316" name="AutoShape 55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305" name="Group 56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0313" name="AutoShape 5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314" name="AutoShape 5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306" name="Group 59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0311" name="AutoShape 6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312" name="AutoShape 6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307" name="AutoShape 62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308" name="Group 63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0309" name="AutoShape 6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310" name="AutoShape 6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264" name="Group 66"/>
          <p:cNvGrpSpPr/>
          <p:nvPr/>
        </p:nvGrpSpPr>
        <p:grpSpPr bwMode="auto">
          <a:xfrm>
            <a:off x="5122863" y="1741488"/>
            <a:ext cx="649287" cy="406400"/>
            <a:chOff x="3016" y="799"/>
            <a:chExt cx="1089" cy="726"/>
          </a:xfrm>
        </p:grpSpPr>
        <p:sp>
          <p:nvSpPr>
            <p:cNvPr id="10299" name="Rectangle 67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0300" name="Rectangle 68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0301" name="Rectangle 69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0302" name="Rectangle 70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13383" name="Rectangle 71"/>
          <p:cNvSpPr>
            <a:spLocks noChangeArrowheads="1"/>
          </p:cNvSpPr>
          <p:nvPr/>
        </p:nvSpPr>
        <p:spPr bwMode="auto">
          <a:xfrm>
            <a:off x="2555875" y="2924175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0266" name="Rectangle 72"/>
          <p:cNvSpPr>
            <a:spLocks noChangeArrowheads="1"/>
          </p:cNvSpPr>
          <p:nvPr/>
        </p:nvSpPr>
        <p:spPr bwMode="auto">
          <a:xfrm>
            <a:off x="2555875" y="2924175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grpSp>
        <p:nvGrpSpPr>
          <p:cNvPr id="10267" name="Group 73"/>
          <p:cNvGrpSpPr/>
          <p:nvPr/>
        </p:nvGrpSpPr>
        <p:grpSpPr bwMode="auto">
          <a:xfrm>
            <a:off x="5122863" y="1738313"/>
            <a:ext cx="649287" cy="406400"/>
            <a:chOff x="3016" y="799"/>
            <a:chExt cx="1089" cy="726"/>
          </a:xfrm>
        </p:grpSpPr>
        <p:sp>
          <p:nvSpPr>
            <p:cNvPr id="10295" name="Rectangle 74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0296" name="Rectangle 75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0297" name="Rectangle 76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0298" name="Rectangle 77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grpSp>
        <p:nvGrpSpPr>
          <p:cNvPr id="10268" name="Group 78"/>
          <p:cNvGrpSpPr/>
          <p:nvPr/>
        </p:nvGrpSpPr>
        <p:grpSpPr bwMode="auto">
          <a:xfrm flipH="1">
            <a:off x="4211638" y="4365625"/>
            <a:ext cx="2159000" cy="1008063"/>
            <a:chOff x="1746" y="346"/>
            <a:chExt cx="3447" cy="1995"/>
          </a:xfrm>
        </p:grpSpPr>
        <p:sp>
          <p:nvSpPr>
            <p:cNvPr id="10292" name="Freeform 79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93" name="Freeform 80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94" name="Freeform 81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269" name="Group 82"/>
          <p:cNvGrpSpPr/>
          <p:nvPr/>
        </p:nvGrpSpPr>
        <p:grpSpPr bwMode="auto">
          <a:xfrm>
            <a:off x="7534275" y="4005263"/>
            <a:ext cx="361950" cy="1439862"/>
            <a:chOff x="2970" y="754"/>
            <a:chExt cx="953" cy="2994"/>
          </a:xfrm>
        </p:grpSpPr>
        <p:grpSp>
          <p:nvGrpSpPr>
            <p:cNvPr id="10276" name="Group 83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0290" name="AutoShape 8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291" name="AutoShape 8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77" name="Group 86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0288" name="AutoShape 87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0289" name="AutoShape 88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78" name="Group 89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0286" name="AutoShape 9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287" name="AutoShape 9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79" name="Group 92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0284" name="AutoShape 93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285" name="AutoShape 94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280" name="AutoShape 95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281" name="Group 96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0282" name="AutoShape 9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0283" name="AutoShape 9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270" name="Text Box 99"/>
          <p:cNvSpPr txBox="1">
            <a:spLocks noChangeArrowheads="1"/>
          </p:cNvSpPr>
          <p:nvPr/>
        </p:nvSpPr>
        <p:spPr bwMode="auto">
          <a:xfrm>
            <a:off x="971550" y="1052513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/>
              <a:t>每幅图案中的两个图形有什么关系</a:t>
            </a:r>
            <a:r>
              <a:rPr lang="en-US" altLang="zh-CN" sz="2400" b="1"/>
              <a:t>?</a:t>
            </a:r>
          </a:p>
        </p:txBody>
      </p:sp>
      <p:sp>
        <p:nvSpPr>
          <p:cNvPr id="10271" name="Rectangle 100"/>
          <p:cNvSpPr>
            <a:spLocks noChangeArrowheads="1"/>
          </p:cNvSpPr>
          <p:nvPr/>
        </p:nvSpPr>
        <p:spPr bwMode="auto">
          <a:xfrm>
            <a:off x="395288" y="363855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1</a:t>
            </a:r>
          </a:p>
        </p:txBody>
      </p:sp>
      <p:sp>
        <p:nvSpPr>
          <p:cNvPr id="10272" name="Rectangle 101"/>
          <p:cNvSpPr>
            <a:spLocks noChangeArrowheads="1"/>
          </p:cNvSpPr>
          <p:nvPr/>
        </p:nvSpPr>
        <p:spPr bwMode="auto">
          <a:xfrm>
            <a:off x="8027988" y="53673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zh-CN" altLang="en-US"/>
              <a:t>图３</a:t>
            </a:r>
          </a:p>
        </p:txBody>
      </p:sp>
      <p:sp>
        <p:nvSpPr>
          <p:cNvPr id="10273" name="Rectangle 102"/>
          <p:cNvSpPr>
            <a:spLocks noChangeArrowheads="1"/>
          </p:cNvSpPr>
          <p:nvPr/>
        </p:nvSpPr>
        <p:spPr bwMode="auto">
          <a:xfrm>
            <a:off x="4427538" y="3638550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2</a:t>
            </a:r>
          </a:p>
        </p:txBody>
      </p:sp>
      <p:sp>
        <p:nvSpPr>
          <p:cNvPr id="10274" name="Rectangle 103"/>
          <p:cNvSpPr>
            <a:spLocks noChangeArrowheads="1"/>
          </p:cNvSpPr>
          <p:nvPr/>
        </p:nvSpPr>
        <p:spPr bwMode="auto">
          <a:xfrm>
            <a:off x="4211638" y="52863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/>
              <a:t>图４</a:t>
            </a:r>
          </a:p>
        </p:txBody>
      </p:sp>
      <p:sp>
        <p:nvSpPr>
          <p:cNvPr id="10275" name="WordArt 106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平移在我眼中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17326 -0.13333 " pathEditMode="relative" ptsTypes="AA">
                                      <p:cBhvr>
                                        <p:cTn id="6" dur="2000" fill="hold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8313" y="1630363"/>
            <a:ext cx="3313112" cy="2303462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6950" y="3286125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60700" y="32861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B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60700" y="26384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C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95513" y="2733675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D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55650" y="1773238"/>
            <a:ext cx="360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H</a:t>
            </a:r>
            <a:endParaRPr lang="en-US" altLang="zh-CN" sz="1600" baseline="-2500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476375" y="1773238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G</a:t>
            </a:r>
            <a:endParaRPr lang="en-US" altLang="zh-CN" sz="1600" baseline="-2500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476375" y="2349500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F</a:t>
            </a:r>
            <a:endParaRPr lang="en-US" altLang="zh-CN" sz="1600" baseline="-250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39750" y="23495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/>
              <a:t>E</a:t>
            </a:r>
            <a:endParaRPr lang="en-US" altLang="zh-CN" sz="1600" baseline="-2500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971550" y="2006600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 flipV="1">
            <a:off x="1547813" y="2808288"/>
            <a:ext cx="576262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475163" y="1671638"/>
            <a:ext cx="1968500" cy="2262187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grpSp>
        <p:nvGrpSpPr>
          <p:cNvPr id="11278" name="Group 14"/>
          <p:cNvGrpSpPr/>
          <p:nvPr/>
        </p:nvGrpSpPr>
        <p:grpSpPr bwMode="auto">
          <a:xfrm>
            <a:off x="5116513" y="3395663"/>
            <a:ext cx="649287" cy="406400"/>
            <a:chOff x="3016" y="799"/>
            <a:chExt cx="1089" cy="726"/>
          </a:xfrm>
        </p:grpSpPr>
        <p:sp>
          <p:nvSpPr>
            <p:cNvPr id="11365" name="Rectangle 15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1366" name="Rectangle 16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1367" name="Rectangle 17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1368" name="Rectangle 18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11279" name="Line 19"/>
          <p:cNvSpPr>
            <a:spLocks noChangeShapeType="1"/>
          </p:cNvSpPr>
          <p:nvPr/>
        </p:nvSpPr>
        <p:spPr bwMode="auto">
          <a:xfrm>
            <a:off x="5195888" y="23495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0" name="Rectangle 20"/>
          <p:cNvSpPr>
            <a:spLocks noChangeArrowheads="1"/>
          </p:cNvSpPr>
          <p:nvPr/>
        </p:nvSpPr>
        <p:spPr bwMode="auto">
          <a:xfrm>
            <a:off x="466725" y="4076700"/>
            <a:ext cx="6192838" cy="1512888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0" hangingPunct="0"/>
            <a:endParaRPr lang="zh-CN" altLang="zh-CN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 flipH="1">
            <a:off x="3059113" y="50847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82" name="Group 22"/>
          <p:cNvGrpSpPr/>
          <p:nvPr/>
        </p:nvGrpSpPr>
        <p:grpSpPr bwMode="auto">
          <a:xfrm flipH="1">
            <a:off x="539750" y="4371975"/>
            <a:ext cx="2159000" cy="1008063"/>
            <a:chOff x="1746" y="346"/>
            <a:chExt cx="3447" cy="1995"/>
          </a:xfrm>
        </p:grpSpPr>
        <p:sp>
          <p:nvSpPr>
            <p:cNvPr id="11362" name="Freeform 23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3" name="Freeform 24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4" name="Freeform 25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283" name="Group 26"/>
          <p:cNvGrpSpPr/>
          <p:nvPr/>
        </p:nvGrpSpPr>
        <p:grpSpPr bwMode="auto">
          <a:xfrm flipH="1">
            <a:off x="4211638" y="4365625"/>
            <a:ext cx="2159000" cy="1008063"/>
            <a:chOff x="1746" y="346"/>
            <a:chExt cx="3447" cy="1995"/>
          </a:xfrm>
        </p:grpSpPr>
        <p:sp>
          <p:nvSpPr>
            <p:cNvPr id="11359" name="Freeform 27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0" name="Freeform 28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1" name="Freeform 29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84" name="Rectangle 30"/>
          <p:cNvSpPr>
            <a:spLocks noChangeArrowheads="1"/>
          </p:cNvSpPr>
          <p:nvPr/>
        </p:nvSpPr>
        <p:spPr bwMode="auto">
          <a:xfrm>
            <a:off x="6948488" y="981075"/>
            <a:ext cx="1584325" cy="467995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1285" name="Line 31"/>
          <p:cNvSpPr>
            <a:spLocks noChangeShapeType="1"/>
          </p:cNvSpPr>
          <p:nvPr/>
        </p:nvSpPr>
        <p:spPr bwMode="auto">
          <a:xfrm flipV="1">
            <a:off x="7235825" y="31416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86" name="Group 32"/>
          <p:cNvGrpSpPr/>
          <p:nvPr/>
        </p:nvGrpSpPr>
        <p:grpSpPr bwMode="auto">
          <a:xfrm>
            <a:off x="7521575" y="1268413"/>
            <a:ext cx="361950" cy="1439862"/>
            <a:chOff x="2970" y="754"/>
            <a:chExt cx="953" cy="2994"/>
          </a:xfrm>
        </p:grpSpPr>
        <p:grpSp>
          <p:nvGrpSpPr>
            <p:cNvPr id="11343" name="Group 33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1357" name="AutoShape 3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58" name="AutoShape 3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44" name="Group 36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1355" name="AutoShape 37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1356" name="AutoShape 38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45" name="Group 39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1353" name="AutoShape 4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54" name="AutoShape 4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46" name="Group 42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1351" name="AutoShape 43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52" name="AutoShape 44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347" name="AutoShape 45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348" name="Group 46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1349" name="AutoShape 4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50" name="AutoShape 4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287" name="Group 49"/>
          <p:cNvGrpSpPr/>
          <p:nvPr/>
        </p:nvGrpSpPr>
        <p:grpSpPr bwMode="auto">
          <a:xfrm>
            <a:off x="7534275" y="4005263"/>
            <a:ext cx="361950" cy="1439862"/>
            <a:chOff x="2970" y="754"/>
            <a:chExt cx="953" cy="2994"/>
          </a:xfrm>
        </p:grpSpPr>
        <p:grpSp>
          <p:nvGrpSpPr>
            <p:cNvPr id="11327" name="Group 50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1341" name="AutoShape 51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42" name="AutoShape 52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8" name="Group 53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1339" name="AutoShape 54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1340" name="AutoShape 55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9" name="Group 56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1337" name="AutoShape 5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38" name="AutoShape 5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30" name="Group 59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1335" name="AutoShape 6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36" name="AutoShape 6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331" name="AutoShape 62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332" name="Group 63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1333" name="AutoShape 6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34" name="AutoShape 6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Group 66"/>
          <p:cNvGrpSpPr/>
          <p:nvPr/>
        </p:nvGrpSpPr>
        <p:grpSpPr bwMode="auto">
          <a:xfrm>
            <a:off x="5122863" y="1741488"/>
            <a:ext cx="649287" cy="406400"/>
            <a:chOff x="3016" y="799"/>
            <a:chExt cx="1089" cy="726"/>
          </a:xfrm>
        </p:grpSpPr>
        <p:sp>
          <p:nvSpPr>
            <p:cNvPr id="11323" name="Rectangle 67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1324" name="Rectangle 68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1325" name="Rectangle 69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1326" name="Rectangle 70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sp>
        <p:nvSpPr>
          <p:cNvPr id="11289" name="Rectangle 71"/>
          <p:cNvSpPr>
            <a:spLocks noChangeArrowheads="1"/>
          </p:cNvSpPr>
          <p:nvPr/>
        </p:nvSpPr>
        <p:spPr bwMode="auto">
          <a:xfrm>
            <a:off x="2555875" y="2924175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sp>
        <p:nvSpPr>
          <p:cNvPr id="11290" name="Rectangle 72"/>
          <p:cNvSpPr>
            <a:spLocks noChangeArrowheads="1"/>
          </p:cNvSpPr>
          <p:nvPr/>
        </p:nvSpPr>
        <p:spPr bwMode="auto">
          <a:xfrm>
            <a:off x="2555875" y="2924175"/>
            <a:ext cx="720725" cy="5048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0" hangingPunct="0"/>
            <a:endParaRPr lang="zh-CN" altLang="zh-CN">
              <a:ea typeface="华文新魏" panose="02010800040101010101" pitchFamily="2" charset="-122"/>
            </a:endParaRPr>
          </a:p>
        </p:txBody>
      </p:sp>
      <p:grpSp>
        <p:nvGrpSpPr>
          <p:cNvPr id="11291" name="Group 73"/>
          <p:cNvGrpSpPr/>
          <p:nvPr/>
        </p:nvGrpSpPr>
        <p:grpSpPr bwMode="auto">
          <a:xfrm>
            <a:off x="5122863" y="1738313"/>
            <a:ext cx="649287" cy="406400"/>
            <a:chOff x="3016" y="799"/>
            <a:chExt cx="1089" cy="726"/>
          </a:xfrm>
        </p:grpSpPr>
        <p:sp>
          <p:nvSpPr>
            <p:cNvPr id="11319" name="Rectangle 74"/>
            <p:cNvSpPr>
              <a:spLocks noChangeArrowheads="1"/>
            </p:cNvSpPr>
            <p:nvPr/>
          </p:nvSpPr>
          <p:spPr bwMode="auto">
            <a:xfrm>
              <a:off x="3016" y="799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1320" name="Rectangle 75"/>
            <p:cNvSpPr>
              <a:spLocks noChangeArrowheads="1"/>
            </p:cNvSpPr>
            <p:nvPr/>
          </p:nvSpPr>
          <p:spPr bwMode="auto">
            <a:xfrm>
              <a:off x="3016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1321" name="Rectangle 76"/>
            <p:cNvSpPr>
              <a:spLocks noChangeArrowheads="1"/>
            </p:cNvSpPr>
            <p:nvPr/>
          </p:nvSpPr>
          <p:spPr bwMode="auto">
            <a:xfrm>
              <a:off x="3379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  <p:sp>
          <p:nvSpPr>
            <p:cNvPr id="11322" name="Rectangle 77"/>
            <p:cNvSpPr>
              <a:spLocks noChangeArrowheads="1"/>
            </p:cNvSpPr>
            <p:nvPr/>
          </p:nvSpPr>
          <p:spPr bwMode="auto">
            <a:xfrm>
              <a:off x="3742" y="1162"/>
              <a:ext cx="363" cy="3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algn="l" eaLnBrk="0" hangingPunct="0"/>
              <a:endParaRPr lang="zh-CN" altLang="zh-CN">
                <a:ea typeface="华文新魏" panose="02010800040101010101" pitchFamily="2" charset="-122"/>
              </a:endParaRPr>
            </a:p>
          </p:txBody>
        </p:sp>
      </p:grpSp>
      <p:grpSp>
        <p:nvGrpSpPr>
          <p:cNvPr id="11292" name="Group 78"/>
          <p:cNvGrpSpPr/>
          <p:nvPr/>
        </p:nvGrpSpPr>
        <p:grpSpPr bwMode="auto">
          <a:xfrm flipH="1">
            <a:off x="4211638" y="4365625"/>
            <a:ext cx="2159000" cy="1008063"/>
            <a:chOff x="1746" y="346"/>
            <a:chExt cx="3447" cy="1995"/>
          </a:xfrm>
        </p:grpSpPr>
        <p:sp>
          <p:nvSpPr>
            <p:cNvPr id="11316" name="Freeform 79"/>
            <p:cNvSpPr/>
            <p:nvPr/>
          </p:nvSpPr>
          <p:spPr bwMode="auto">
            <a:xfrm flipH="1" flipV="1">
              <a:off x="2789" y="799"/>
              <a:ext cx="816" cy="680"/>
            </a:xfrm>
            <a:custGeom>
              <a:avLst/>
              <a:gdLst>
                <a:gd name="T0" fmla="*/ 0 w 1043"/>
                <a:gd name="T1" fmla="*/ 0 h 680"/>
                <a:gd name="T2" fmla="*/ 369 w 1043"/>
                <a:gd name="T3" fmla="*/ 18 h 680"/>
                <a:gd name="T4" fmla="*/ 499 w 1043"/>
                <a:gd name="T5" fmla="*/ 680 h 680"/>
                <a:gd name="T6" fmla="*/ 217 w 1043"/>
                <a:gd name="T7" fmla="*/ 680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17" name="Freeform 80"/>
            <p:cNvSpPr/>
            <p:nvPr/>
          </p:nvSpPr>
          <p:spPr bwMode="auto">
            <a:xfrm>
              <a:off x="1746" y="346"/>
              <a:ext cx="3447" cy="1402"/>
            </a:xfrm>
            <a:custGeom>
              <a:avLst/>
              <a:gdLst>
                <a:gd name="T0" fmla="*/ 227 w 3448"/>
                <a:gd name="T1" fmla="*/ 499 h 1587"/>
                <a:gd name="T2" fmla="*/ 46 w 3448"/>
                <a:gd name="T3" fmla="*/ 0 h 1587"/>
                <a:gd name="T4" fmla="*/ 273 w 3448"/>
                <a:gd name="T5" fmla="*/ 0 h 1587"/>
                <a:gd name="T6" fmla="*/ 862 w 3448"/>
                <a:gd name="T7" fmla="*/ 563 h 1587"/>
                <a:gd name="T8" fmla="*/ 1497 w 3448"/>
                <a:gd name="T9" fmla="*/ 563 h 1587"/>
                <a:gd name="T10" fmla="*/ 1588 w 3448"/>
                <a:gd name="T11" fmla="*/ 625 h 1587"/>
                <a:gd name="T12" fmla="*/ 1588 w 3448"/>
                <a:gd name="T13" fmla="*/ 719 h 1587"/>
                <a:gd name="T14" fmla="*/ 1497 w 3448"/>
                <a:gd name="T15" fmla="*/ 750 h 1587"/>
                <a:gd name="T16" fmla="*/ 2900 w 3448"/>
                <a:gd name="T17" fmla="*/ 750 h 1587"/>
                <a:gd name="T18" fmla="*/ 3354 w 3448"/>
                <a:gd name="T19" fmla="*/ 907 h 1587"/>
                <a:gd name="T20" fmla="*/ 3445 w 3448"/>
                <a:gd name="T21" fmla="*/ 1001 h 1587"/>
                <a:gd name="T22" fmla="*/ 3309 w 3448"/>
                <a:gd name="T23" fmla="*/ 1095 h 1587"/>
                <a:gd name="T24" fmla="*/ 318 w 3448"/>
                <a:gd name="T25" fmla="*/ 1095 h 1587"/>
                <a:gd name="T26" fmla="*/ 318 w 3448"/>
                <a:gd name="T27" fmla="*/ 1001 h 1587"/>
                <a:gd name="T28" fmla="*/ 46 w 3448"/>
                <a:gd name="T29" fmla="*/ 1001 h 1587"/>
                <a:gd name="T30" fmla="*/ 0 w 3448"/>
                <a:gd name="T31" fmla="*/ 907 h 1587"/>
                <a:gd name="T32" fmla="*/ 46 w 3448"/>
                <a:gd name="T33" fmla="*/ 814 h 1587"/>
                <a:gd name="T34" fmla="*/ 318 w 3448"/>
                <a:gd name="T35" fmla="*/ 814 h 1587"/>
                <a:gd name="T36" fmla="*/ 227 w 3448"/>
                <a:gd name="T37" fmla="*/ 499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8"/>
                <a:gd name="T58" fmla="*/ 0 h 1587"/>
                <a:gd name="T59" fmla="*/ 3448 w 3448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8" h="1587">
                  <a:moveTo>
                    <a:pt x="227" y="725"/>
                  </a:moveTo>
                  <a:lnTo>
                    <a:pt x="46" y="0"/>
                  </a:lnTo>
                  <a:lnTo>
                    <a:pt x="273" y="0"/>
                  </a:lnTo>
                  <a:lnTo>
                    <a:pt x="862" y="816"/>
                  </a:lnTo>
                  <a:lnTo>
                    <a:pt x="1497" y="816"/>
                  </a:lnTo>
                  <a:lnTo>
                    <a:pt x="1588" y="907"/>
                  </a:lnTo>
                  <a:lnTo>
                    <a:pt x="1588" y="1043"/>
                  </a:lnTo>
                  <a:lnTo>
                    <a:pt x="1497" y="1088"/>
                  </a:lnTo>
                  <a:lnTo>
                    <a:pt x="2903" y="1088"/>
                  </a:lnTo>
                  <a:lnTo>
                    <a:pt x="3357" y="1315"/>
                  </a:lnTo>
                  <a:lnTo>
                    <a:pt x="3448" y="1451"/>
                  </a:lnTo>
                  <a:lnTo>
                    <a:pt x="3312" y="1587"/>
                  </a:lnTo>
                  <a:lnTo>
                    <a:pt x="318" y="1587"/>
                  </a:lnTo>
                  <a:lnTo>
                    <a:pt x="318" y="1451"/>
                  </a:lnTo>
                  <a:lnTo>
                    <a:pt x="46" y="1451"/>
                  </a:lnTo>
                  <a:lnTo>
                    <a:pt x="0" y="1315"/>
                  </a:lnTo>
                  <a:lnTo>
                    <a:pt x="46" y="1179"/>
                  </a:lnTo>
                  <a:lnTo>
                    <a:pt x="318" y="1179"/>
                  </a:lnTo>
                  <a:lnTo>
                    <a:pt x="227" y="7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18" name="Freeform 81"/>
            <p:cNvSpPr/>
            <p:nvPr/>
          </p:nvSpPr>
          <p:spPr bwMode="auto">
            <a:xfrm flipH="1">
              <a:off x="2699" y="1525"/>
              <a:ext cx="907" cy="816"/>
            </a:xfrm>
            <a:custGeom>
              <a:avLst/>
              <a:gdLst>
                <a:gd name="T0" fmla="*/ 0 w 1043"/>
                <a:gd name="T1" fmla="*/ 0 h 680"/>
                <a:gd name="T2" fmla="*/ 507 w 1043"/>
                <a:gd name="T3" fmla="*/ 31 h 680"/>
                <a:gd name="T4" fmla="*/ 686 w 1043"/>
                <a:gd name="T5" fmla="*/ 1175 h 680"/>
                <a:gd name="T6" fmla="*/ 298 w 1043"/>
                <a:gd name="T7" fmla="*/ 1175 h 680"/>
                <a:gd name="T8" fmla="*/ 0 w 1043"/>
                <a:gd name="T9" fmla="*/ 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680"/>
                <a:gd name="T17" fmla="*/ 1043 w 1043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680">
                  <a:moveTo>
                    <a:pt x="0" y="0"/>
                  </a:moveTo>
                  <a:lnTo>
                    <a:pt x="771" y="18"/>
                  </a:lnTo>
                  <a:lnTo>
                    <a:pt x="1043" y="680"/>
                  </a:lnTo>
                  <a:lnTo>
                    <a:pt x="454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293" name="Group 82"/>
          <p:cNvGrpSpPr/>
          <p:nvPr/>
        </p:nvGrpSpPr>
        <p:grpSpPr bwMode="auto">
          <a:xfrm>
            <a:off x="7534275" y="4005263"/>
            <a:ext cx="361950" cy="1439862"/>
            <a:chOff x="2970" y="754"/>
            <a:chExt cx="953" cy="2994"/>
          </a:xfrm>
        </p:grpSpPr>
        <p:grpSp>
          <p:nvGrpSpPr>
            <p:cNvPr id="11300" name="Group 83"/>
            <p:cNvGrpSpPr/>
            <p:nvPr/>
          </p:nvGrpSpPr>
          <p:grpSpPr bwMode="auto">
            <a:xfrm>
              <a:off x="3424" y="2886"/>
              <a:ext cx="318" cy="726"/>
              <a:chOff x="4649" y="799"/>
              <a:chExt cx="409" cy="2994"/>
            </a:xfrm>
          </p:grpSpPr>
          <p:sp>
            <p:nvSpPr>
              <p:cNvPr id="11314" name="AutoShape 84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15" name="AutoShape 85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01" name="Group 86"/>
            <p:cNvGrpSpPr/>
            <p:nvPr/>
          </p:nvGrpSpPr>
          <p:grpSpPr bwMode="auto">
            <a:xfrm>
              <a:off x="3243" y="754"/>
              <a:ext cx="409" cy="2994"/>
              <a:chOff x="3243" y="754"/>
              <a:chExt cx="409" cy="2994"/>
            </a:xfrm>
          </p:grpSpPr>
          <p:sp>
            <p:nvSpPr>
              <p:cNvPr id="11312" name="AutoShape 87"/>
              <p:cNvSpPr>
                <a:spLocks noChangeArrowheads="1"/>
              </p:cNvSpPr>
              <p:nvPr/>
            </p:nvSpPr>
            <p:spPr bwMode="auto">
              <a:xfrm>
                <a:off x="3243" y="1117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sp>
            <p:nvSpPr>
              <p:cNvPr id="11313" name="AutoShape 88"/>
              <p:cNvSpPr>
                <a:spLocks noChangeArrowheads="1"/>
              </p:cNvSpPr>
              <p:nvPr/>
            </p:nvSpPr>
            <p:spPr bwMode="auto">
              <a:xfrm rot="10800000">
                <a:off x="3288" y="754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02" name="Group 89"/>
            <p:cNvGrpSpPr/>
            <p:nvPr/>
          </p:nvGrpSpPr>
          <p:grpSpPr bwMode="auto">
            <a:xfrm>
              <a:off x="2970" y="2886"/>
              <a:ext cx="318" cy="726"/>
              <a:chOff x="4649" y="799"/>
              <a:chExt cx="409" cy="2994"/>
            </a:xfrm>
          </p:grpSpPr>
          <p:sp>
            <p:nvSpPr>
              <p:cNvPr id="11310" name="AutoShape 90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11" name="AutoShape 91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03" name="Group 92"/>
            <p:cNvGrpSpPr/>
            <p:nvPr/>
          </p:nvGrpSpPr>
          <p:grpSpPr bwMode="auto">
            <a:xfrm>
              <a:off x="3605" y="2886"/>
              <a:ext cx="318" cy="726"/>
              <a:chOff x="4649" y="799"/>
              <a:chExt cx="409" cy="2994"/>
            </a:xfrm>
          </p:grpSpPr>
          <p:sp>
            <p:nvSpPr>
              <p:cNvPr id="11308" name="AutoShape 93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09" name="AutoShape 94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304" name="AutoShape 95"/>
            <p:cNvSpPr>
              <a:spLocks noChangeArrowheads="1"/>
            </p:cNvSpPr>
            <p:nvPr/>
          </p:nvSpPr>
          <p:spPr bwMode="auto">
            <a:xfrm rot="10800000">
              <a:off x="3152" y="3703"/>
              <a:ext cx="590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320 h 21600"/>
                <a:gd name="T14" fmla="*/ 17097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305" name="Group 96"/>
            <p:cNvGrpSpPr/>
            <p:nvPr/>
          </p:nvGrpSpPr>
          <p:grpSpPr bwMode="auto">
            <a:xfrm>
              <a:off x="3198" y="2886"/>
              <a:ext cx="318" cy="726"/>
              <a:chOff x="4649" y="799"/>
              <a:chExt cx="409" cy="2994"/>
            </a:xfrm>
          </p:grpSpPr>
          <p:sp>
            <p:nvSpPr>
              <p:cNvPr id="11306" name="AutoShape 97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409" cy="26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l" eaLnBrk="0" hangingPunct="0"/>
                <a:endParaRPr lang="zh-CN" altLang="zh-CN">
                  <a:ea typeface="华文新魏" panose="02010800040101010101" pitchFamily="2" charset="-122"/>
                </a:endParaRPr>
              </a:p>
            </p:txBody>
          </p:sp>
          <p:sp>
            <p:nvSpPr>
              <p:cNvPr id="11307" name="AutoShape 98"/>
              <p:cNvSpPr>
                <a:spLocks noChangeArrowheads="1"/>
              </p:cNvSpPr>
              <p:nvPr/>
            </p:nvSpPr>
            <p:spPr bwMode="auto">
              <a:xfrm rot="10800000">
                <a:off x="4694" y="799"/>
                <a:ext cx="318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3 w 21600"/>
                  <a:gd name="T13" fmla="*/ 4522 h 21600"/>
                  <a:gd name="T14" fmla="*/ 17117 w 21600"/>
                  <a:gd name="T15" fmla="*/ 170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294" name="Text Box 99"/>
          <p:cNvSpPr txBox="1">
            <a:spLocks noChangeArrowheads="1"/>
          </p:cNvSpPr>
          <p:nvPr/>
        </p:nvSpPr>
        <p:spPr bwMode="auto">
          <a:xfrm>
            <a:off x="971550" y="1052513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/>
              <a:t>每幅图案中的两个图形有什么关系</a:t>
            </a:r>
            <a:r>
              <a:rPr lang="en-US" altLang="zh-CN" sz="2400" b="1"/>
              <a:t>?</a:t>
            </a:r>
          </a:p>
        </p:txBody>
      </p:sp>
      <p:sp>
        <p:nvSpPr>
          <p:cNvPr id="11295" name="Rectangle 100"/>
          <p:cNvSpPr>
            <a:spLocks noChangeArrowheads="1"/>
          </p:cNvSpPr>
          <p:nvPr/>
        </p:nvSpPr>
        <p:spPr bwMode="auto">
          <a:xfrm>
            <a:off x="395288" y="363855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1</a:t>
            </a:r>
          </a:p>
        </p:txBody>
      </p:sp>
      <p:sp>
        <p:nvSpPr>
          <p:cNvPr id="11296" name="Rectangle 101"/>
          <p:cNvSpPr>
            <a:spLocks noChangeArrowheads="1"/>
          </p:cNvSpPr>
          <p:nvPr/>
        </p:nvSpPr>
        <p:spPr bwMode="auto">
          <a:xfrm>
            <a:off x="8027988" y="53673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zh-CN" altLang="en-US"/>
              <a:t>图３</a:t>
            </a:r>
          </a:p>
        </p:txBody>
      </p:sp>
      <p:sp>
        <p:nvSpPr>
          <p:cNvPr id="11297" name="Rectangle 102"/>
          <p:cNvSpPr>
            <a:spLocks noChangeArrowheads="1"/>
          </p:cNvSpPr>
          <p:nvPr/>
        </p:nvSpPr>
        <p:spPr bwMode="auto">
          <a:xfrm>
            <a:off x="4427538" y="3638550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zh-CN" altLang="en-US"/>
              <a:t>图</a:t>
            </a:r>
            <a:r>
              <a:rPr lang="en-US" altLang="zh-CN"/>
              <a:t>2</a:t>
            </a:r>
          </a:p>
        </p:txBody>
      </p:sp>
      <p:sp>
        <p:nvSpPr>
          <p:cNvPr id="11298" name="Rectangle 103"/>
          <p:cNvSpPr>
            <a:spLocks noChangeArrowheads="1"/>
          </p:cNvSpPr>
          <p:nvPr/>
        </p:nvSpPr>
        <p:spPr bwMode="auto">
          <a:xfrm>
            <a:off x="4211638" y="52863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/>
              <a:t>图４</a:t>
            </a:r>
          </a:p>
        </p:txBody>
      </p:sp>
      <p:sp>
        <p:nvSpPr>
          <p:cNvPr id="11299" name="WordArt 106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平移在我眼中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2.22222E-6 0.24144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A000120150716A11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2CBEBB"/>
      </a:accent1>
      <a:accent2>
        <a:srgbClr val="00AEEF"/>
      </a:accent2>
      <a:accent3>
        <a:srgbClr val="FFFFFF"/>
      </a:accent3>
      <a:accent4>
        <a:srgbClr val="505050"/>
      </a:accent4>
      <a:accent5>
        <a:srgbClr val="ACDBDA"/>
      </a:accent5>
      <a:accent6>
        <a:srgbClr val="009DD9"/>
      </a:accent6>
      <a:hlink>
        <a:srgbClr val="00B0F0"/>
      </a:hlink>
      <a:folHlink>
        <a:srgbClr val="7F7F7F"/>
      </a:folHlink>
    </a:clrScheme>
    <a:fontScheme name="A000120150716A11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716A11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2CBEBB"/>
        </a:accent1>
        <a:accent2>
          <a:srgbClr val="00AEEF"/>
        </a:accent2>
        <a:accent3>
          <a:srgbClr val="FFFFFF"/>
        </a:accent3>
        <a:accent4>
          <a:srgbClr val="505050"/>
        </a:accent4>
        <a:accent5>
          <a:srgbClr val="ACDBDA"/>
        </a:accent5>
        <a:accent6>
          <a:srgbClr val="009DD9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主题17</Template>
  <TotalTime>0</TotalTime>
  <Words>1630</Words>
  <Application>Microsoft Office PowerPoint</Application>
  <PresentationFormat>全屏显示(4:3)</PresentationFormat>
  <Paragraphs>396</Paragraphs>
  <Slides>31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4" baseType="lpstr">
      <vt:lpstr>MS UI Gothic</vt:lpstr>
      <vt:lpstr>汉仪菱心体简</vt:lpstr>
      <vt:lpstr>黑体</vt:lpstr>
      <vt:lpstr>华文行楷</vt:lpstr>
      <vt:lpstr>华文琥珀</vt:lpstr>
      <vt:lpstr>华文楷体</vt:lpstr>
      <vt:lpstr>华文隶书</vt:lpstr>
      <vt:lpstr>华文新魏</vt:lpstr>
      <vt:lpstr>楷体_GB2312</vt:lpstr>
      <vt:lpstr>隶书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Symbol</vt:lpstr>
      <vt:lpstr>Times New Roman</vt:lpstr>
      <vt:lpstr>Webdings</vt:lpstr>
      <vt:lpstr>Wingdings</vt:lpstr>
      <vt:lpstr>WWW.2PPT.COM
</vt:lpstr>
      <vt:lpstr>Image</vt:lpstr>
      <vt:lpstr>图形的平移</vt:lpstr>
      <vt:lpstr>学 习 目 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1.下列汽车标志哪些是利用平移      设计的？(不考虑颜色)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2022-01-07T05:44:59Z</dcterms:created>
  <dcterms:modified xsi:type="dcterms:W3CDTF">2023-01-16T20:51:54Z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41792F9139EB48BDADB50BEDE334ACA6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