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7" r:id="rId2"/>
    <p:sldId id="416" r:id="rId3"/>
    <p:sldId id="413" r:id="rId4"/>
    <p:sldId id="414" r:id="rId5"/>
    <p:sldId id="415" r:id="rId6"/>
    <p:sldId id="417" r:id="rId7"/>
    <p:sldId id="418" r:id="rId8"/>
    <p:sldId id="419" r:id="rId9"/>
    <p:sldId id="420" r:id="rId10"/>
    <p:sldId id="357" r:id="rId11"/>
    <p:sldId id="349" r:id="rId12"/>
    <p:sldId id="424" r:id="rId13"/>
    <p:sldId id="356" r:id="rId14"/>
    <p:sldId id="421" r:id="rId15"/>
    <p:sldId id="422" r:id="rId16"/>
    <p:sldId id="425" r:id="rId17"/>
    <p:sldId id="370" r:id="rId18"/>
    <p:sldId id="373" r:id="rId19"/>
    <p:sldId id="42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>
          <p15:clr>
            <a:srgbClr val="A4A3A4"/>
          </p15:clr>
        </p15:guide>
        <p15:guide id="2" pos="2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CFF"/>
    <a:srgbClr val="009900"/>
    <a:srgbClr val="333399"/>
    <a:srgbClr val="FF0066"/>
    <a:srgbClr val="FF33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062"/>
        <p:guide pos="27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/>
            </a:lvl1pPr>
          </a:lstStyle>
          <a:p>
            <a:fld id="{7B498719-4E51-468E-9564-ACA4775F918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8719-4E51-468E-9564-ACA4775F918D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email"/>
          <a:srcRect t="-405"/>
          <a:stretch>
            <a:fillRect/>
          </a:stretch>
        </p:blipFill>
        <p:spPr bwMode="auto">
          <a:xfrm>
            <a:off x="4763" y="-12700"/>
            <a:ext cx="9134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8" y="1"/>
            <a:ext cx="91440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flipV="1">
            <a:off x="1568450" y="-17463"/>
            <a:ext cx="6007100" cy="3184526"/>
          </a:xfrm>
          <a:prstGeom prst="triangle">
            <a:avLst>
              <a:gd name="adj" fmla="val 5000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1420813" y="5518150"/>
            <a:ext cx="6302375" cy="0"/>
          </a:xfrm>
          <a:prstGeom prst="line">
            <a:avLst/>
          </a:prstGeom>
          <a:noFill/>
          <a:ln w="12700">
            <a:solidFill>
              <a:srgbClr val="EFDDB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5511800"/>
            <a:ext cx="6235700" cy="48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9" name="KSO_BT1"/>
          <p:cNvSpPr>
            <a:spLocks noGrp="1" noChangeArrowheads="1"/>
          </p:cNvSpPr>
          <p:nvPr>
            <p:ph type="ctrTitle"/>
          </p:nvPr>
        </p:nvSpPr>
        <p:spPr>
          <a:xfrm>
            <a:off x="1536700" y="4479925"/>
            <a:ext cx="6235700" cy="758825"/>
          </a:xfrm>
        </p:spPr>
        <p:txBody>
          <a:bodyPr/>
          <a:lstStyle>
            <a:lvl1pPr>
              <a:defRPr sz="3600">
                <a:solidFill>
                  <a:srgbClr val="CA973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3C136-5092-41F5-993E-EF70BB5B1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A98F-1B84-4674-B9D7-600419F585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85C3-92E3-4B2D-B975-5281F7D3E3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EB0B-7502-4CAA-AF5C-ADF47A61B5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1938" y="0"/>
            <a:ext cx="2089150" cy="6176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0"/>
            <a:ext cx="6119813" cy="617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88E4-1999-46D8-B06E-E597DADD5B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7EB5-2425-43D3-869F-EE2DCA1EAE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C4F-438A-452D-821C-6C40FB68C69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F5F-07E6-4490-8431-9FAB996109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5D29-955C-4A31-9178-A28BA67117A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EC0-17D6-4822-88C4-AECE4BA0ED7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984250"/>
            <a:ext cx="4103688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5813" y="984250"/>
            <a:ext cx="41052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800-05A3-43D2-BA8E-04D92FBD6CA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C27F-DCCC-4854-95EE-8B22DA490C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0FC5-CB2B-4DA2-86BB-2F1D80984FA7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3FE8-ED53-4510-A3F2-259B6F53C3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F229-E034-4447-A839-E529622E4889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408-A37F-4512-AC71-DEFE0E1C6C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9E5A-8CF6-4DAB-BA73-4514B793A8CC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334-B208-417C-B629-6FFBD05BB7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57E-1641-4AEC-BE84-62488781CD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AB86-F0F6-4A11-8285-3FEF7A3E84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8952-E763-4568-8E49-A9A5BCA2F83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6D6-BCA0-4528-9429-0227F26188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67188" y="6237288"/>
            <a:ext cx="835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463" y="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84250"/>
            <a:ext cx="83613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6150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68E52B94-B82E-494B-89D3-54B44114E1AE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1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26AA623-E8C7-4416-AFEB-227A3B17D025}" type="slidenum">
              <a:rPr lang="zh-CN" altLang="en-US"/>
              <a:t>‹#›</a:t>
            </a:fld>
            <a:endParaRPr lang="en-US"/>
          </a:p>
        </p:txBody>
      </p:sp>
      <p:cxnSp>
        <p:nvCxnSpPr>
          <p:cNvPr id="4105" name="直接连接符 21"/>
          <p:cNvCxnSpPr>
            <a:cxnSpLocks noChangeShapeType="1"/>
          </p:cNvCxnSpPr>
          <p:nvPr/>
        </p:nvCxnSpPr>
        <p:spPr bwMode="auto">
          <a:xfrm>
            <a:off x="0" y="739775"/>
            <a:ext cx="9144000" cy="0"/>
          </a:xfrm>
          <a:prstGeom prst="line">
            <a:avLst/>
          </a:prstGeom>
          <a:noFill/>
          <a:ln w="19050">
            <a:solidFill>
              <a:srgbClr val="78591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直接连接符 22"/>
          <p:cNvCxnSpPr>
            <a:cxnSpLocks noChangeShapeType="1"/>
          </p:cNvCxnSpPr>
          <p:nvPr/>
        </p:nvCxnSpPr>
        <p:spPr bwMode="auto">
          <a:xfrm>
            <a:off x="784225" y="739775"/>
            <a:ext cx="7585075" cy="0"/>
          </a:xfrm>
          <a:prstGeom prst="line">
            <a:avLst/>
          </a:prstGeom>
          <a:noFill/>
          <a:ln w="190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0"/>
            <a:ext cx="7585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72000" rIns="0" bIns="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60000"/>
        <a:buFont typeface="Arial" panose="020B0604020202020204" pitchFamily="34" charset="0"/>
        <a:buChar char="▲"/>
        <a:defRPr sz="20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C0B493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547790" y="5761735"/>
            <a:ext cx="6235700" cy="482600"/>
          </a:xfrm>
        </p:spPr>
        <p:txBody>
          <a:bodyPr/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4005040"/>
            <a:ext cx="9144000" cy="1037220"/>
          </a:xfrm>
        </p:spPr>
        <p:txBody>
          <a:bodyPr/>
          <a:lstStyle/>
          <a:p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  <a:t>Unit </a:t>
            </a: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  <a:t>7</a:t>
            </a:r>
            <a:b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</a:b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  <a:t>What 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  <a:t>did you do yesterday</a:t>
            </a:r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no Pro Smbd Subhead" pitchFamily="18" charset="0"/>
              </a:rPr>
              <a:t>?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标题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686800" cy="1143000"/>
          </a:xfrm>
        </p:spPr>
        <p:txBody>
          <a:bodyPr/>
          <a:lstStyle/>
          <a:p>
            <a:pPr algn="l"/>
            <a:r>
              <a:rPr lang="en-US" sz="3200" b="1"/>
              <a:t>Look! Miss White is talking about yesterday in her class.</a:t>
            </a:r>
            <a:r>
              <a:rPr lang="zh-CN" altLang="en-US" sz="3200" b="1"/>
              <a:t> Do you know what date yesterday is?</a:t>
            </a:r>
          </a:p>
        </p:txBody>
      </p:sp>
      <p:sp>
        <p:nvSpPr>
          <p:cNvPr id="1434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3D21AE-FE38-4751-B7DA-D45BF4ABE74E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956F09-ED44-46FE-BD98-1E4CB96A7469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7175" cy="546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61938"/>
            <a:ext cx="7848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D9A018-1081-407D-B0CC-DFDC376FB208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333375"/>
            <a:ext cx="8856662" cy="15113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Read </a:t>
            </a:r>
            <a:r>
              <a:rPr lang="zh-CN" altLang="en-US" sz="2800" b="1" dirty="0"/>
              <a:t>the dislogue </a:t>
            </a:r>
            <a:r>
              <a:rPr lang="en-US" sz="2800" b="1" dirty="0"/>
              <a:t>, then </a:t>
            </a:r>
            <a:r>
              <a:rPr lang="zh-CN" altLang="en-US" sz="2800" b="1" dirty="0"/>
              <a:t>circle</a:t>
            </a:r>
            <a:r>
              <a:rPr lang="en-US" sz="2800" b="1" dirty="0"/>
              <a:t> the past tense </a:t>
            </a:r>
            <a:r>
              <a:rPr lang="zh-CN" altLang="en-US" sz="2800" b="1" dirty="0"/>
              <a:t>verbs </a:t>
            </a:r>
            <a:r>
              <a:rPr lang="en-US" sz="2800" b="1" dirty="0"/>
              <a:t>in the dialogue. </a:t>
            </a:r>
            <a:r>
              <a:rPr lang="zh-CN" altLang="en-US" sz="2800" b="1" dirty="0"/>
              <a:t>Try to traslate the dialogue.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zh-CN" altLang="en-US" sz="2800" b="1" dirty="0"/>
              <a:t>阅读读对话，圈出过去式的动词。并试着翻译课文。        （小组讨论合作完成任务）</a:t>
            </a:r>
            <a:r>
              <a:rPr lang="en-US" sz="2400" dirty="0"/>
              <a:t/>
            </a:r>
            <a:br>
              <a:rPr lang="en-US" sz="2400" dirty="0"/>
            </a:br>
            <a:endParaRPr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标注 13"/>
          <p:cNvSpPr>
            <a:spLocks noChangeArrowheads="1"/>
          </p:cNvSpPr>
          <p:nvPr/>
        </p:nvSpPr>
        <p:spPr bwMode="auto">
          <a:xfrm>
            <a:off x="1643063" y="622300"/>
            <a:ext cx="7250112" cy="2016125"/>
          </a:xfrm>
          <a:prstGeom prst="wedgeRectCallout">
            <a:avLst>
              <a:gd name="adj1" fmla="val -54829"/>
              <a:gd name="adj2" fmla="val 5338"/>
            </a:avLst>
          </a:prstGeom>
          <a:solidFill>
            <a:schemeClr val="bg1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r>
              <a:rPr lang="zh-CN" altLang="en-US" sz="4000" dirty="0"/>
              <a:t>Yesterday </a:t>
            </a:r>
            <a:r>
              <a:rPr lang="zh-CN" altLang="en-US" sz="4000" dirty="0">
                <a:solidFill>
                  <a:srgbClr val="CC0000"/>
                </a:solidFill>
              </a:rPr>
              <a:t>was</a:t>
            </a:r>
            <a:r>
              <a:rPr lang="zh-CN" altLang="en-US" sz="4000" dirty="0"/>
              <a:t> </a:t>
            </a:r>
            <a:r>
              <a:rPr lang="en-US" sz="4000" dirty="0"/>
              <a:t>Children’s Day.</a:t>
            </a:r>
            <a:r>
              <a:rPr lang="zh-CN" altLang="en-US" sz="4000" dirty="0"/>
              <a:t> Tell me, children, </a:t>
            </a:r>
            <a:r>
              <a:rPr lang="zh-CN" altLang="en-US" sz="4000" u="sng" dirty="0"/>
              <a:t>what </a:t>
            </a:r>
            <a:r>
              <a:rPr lang="zh-CN" altLang="en-US" sz="4000" u="sng" dirty="0">
                <a:solidFill>
                  <a:srgbClr val="CC0000"/>
                </a:solidFill>
                <a:sym typeface="Arial" panose="020B0604020202020204" pitchFamily="34" charset="0"/>
              </a:rPr>
              <a:t>did </a:t>
            </a:r>
            <a:r>
              <a:rPr lang="zh-CN" altLang="en-US" sz="4000" u="sng" dirty="0"/>
              <a:t>you do?</a:t>
            </a:r>
            <a:endParaRPr lang="en-US" sz="4000" u="sng" dirty="0"/>
          </a:p>
          <a:p>
            <a:pPr eaLnBrk="0" hangingPunct="0"/>
            <a:endParaRPr lang="zh-CN" altLang="en-US" sz="4000" u="sng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573463"/>
            <a:ext cx="13033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标注 17"/>
          <p:cNvSpPr>
            <a:spLocks noChangeArrowheads="1"/>
          </p:cNvSpPr>
          <p:nvPr/>
        </p:nvSpPr>
        <p:spPr bwMode="auto">
          <a:xfrm>
            <a:off x="1549400" y="2925763"/>
            <a:ext cx="7488238" cy="2808287"/>
          </a:xfrm>
          <a:prstGeom prst="wedgeRectCallout">
            <a:avLst>
              <a:gd name="adj1" fmla="val -53097"/>
              <a:gd name="adj2" fmla="val 13431"/>
            </a:avLst>
          </a:prstGeom>
          <a:solidFill>
            <a:srgbClr val="FFFF00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r>
              <a:rPr lang="en-US" sz="4000" dirty="0"/>
              <a:t>I </a:t>
            </a:r>
            <a:r>
              <a:rPr lang="en-US" sz="4000" u="sng" dirty="0">
                <a:solidFill>
                  <a:srgbClr val="CC0000"/>
                </a:solidFill>
                <a:sym typeface="Arial" panose="020B0604020202020204" pitchFamily="34" charset="0"/>
              </a:rPr>
              <a:t>went</a:t>
            </a:r>
            <a:r>
              <a:rPr lang="en-US" sz="4000" u="sng" dirty="0"/>
              <a:t> shopping</a:t>
            </a:r>
            <a:r>
              <a:rPr lang="en-US" sz="4000" dirty="0"/>
              <a:t> </a:t>
            </a:r>
            <a:r>
              <a:rPr lang="zh-CN" altLang="en-US" sz="4000" dirty="0"/>
              <a:t>with my mother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CC0000"/>
                </a:solidFill>
                <a:sym typeface="Arial" panose="020B0604020202020204" pitchFamily="34" charset="0"/>
              </a:rPr>
              <a:t>bought</a:t>
            </a:r>
            <a:r>
              <a:rPr lang="en-US" sz="4000" dirty="0"/>
              <a:t> </a:t>
            </a:r>
            <a:r>
              <a:rPr lang="en-US" sz="4000" u="sng" dirty="0"/>
              <a:t>a</a:t>
            </a:r>
            <a:r>
              <a:rPr lang="en-US" sz="4000" dirty="0"/>
              <a:t> new </a:t>
            </a:r>
            <a:r>
              <a:rPr lang="en-US" sz="4000" u="sng" dirty="0"/>
              <a:t>pair of </a:t>
            </a:r>
            <a:r>
              <a:rPr lang="zh-CN" altLang="en-US" sz="4000" dirty="0"/>
              <a:t>sports </a:t>
            </a:r>
            <a:r>
              <a:rPr lang="en-US" sz="4000" dirty="0"/>
              <a:t>shoes.</a:t>
            </a:r>
            <a:r>
              <a:rPr lang="zh-CN" altLang="en-US" sz="4000" dirty="0"/>
              <a:t> Do you like them?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260350"/>
            <a:ext cx="134778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261938"/>
            <a:ext cx="1987550" cy="2232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矩形标注 18"/>
          <p:cNvSpPr>
            <a:spLocks noChangeArrowheads="1"/>
          </p:cNvSpPr>
          <p:nvPr/>
        </p:nvSpPr>
        <p:spPr bwMode="auto">
          <a:xfrm>
            <a:off x="2197100" y="117475"/>
            <a:ext cx="6946900" cy="3455988"/>
          </a:xfrm>
          <a:prstGeom prst="wedgeRectCallout">
            <a:avLst>
              <a:gd name="adj1" fmla="val -56713"/>
              <a:gd name="adj2" fmla="val 11606"/>
            </a:avLst>
          </a:prstGeom>
          <a:solidFill>
            <a:srgbClr val="FFFF00"/>
          </a:solidFill>
          <a:ln w="19050" cap="flat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r>
              <a:rPr lang="zh-CN" altLang="en-US" sz="4000" dirty="0"/>
              <a:t>They look great. </a:t>
            </a:r>
            <a:r>
              <a:rPr lang="en-US" sz="4000" dirty="0"/>
              <a:t>I </a:t>
            </a:r>
            <a:r>
              <a:rPr lang="en-US" sz="4000" u="sng" dirty="0">
                <a:solidFill>
                  <a:srgbClr val="CC0000"/>
                </a:solidFill>
                <a:sym typeface="Arial" panose="020B0604020202020204" pitchFamily="34" charset="0"/>
              </a:rPr>
              <a:t>played</a:t>
            </a:r>
            <a:r>
              <a:rPr lang="en-US" sz="4000" dirty="0">
                <a:solidFill>
                  <a:srgbClr val="CC0000"/>
                </a:solidFill>
                <a:sym typeface="Arial" panose="020B0604020202020204" pitchFamily="34" charset="0"/>
              </a:rPr>
              <a:t> </a:t>
            </a:r>
            <a:r>
              <a:rPr lang="en-US" sz="4000" u="sng" dirty="0"/>
              <a:t>basketball</a:t>
            </a:r>
            <a:r>
              <a:rPr lang="en-US" sz="4000" dirty="0"/>
              <a:t> </a:t>
            </a:r>
            <a:r>
              <a:rPr lang="zh-CN" altLang="en-US" sz="4000" dirty="0"/>
              <a:t>at the park. It </a:t>
            </a:r>
            <a:r>
              <a:rPr lang="zh-CN" altLang="en-US" sz="4000" dirty="0">
                <a:solidFill>
                  <a:srgbClr val="CC0000"/>
                </a:solidFill>
                <a:sym typeface="Arial" panose="020B0604020202020204" pitchFamily="34" charset="0"/>
              </a:rPr>
              <a:t>was</a:t>
            </a:r>
            <a:r>
              <a:rPr lang="zh-CN" altLang="en-US" sz="4000" dirty="0"/>
              <a:t> so much fun. But my mum </a:t>
            </a:r>
            <a:r>
              <a:rPr lang="zh-CN" altLang="en-US" sz="4000" dirty="0">
                <a:solidFill>
                  <a:srgbClr val="CC0000"/>
                </a:solidFill>
                <a:sym typeface="Arial" panose="020B0604020202020204" pitchFamily="34" charset="0"/>
              </a:rPr>
              <a:t>was</a:t>
            </a:r>
            <a:r>
              <a:rPr lang="zh-CN" altLang="en-US" sz="4000" dirty="0"/>
              <a:t> angry because I </a:t>
            </a:r>
            <a:r>
              <a:rPr lang="en-US" sz="4000" u="sng" dirty="0">
                <a:solidFill>
                  <a:srgbClr val="CC0000"/>
                </a:solidFill>
                <a:sym typeface="Arial" panose="020B0604020202020204" pitchFamily="34" charset="0"/>
              </a:rPr>
              <a:t>came</a:t>
            </a:r>
            <a:r>
              <a:rPr lang="en-US" sz="4000" u="sng" dirty="0"/>
              <a:t> home</a:t>
            </a:r>
            <a:r>
              <a:rPr lang="en-US" sz="4000" dirty="0"/>
              <a:t> late.</a:t>
            </a:r>
            <a:endParaRPr lang="zh-CN" altLang="en-US" sz="4000" dirty="0"/>
          </a:p>
        </p:txBody>
      </p:sp>
      <p:sp>
        <p:nvSpPr>
          <p:cNvPr id="18436" name="矩形标注 13"/>
          <p:cNvSpPr>
            <a:spLocks noChangeArrowheads="1"/>
          </p:cNvSpPr>
          <p:nvPr/>
        </p:nvSpPr>
        <p:spPr bwMode="auto">
          <a:xfrm>
            <a:off x="2052638" y="4581525"/>
            <a:ext cx="7056437" cy="2087563"/>
          </a:xfrm>
          <a:prstGeom prst="wedgeRectCallout">
            <a:avLst>
              <a:gd name="adj1" fmla="val -54829"/>
              <a:gd name="adj2" fmla="val 5338"/>
            </a:avLst>
          </a:prstGeom>
          <a:solidFill>
            <a:schemeClr val="bg1"/>
          </a:solidFill>
          <a:ln w="19050" cap="flat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r>
              <a:rPr lang="zh-CN" altLang="en-US" sz="4000" dirty="0"/>
              <a:t>And you Ben? </a:t>
            </a:r>
            <a:r>
              <a:rPr lang="zh-CN" altLang="en-US" sz="4000" u="sng" dirty="0"/>
              <a:t>Where </a:t>
            </a:r>
            <a:r>
              <a:rPr lang="zh-CN" altLang="en-US" sz="4000" u="sng" dirty="0">
                <a:solidFill>
                  <a:srgbClr val="CC0000"/>
                </a:solidFill>
                <a:sym typeface="Arial" panose="020B0604020202020204" pitchFamily="34" charset="0"/>
              </a:rPr>
              <a:t>did</a:t>
            </a:r>
            <a:r>
              <a:rPr lang="zh-CN" altLang="en-US" sz="4000" u="sng" dirty="0"/>
              <a:t> you go yesterday?</a:t>
            </a:r>
            <a:endParaRPr lang="en-US" sz="4000" u="sng" dirty="0"/>
          </a:p>
          <a:p>
            <a:pPr eaLnBrk="0" hangingPunct="0"/>
            <a:endParaRPr lang="zh-CN" altLang="en-US" sz="4000" u="sng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4005263"/>
            <a:ext cx="172878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 autoUpdateAnimBg="0"/>
      <p:bldP spid="18436" grpId="0" bldLvl="0" autoUpdateAnimBg="0"/>
      <p:bldP spid="18436" grpId="1" bldLvl="0" autoUpdateAnimBg="0"/>
      <p:bldP spid="18436" grpId="2" bldLvl="0" autoUpdateAnimBg="0"/>
      <p:bldP spid="18436" grpId="3" bldLvl="0" autoUpdateAnimBg="0"/>
      <p:bldP spid="18436" grpId="4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054100"/>
            <a:ext cx="1871663" cy="1781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513" y="4437063"/>
            <a:ext cx="2014537" cy="23764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矩形标注 19"/>
          <p:cNvSpPr>
            <a:spLocks noChangeArrowheads="1"/>
          </p:cNvSpPr>
          <p:nvPr/>
        </p:nvSpPr>
        <p:spPr bwMode="auto">
          <a:xfrm>
            <a:off x="2195513" y="549275"/>
            <a:ext cx="6913562" cy="3527425"/>
          </a:xfrm>
          <a:prstGeom prst="wedgeRectCallout">
            <a:avLst>
              <a:gd name="adj1" fmla="val -52324"/>
              <a:gd name="adj2" fmla="val 6569"/>
            </a:avLst>
          </a:prstGeom>
          <a:solidFill>
            <a:srgbClr val="FFFF00"/>
          </a:solidFill>
          <a:ln w="19050" cap="flat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r>
              <a:rPr lang="en-US" sz="4000"/>
              <a:t>I </a:t>
            </a:r>
            <a:r>
              <a:rPr lang="zh-CN" altLang="en-US" sz="4000" u="sng">
                <a:solidFill>
                  <a:srgbClr val="CC0000"/>
                </a:solidFill>
                <a:sym typeface="Arial" panose="020B0604020202020204" pitchFamily="34" charset="0"/>
              </a:rPr>
              <a:t>stayed</a:t>
            </a:r>
            <a:r>
              <a:rPr lang="zh-CN" altLang="en-US" sz="4000" u="sng"/>
              <a:t> at home</a:t>
            </a:r>
            <a:r>
              <a:rPr lang="zh-CN" altLang="en-US" sz="4000"/>
              <a:t> all day. In the morning I </a:t>
            </a:r>
            <a:r>
              <a:rPr lang="en-US" sz="4000" u="sng">
                <a:solidFill>
                  <a:srgbClr val="CC0000"/>
                </a:solidFill>
                <a:sym typeface="Arial" panose="020B0604020202020204" pitchFamily="34" charset="0"/>
              </a:rPr>
              <a:t>cleaned</a:t>
            </a:r>
            <a:r>
              <a:rPr lang="en-US" sz="4000" u="sng"/>
              <a:t> my room</a:t>
            </a:r>
            <a:r>
              <a:rPr lang="en-US" sz="4000"/>
              <a:t> and </a:t>
            </a:r>
            <a:r>
              <a:rPr lang="zh-CN" altLang="en-US" sz="4000"/>
              <a:t>in the afternoon I </a:t>
            </a:r>
            <a:r>
              <a:rPr lang="en-US" sz="4000" u="sng">
                <a:solidFill>
                  <a:srgbClr val="CC0000"/>
                </a:solidFill>
                <a:sym typeface="Arial" panose="020B0604020202020204" pitchFamily="34" charset="0"/>
              </a:rPr>
              <a:t>did</a:t>
            </a:r>
            <a:r>
              <a:rPr lang="en-US" sz="4000" u="sng"/>
              <a:t> my homework</a:t>
            </a:r>
            <a:r>
              <a:rPr lang="en-US" sz="4000"/>
              <a:t>. </a:t>
            </a:r>
            <a:r>
              <a:rPr lang="zh-CN" altLang="en-US" sz="4000"/>
              <a:t>It </a:t>
            </a:r>
            <a:r>
              <a:rPr lang="zh-CN" altLang="en-US" sz="4000">
                <a:solidFill>
                  <a:srgbClr val="CC0000"/>
                </a:solidFill>
                <a:sym typeface="Arial" panose="020B0604020202020204" pitchFamily="34" charset="0"/>
              </a:rPr>
              <a:t>was</a:t>
            </a:r>
            <a:r>
              <a:rPr lang="zh-CN" altLang="en-US" sz="4000"/>
              <a:t> no fun at all </a:t>
            </a:r>
          </a:p>
        </p:txBody>
      </p:sp>
      <p:sp>
        <p:nvSpPr>
          <p:cNvPr id="19461" name="矩形标注 13"/>
          <p:cNvSpPr>
            <a:spLocks noChangeArrowheads="1"/>
          </p:cNvSpPr>
          <p:nvPr/>
        </p:nvSpPr>
        <p:spPr bwMode="auto">
          <a:xfrm>
            <a:off x="2268538" y="4581525"/>
            <a:ext cx="6840537" cy="2087563"/>
          </a:xfrm>
          <a:prstGeom prst="wedgeRectCallout">
            <a:avLst>
              <a:gd name="adj1" fmla="val -54829"/>
              <a:gd name="adj2" fmla="val 5338"/>
            </a:avLst>
          </a:prstGeom>
          <a:solidFill>
            <a:schemeClr val="bg1"/>
          </a:solidFill>
          <a:ln w="19050" cap="flat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/>
          <a:lstStyle/>
          <a:p>
            <a:pPr eaLnBrk="0" hangingPunct="0"/>
            <a:endParaRPr lang="en-US" sz="4000"/>
          </a:p>
          <a:p>
            <a:pPr eaLnBrk="0" hangingPunct="0"/>
            <a:r>
              <a:rPr lang="zh-CN" altLang="en-US" sz="4000"/>
              <a:t>Poor Ben!</a:t>
            </a:r>
            <a:endParaRPr lang="en-US" sz="4000"/>
          </a:p>
          <a:p>
            <a:pPr eaLnBrk="0" hangingPunct="0"/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  <p:bldP spid="19461" grpId="0" bldLvl="0" autoUpdateAnimBg="0"/>
      <p:bldP spid="19461" grpId="1" bldLvl="0" autoUpdateAnimBg="0"/>
      <p:bldP spid="19461" grpId="2" bldLvl="0" autoUpdateAnimBg="0"/>
      <p:bldP spid="19461" grpId="3" bldLvl="0" autoUpdateAnimBg="0"/>
      <p:bldP spid="19461" grpId="4" bldLvl="0" autoUpdateAnimBg="0"/>
      <p:bldP spid="19461" grpId="5" bldLvl="0" autoUpdateAnimBg="0"/>
      <p:bldP spid="19461" grpId="6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8382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9100" y="473075"/>
            <a:ext cx="84010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过去式短语：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met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my friends 见朋友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     meet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met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ate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at a restaurant 在馆吃饭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eat 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ate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rode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my bike 骑自己的自行车  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rid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e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rode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saw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 film 看电影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               see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saw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read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 storybook 看故事书  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read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read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had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 party 开派对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             have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had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went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to the countryside 去郊外  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go   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went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went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shopping 购物</a:t>
            </a: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played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basketball 打篮球    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play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played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stayed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at home 待在家里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     stay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stayed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cleaned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my room 打扫自己的房间       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clean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cleaned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</a:t>
            </a:r>
          </a:p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did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my homework 做自己的作业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do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zh-CN" altLang="en-US" sz="2800" dirty="0">
                <a:latin typeface="Times New Roman" panose="02020603050405020304" pitchFamily="18" charset="0"/>
                <a:sym typeface="Arial" panose="020B0604020202020204" pitchFamily="34" charset="0"/>
              </a:rPr>
              <a:t>did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576263"/>
          </a:xfrm>
        </p:spPr>
        <p:txBody>
          <a:bodyPr/>
          <a:lstStyle/>
          <a:p>
            <a:r>
              <a:rPr lang="zh-CN" altLang="en-US" sz="3600" dirty="0"/>
              <a:t>Practise</a:t>
            </a:r>
            <a:r>
              <a:rPr lang="en-US" sz="3600" dirty="0"/>
              <a:t> 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sz="half" idx="4294967295"/>
          </p:nvPr>
        </p:nvSpPr>
        <p:spPr>
          <a:xfrm>
            <a:off x="814388" y="765175"/>
            <a:ext cx="8329612" cy="5545138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根据本节课所学过去 式的表达，小组练习以下两个对话：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对话</a:t>
            </a:r>
            <a:r>
              <a:rPr lang="zh-CN" altLang="en-US" b="1" dirty="0">
                <a:latin typeface="Times New Roman" panose="02020603050405020304" pitchFamily="18" charset="0"/>
              </a:rPr>
              <a:t>一</a:t>
            </a: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</a:p>
          <a:p>
            <a:r>
              <a:rPr lang="zh-CN" altLang="en-US" b="1" dirty="0">
                <a:latin typeface="Times New Roman" panose="02020603050405020304" pitchFamily="18" charset="0"/>
              </a:rPr>
              <a:t>A:What did you do yesterday?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     你昨天做了什么？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B: I...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对话二：</a:t>
            </a:r>
          </a:p>
          <a:p>
            <a:r>
              <a:rPr lang="zh-CN" altLang="en-US" b="1" dirty="0">
                <a:latin typeface="Times New Roman" panose="02020603050405020304" pitchFamily="18" charset="0"/>
              </a:rPr>
              <a:t>A: Where did you go yesterday?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      你昨天去了哪里？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B: I...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1508" name="日期占位符 5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5F5132C-D349-4FC5-A4C8-78CB1AB4E55E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628775"/>
            <a:ext cx="71913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4005263"/>
            <a:ext cx="717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 idx="4294967295"/>
          </p:nvPr>
        </p:nvSpPr>
        <p:spPr>
          <a:xfrm>
            <a:off x="439937" y="917575"/>
            <a:ext cx="8229600" cy="1143000"/>
          </a:xfrm>
        </p:spPr>
        <p:txBody>
          <a:bodyPr/>
          <a:lstStyle/>
          <a:p>
            <a:r>
              <a:rPr lang="en-US" dirty="0"/>
              <a:t>Homework</a:t>
            </a:r>
            <a:endParaRPr lang="zh-CN" altLang="en-US" dirty="0"/>
          </a:p>
        </p:txBody>
      </p:sp>
      <p:sp>
        <p:nvSpPr>
          <p:cNvPr id="22531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196895"/>
          </a:xfrm>
        </p:spPr>
        <p:txBody>
          <a:bodyPr/>
          <a:lstStyle/>
          <a:p>
            <a:endParaRPr lang="en-US" sz="36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53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CFC116-0F0F-42AE-8151-381AF7AAAC19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87765" y="2797175"/>
            <a:ext cx="74882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朗读课文至少</a:t>
            </a:r>
            <a:r>
              <a:rPr lang="zh-CN" alt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10</a:t>
            </a:r>
            <a:r>
              <a:rPr 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遍；</a:t>
            </a:r>
          </a:p>
          <a:p>
            <a:pPr eaLnBrk="1" hangingPunct="1"/>
            <a:r>
              <a:rPr lang="zh-CN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完成三级训练</a:t>
            </a:r>
            <a:r>
              <a:rPr lang="zh-CN" alt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Unit7</a:t>
            </a:r>
            <a:r>
              <a:rPr 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第</a:t>
            </a:r>
            <a:r>
              <a:rPr lang="zh-CN" alt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32</a:t>
            </a:r>
            <a:r>
              <a:rPr lang="zh-CN" altLang="zh-CN" sz="3600" b="0" dirty="0">
                <a:latin typeface="Arial" panose="020B0604020202020204"/>
                <a:sym typeface="宋体" panose="02010600030101010101" pitchFamily="2" charset="-122"/>
              </a:rPr>
              <a:t>—</a:t>
            </a:r>
            <a:r>
              <a:rPr lang="zh-CN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34</a:t>
            </a:r>
            <a:r>
              <a:rPr lang="zh-CN" sz="3600" b="0" dirty="0">
                <a:latin typeface="宋体" panose="02010600030101010101" pitchFamily="2" charset="-122"/>
                <a:sym typeface="宋体" panose="02010600030101010101" pitchFamily="2" charset="-122"/>
              </a:rPr>
              <a:t>页。</a:t>
            </a:r>
            <a:endParaRPr lang="zh-CN" sz="3600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1628775"/>
            <a:ext cx="9350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69786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9600">
                <a:solidFill>
                  <a:srgbClr val="FF0000"/>
                </a:solidFill>
                <a:latin typeface="MV Boli" panose="02000500030200090000" pitchFamily="2" charset="0"/>
              </a:rPr>
              <a:t>Thank </a:t>
            </a:r>
            <a:r>
              <a:rPr lang="zh-CN" altLang="en-US" sz="9600">
                <a:solidFill>
                  <a:srgbClr val="FF0000"/>
                </a:solidFill>
                <a:latin typeface="MV Boli" panose="02000500030200090000" pitchFamily="2" charset="0"/>
                <a:sym typeface="Arial" panose="020B0604020202020204" pitchFamily="34" charset="0"/>
              </a:rPr>
              <a:t>you  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75785" y="3068975"/>
            <a:ext cx="73453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9600" dirty="0">
                <a:solidFill>
                  <a:srgbClr val="FF0000"/>
                </a:solidFill>
                <a:latin typeface="MV Boli" panose="02000500030200090000" pitchFamily="2" charset="0"/>
              </a:rPr>
              <a:t>very much!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24825" y="1340855"/>
            <a:ext cx="9119175" cy="417671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zh-CN" altLang="en-US" sz="4000" b="1" dirty="0">
                <a:latin typeface="Times New Roman" panose="02020603050405020304" pitchFamily="18" charset="0"/>
              </a:rPr>
              <a:t>小组讨论：</a:t>
            </a:r>
            <a:br>
              <a:rPr lang="zh-CN" altLang="en-US" sz="4000" b="1" dirty="0">
                <a:latin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when you are happy?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000" b="1" dirty="0">
                <a:latin typeface="Times New Roman" panose="02020603050405020304" pitchFamily="18" charset="0"/>
              </a:rPr>
              <a:t>当你开心的时候，你会做什么？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3" descr="e:\program files\360se6\User Data\temp\u=4014831640,1862040125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3525" y="77788"/>
            <a:ext cx="8651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44450"/>
            <a:ext cx="4487863" cy="2881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513" y="3359150"/>
            <a:ext cx="4457700" cy="3455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02150" y="990600"/>
            <a:ext cx="4391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dirty="0"/>
              <a:t>meet my friends </a:t>
            </a:r>
          </a:p>
          <a:p>
            <a:r>
              <a:rPr lang="zh-CN" altLang="en-US" sz="4000" dirty="0"/>
              <a:t>       见朋友 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56100" y="4149725"/>
            <a:ext cx="5545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ym typeface="Arial" panose="020B0604020202020204" pitchFamily="34" charset="0"/>
              </a:rPr>
              <a:t> eat at a restaurant</a:t>
            </a:r>
            <a:r>
              <a:rPr lang="zh-CN" altLang="en-US" dirty="0"/>
              <a:t> </a:t>
            </a:r>
          </a:p>
          <a:p>
            <a:r>
              <a:rPr lang="zh-CN" altLang="en-US" sz="4000" dirty="0">
                <a:sym typeface="Arial" panose="020B0604020202020204" pitchFamily="34" charset="0"/>
              </a:rPr>
              <a:t>     在餐馆吃饭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4450"/>
            <a:ext cx="4038600" cy="3422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92600" y="774700"/>
            <a:ext cx="4672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 dirty="0">
                <a:sym typeface="Arial" panose="020B0604020202020204" pitchFamily="34" charset="0"/>
              </a:rPr>
              <a:t>ride my bike </a:t>
            </a:r>
          </a:p>
          <a:p>
            <a:r>
              <a:rPr lang="zh-CN" sz="4000" dirty="0">
                <a:sym typeface="Arial" panose="020B0604020202020204" pitchFamily="34" charset="0"/>
              </a:rPr>
              <a:t>骑自己的自行车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3357563"/>
            <a:ext cx="4100513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35450" y="4075113"/>
            <a:ext cx="48006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ym typeface="Arial" panose="020B0604020202020204" pitchFamily="34" charset="0"/>
              </a:rPr>
              <a:t> see a film</a:t>
            </a:r>
          </a:p>
          <a:p>
            <a:r>
              <a:rPr lang="zh-CN" altLang="en-US" sz="4000" dirty="0">
                <a:sym typeface="Arial" panose="020B0604020202020204" pitchFamily="34" charset="0"/>
              </a:rPr>
              <a:t> 看电影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894263" cy="342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16463" y="1124840"/>
            <a:ext cx="52959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ym typeface="Arial" panose="020B0604020202020204" pitchFamily="34" charset="0"/>
              </a:rPr>
              <a:t>read a storybook </a:t>
            </a:r>
          </a:p>
          <a:p>
            <a:pPr eaLnBrk="1" hangingPunct="1"/>
            <a:r>
              <a:rPr lang="zh-CN" altLang="en-US" sz="4000" dirty="0">
                <a:sym typeface="Arial" panose="020B0604020202020204" pitchFamily="34" charset="0"/>
              </a:rPr>
              <a:t>     看故事书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29871"/>
            <a:ext cx="4883925" cy="35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60925" y="3859213"/>
            <a:ext cx="4392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050" y="3859213"/>
            <a:ext cx="4264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ym typeface="Arial" panose="020B0604020202020204" pitchFamily="34" charset="0"/>
              </a:rPr>
              <a:t>have a party</a:t>
            </a:r>
          </a:p>
          <a:p>
            <a:r>
              <a:rPr lang="zh-CN" altLang="en-US" sz="4000" dirty="0">
                <a:sym typeface="Arial" panose="020B0604020202020204" pitchFamily="34" charset="0"/>
              </a:rPr>
              <a:t>   </a:t>
            </a:r>
            <a:r>
              <a:rPr lang="zh-CN" altLang="en-US" dirty="0"/>
              <a:t> </a:t>
            </a:r>
            <a:r>
              <a:rPr lang="zh-CN" altLang="en-US" sz="4000" dirty="0">
                <a:sym typeface="Arial" panose="020B0604020202020204" pitchFamily="34" charset="0"/>
              </a:rPr>
              <a:t>开派对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6038"/>
            <a:ext cx="3852863" cy="3311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31750" y="3359150"/>
            <a:ext cx="3884613" cy="345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2863" y="1341438"/>
            <a:ext cx="65500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ym typeface="Arial" panose="020B0604020202020204" pitchFamily="34" charset="0"/>
              </a:rPr>
              <a:t>go to the countryside </a:t>
            </a:r>
          </a:p>
          <a:p>
            <a:r>
              <a:rPr lang="zh-CN" altLang="en-US" sz="4000">
                <a:sym typeface="Arial" panose="020B0604020202020204" pitchFamily="34" charset="0"/>
              </a:rPr>
              <a:t>          去郊外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14788" y="4403725"/>
            <a:ext cx="4949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ym typeface="Arial" panose="020B0604020202020204" pitchFamily="34" charset="0"/>
              </a:rPr>
              <a:t>go shopping</a:t>
            </a:r>
          </a:p>
          <a:p>
            <a:r>
              <a:rPr lang="zh-CN" altLang="en-US" sz="4000">
                <a:sym typeface="Arial" panose="020B0604020202020204" pitchFamily="34" charset="0"/>
              </a:rPr>
              <a:t>        购物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3175"/>
            <a:ext cx="3887787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429000"/>
            <a:ext cx="392271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13225" y="1125538"/>
            <a:ext cx="4110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06875" y="1062038"/>
            <a:ext cx="48291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/>
              <a:t>play basketball </a:t>
            </a:r>
          </a:p>
          <a:p>
            <a:r>
              <a:rPr lang="zh-CN" altLang="en-US" sz="4000"/>
              <a:t>      打篮球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92588" y="4203700"/>
            <a:ext cx="48434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ym typeface="Arial" panose="020B0604020202020204" pitchFamily="34" charset="0"/>
              </a:rPr>
              <a:t>stay at home </a:t>
            </a:r>
          </a:p>
          <a:p>
            <a:r>
              <a:rPr lang="zh-CN" altLang="en-US" sz="4000">
                <a:sym typeface="Arial" panose="020B0604020202020204" pitchFamily="34" charset="0"/>
              </a:rPr>
              <a:t>       待家里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13" y="1588"/>
            <a:ext cx="4103687" cy="3287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357563"/>
            <a:ext cx="4154488" cy="345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06888" y="1233488"/>
            <a:ext cx="4729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/>
              <a:t>clean my room </a:t>
            </a:r>
          </a:p>
          <a:p>
            <a:r>
              <a:rPr lang="zh-CN" sz="4000"/>
              <a:t>打扫自己的房间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06888" y="4189413"/>
            <a:ext cx="48736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4000"/>
              <a:t>do my homework </a:t>
            </a:r>
            <a:r>
              <a:rPr lang="zh-CN" sz="4000"/>
              <a:t>做自己的作业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76238" y="764815"/>
            <a:ext cx="8443912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</a:rPr>
              <a:t>meet</a:t>
            </a:r>
            <a:r>
              <a:rPr lang="zh-CN" altLang="en-US" sz="2400" dirty="0"/>
              <a:t> my friends 见朋友       </a:t>
            </a:r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 eat</a:t>
            </a:r>
            <a:r>
              <a:rPr lang="zh-CN" altLang="en-US" sz="2400" dirty="0"/>
              <a:t> at a restaurant 在餐馆吃饭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ride</a:t>
            </a:r>
            <a:r>
              <a:rPr lang="zh-CN" altLang="en-US" sz="2400" dirty="0"/>
              <a:t> my bike 骑自己的自行车   </a:t>
            </a:r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see</a:t>
            </a:r>
            <a:r>
              <a:rPr lang="zh-CN" altLang="en-US" sz="2400" dirty="0"/>
              <a:t> a film 看电影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read</a:t>
            </a:r>
            <a:r>
              <a:rPr lang="zh-CN" altLang="en-US" sz="2400" dirty="0"/>
              <a:t> a storybook 看故事书       </a:t>
            </a:r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have</a:t>
            </a:r>
            <a:r>
              <a:rPr lang="zh-CN" altLang="en-US" sz="2400" dirty="0"/>
              <a:t> a party 开派对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go</a:t>
            </a:r>
            <a:r>
              <a:rPr lang="zh-CN" altLang="en-US" sz="2400" dirty="0"/>
              <a:t> to the countryside 去郊外   </a:t>
            </a:r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go</a:t>
            </a:r>
            <a:r>
              <a:rPr lang="zh-CN" altLang="en-US" sz="2400" dirty="0"/>
              <a:t> shopping 购物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play</a:t>
            </a:r>
            <a:r>
              <a:rPr lang="zh-CN" altLang="en-US" sz="2400" dirty="0"/>
              <a:t> basketball 打篮球               </a:t>
            </a:r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stay</a:t>
            </a:r>
            <a:r>
              <a:rPr lang="zh-CN" altLang="en-US" sz="2400" dirty="0"/>
              <a:t> at home 待家里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clean</a:t>
            </a:r>
            <a:r>
              <a:rPr lang="zh-CN" altLang="en-US" sz="2400" dirty="0"/>
              <a:t> my room 打扫自己的房间                      </a:t>
            </a:r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CC0000"/>
                </a:solidFill>
                <a:sym typeface="Arial" panose="020B0604020202020204" pitchFamily="34" charset="0"/>
              </a:rPr>
              <a:t>do</a:t>
            </a:r>
            <a:r>
              <a:rPr lang="zh-CN" altLang="en-US" sz="2400" dirty="0"/>
              <a:t> my homework 做自己的作业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A000120140530A47PWBG 1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D6A953"/>
      </a:accent1>
      <a:accent2>
        <a:srgbClr val="8F7E53"/>
      </a:accent2>
      <a:accent3>
        <a:srgbClr val="FFFFFF"/>
      </a:accent3>
      <a:accent4>
        <a:srgbClr val="505050"/>
      </a:accent4>
      <a:accent5>
        <a:srgbClr val="E8D1B3"/>
      </a:accent5>
      <a:accent6>
        <a:srgbClr val="81724A"/>
      </a:accent6>
      <a:hlink>
        <a:srgbClr val="B1A5A8"/>
      </a:hlink>
      <a:folHlink>
        <a:srgbClr val="AFB2B4"/>
      </a:folHlink>
    </a:clrScheme>
    <a:fontScheme name="A000120140530A47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47PWBG 1">
        <a:dk1>
          <a:srgbClr val="5F5F5F"/>
        </a:dk1>
        <a:lt1>
          <a:srgbClr val="FFFFFF"/>
        </a:lt1>
        <a:dk2>
          <a:srgbClr val="FFFFFF"/>
        </a:dk2>
        <a:lt2>
          <a:srgbClr val="4D4D4D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05050"/>
        </a:accent4>
        <a:accent5>
          <a:srgbClr val="E8D1B3"/>
        </a:accent5>
        <a:accent6>
          <a:srgbClr val="81724A"/>
        </a:accent6>
        <a:hlink>
          <a:srgbClr val="B1A5A8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全屏显示(4:3)</PresentationFormat>
  <Paragraphs>82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Arno Pro Smbd Subhead</vt:lpstr>
      <vt:lpstr>MS PGothic</vt:lpstr>
      <vt:lpstr>宋体</vt:lpstr>
      <vt:lpstr>微软雅黑</vt:lpstr>
      <vt:lpstr>幼圆</vt:lpstr>
      <vt:lpstr>Arial</vt:lpstr>
      <vt:lpstr>Arial Black</vt:lpstr>
      <vt:lpstr>Calibri</vt:lpstr>
      <vt:lpstr>MV Boli</vt:lpstr>
      <vt:lpstr>Times New Roman</vt:lpstr>
      <vt:lpstr>WWW.2PPT.COM
</vt:lpstr>
      <vt:lpstr>Unit 7 What did you do yesterday?</vt:lpstr>
      <vt:lpstr>小组讨论： What do you do when you are happy? 当你开心的时候，你会做什么？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Look! Miss White is talking about yesterday in her class. Do you know what date yesterday is?</vt:lpstr>
      <vt:lpstr>PowerPoint 演示文稿</vt:lpstr>
      <vt:lpstr>Read the dislogue , then circle the past tense verbs in the dialogue. Try to traslate the dialogue. 阅读读对话，圈出过去式的动词。并试着翻译课文。        （小组讨论合作完成任务） </vt:lpstr>
      <vt:lpstr>PowerPoint 演示文稿</vt:lpstr>
      <vt:lpstr>PowerPoint 演示文稿</vt:lpstr>
      <vt:lpstr>PowerPoint 演示文稿</vt:lpstr>
      <vt:lpstr>PowerPoint 演示文稿</vt:lpstr>
      <vt:lpstr>Practise 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2014-02-12T07:56:00Z</dcterms:created>
  <dcterms:modified xsi:type="dcterms:W3CDTF">2023-01-16T20:52:01Z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7FABAE097C2B4B41A5AEF65A910F1AAF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