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C9C69-2196-496A-A00B-9D85C5F2034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0285-8E43-4EAB-A8AF-0CA1B5CDD9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F0285-8E43-4EAB-A8AF-0CA1B5CDD90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1F581-8CEC-4A96-9E6E-AC9A49660B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EBAD9-FC38-4B02-9545-F940CCFD4FC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AF811-6422-4C47-AEBA-38448E6DB5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4607C-E895-467E-96EB-0EC5C5EF15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B71F1-C8D4-495B-879A-9B6BA18D4C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3305C-AA1B-4DC8-9847-865CF4A8C7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21926-2ECC-4054-89BD-35DDD17618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6439B-C2CE-444D-BF05-6D1DBB7094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741D6-E3F7-4009-83B1-9BA841798A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033F4-DCFA-4261-B76B-78CABC40A14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7A7CB-1FBF-44AE-A3D4-DC7C557A2A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EB3A4F5-ED03-4038-9CE7-1263375593A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701130" y="3577771"/>
            <a:ext cx="38147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Revision 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057400" y="914400"/>
            <a:ext cx="4968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Unit </a:t>
            </a:r>
            <a:r>
              <a:rPr lang="en-US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4" name="矩形 3"/>
          <p:cNvSpPr/>
          <p:nvPr/>
        </p:nvSpPr>
        <p:spPr>
          <a:xfrm>
            <a:off x="2946751" y="549075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0864" y="2209800"/>
            <a:ext cx="8458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600" b="1" dirty="0"/>
              <a:t>A good read</a:t>
            </a:r>
          </a:p>
        </p:txBody>
      </p:sp>
    </p:spTree>
  </p:cSld>
  <p:clrMapOvr>
    <a:masterClrMapping/>
  </p:clrMapOvr>
  <p:transition>
    <p:circle/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214313" y="2881313"/>
            <a:ext cx="85328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ts val="3500"/>
              </a:lnSpc>
              <a:buFont typeface="Arial" panose="020B0604020202020204" pitchFamily="34" charset="0"/>
              <a:buNone/>
            </a:pPr>
            <a:r>
              <a:rPr lang="en-US" altLang="zh-CN" sz="2400" b="1"/>
              <a:t> </a:t>
            </a:r>
            <a:endParaRPr lang="en-US" altLang="zh-CN" sz="2400" b="1">
              <a:latin typeface="宋体" panose="02010600030101010101" pitchFamily="2" charset="-122"/>
            </a:endParaRPr>
          </a:p>
        </p:txBody>
      </p:sp>
      <p:sp>
        <p:nvSpPr>
          <p:cNvPr id="81923" name="Text Box 9"/>
          <p:cNvSpPr txBox="1">
            <a:spLocks noChangeArrowheads="1"/>
          </p:cNvSpPr>
          <p:nvPr/>
        </p:nvSpPr>
        <p:spPr bwMode="auto">
          <a:xfrm>
            <a:off x="0" y="228600"/>
            <a:ext cx="9144000" cy="649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 1. Although the work was not difficult, yet he didn’t know	 _____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Arial" panose="020B0604020202020204" pitchFamily="34" charset="0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to do with it	      B.	how	to do with it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C.	how to do                         D. to do what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   ) 2. They have decided to fly to Paris for their holiday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they have not decided _____.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when to go   B. what to do it C. how to go D. where to go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 3. Don’t forget ____ your lovely daughter here next time.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to bring	  B. to take	 C. taking	  D. bringing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) 4. Cars, buses and bikes _____ stop when the traffic lights change to red.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Arial" panose="020B0604020202020204" pitchFamily="34" charset="0"/>
              <a:buAutoNum type="alphaU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  B. can	   C. may	   D. need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)5. He didn</a:t>
            </a:r>
            <a:r>
              <a:rPr 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’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_____.</a:t>
            </a:r>
            <a:endParaRPr lang="en-US" sz="2800" dirty="0"/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when to do  B. what to do    C. why to do     D. how to do </a:t>
            </a:r>
            <a:endParaRPr lang="en-US" sz="2800" dirty="0"/>
          </a:p>
          <a:p>
            <a:pPr>
              <a:buFont typeface="Arial" panose="020B0604020202020204" pitchFamily="34" charset="0"/>
              <a:buNone/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214313" y="0"/>
            <a:ext cx="441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14313" y="1906588"/>
            <a:ext cx="4445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</a:rPr>
              <a:t>A</a:t>
            </a: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81926" name="Text Box 7"/>
          <p:cNvSpPr txBox="1">
            <a:spLocks noChangeArrowheads="1"/>
          </p:cNvSpPr>
          <p:nvPr/>
        </p:nvSpPr>
        <p:spPr bwMode="auto">
          <a:xfrm>
            <a:off x="214313" y="3348038"/>
            <a:ext cx="441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1927" name="Text Box 8"/>
          <p:cNvSpPr txBox="1">
            <a:spLocks noChangeArrowheads="1"/>
          </p:cNvSpPr>
          <p:nvPr/>
        </p:nvSpPr>
        <p:spPr bwMode="auto">
          <a:xfrm>
            <a:off x="214313" y="4391025"/>
            <a:ext cx="441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</a:rPr>
              <a:t>A</a:t>
            </a:r>
            <a:endParaRPr lang="en-US"/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142875" y="5751513"/>
            <a:ext cx="441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</a:rPr>
              <a:t>B</a:t>
            </a:r>
            <a:endParaRPr lang="en-US"/>
          </a:p>
        </p:txBody>
      </p:sp>
    </p:spTree>
  </p:cSld>
  <p:clrMapOvr>
    <a:masterClrMapping/>
  </p:clrMapOvr>
  <p:transition spd="med">
    <p:cut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ldLvl="0" autoUpdateAnimBg="0"/>
      <p:bldP spid="81925" grpId="0" autoUpdateAnimBg="0"/>
      <p:bldP spid="81926" grpId="0" bldLvl="0" autoUpdateAnimBg="0"/>
      <p:bldP spid="81927" grpId="0" bldLvl="0" autoUpdateAnimBg="0"/>
      <p:bldP spid="81928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9"/>
          <p:cNvSpPr txBox="1">
            <a:spLocks noChangeArrowheads="1"/>
          </p:cNvSpPr>
          <p:nvPr/>
        </p:nvSpPr>
        <p:spPr bwMode="auto">
          <a:xfrm>
            <a:off x="438150" y="1106488"/>
            <a:ext cx="8382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 6.-----What do you_____ the building?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---- it’s great.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like   B. look like     C. think    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D.think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 7.Why don’t we ask him for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singing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advice          B. some advice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some advices   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any advices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)8.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the charity show ________?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Yes, it was ________.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a success; success   B. successful; success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success; success      D. a success; successful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82948" name="Text Box 7"/>
          <p:cNvSpPr txBox="1">
            <a:spLocks noChangeArrowheads="1"/>
          </p:cNvSpPr>
          <p:nvPr/>
        </p:nvSpPr>
        <p:spPr bwMode="auto">
          <a:xfrm>
            <a:off x="590550" y="4149725"/>
            <a:ext cx="40481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61988" y="2708275"/>
            <a:ext cx="40481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661988" y="1185863"/>
            <a:ext cx="404812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ransition spd="med">
    <p:push dir="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bldLvl="0" autoUpdateAnimBg="0"/>
      <p:bldP spid="82949" grpId="0" bldLvl="0" autoUpdateAnimBg="0"/>
      <p:bldP spid="82950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4"/>
          <p:cNvSpPr txBox="1">
            <a:spLocks noChangeArrowheads="1"/>
          </p:cNvSpPr>
          <p:nvPr/>
        </p:nvSpPr>
        <p:spPr bwMode="auto">
          <a:xfrm>
            <a:off x="228600" y="519112"/>
            <a:ext cx="8534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0002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Jack is deciding what ________ (read) now..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 have read many famous _________ (write) best sellers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Jim is a good cook. He is good at ______ (cook).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Victor Hugo is a great ________ (France) writer.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—________ you ________ (read) that book?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—Not yet.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6.I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reading the book like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Nahan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______(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介词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Lu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7.I’m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_______in the book.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Do you think it  very_______________?(interest)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didn’t like playing computer games______(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manage __________ (finish) the  work in two days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 J. K. Rowling a _____________ (Canada) writer?</a:t>
            </a:r>
            <a:r>
              <a:rPr lang="en-US" sz="2400" dirty="0"/>
              <a:t> </a:t>
            </a:r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Can you give me some ________ (advise) about learning English?</a:t>
            </a:r>
            <a:r>
              <a:rPr lang="en-US" sz="2400" dirty="0"/>
              <a:t>  </a:t>
            </a:r>
            <a:endParaRPr lang="en-US" sz="2400" dirty="0" smtClean="0"/>
          </a:p>
          <a:p>
            <a:pPr eaLnBrk="0" hangingPunc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12.I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 two hours ________ (watch) TV every day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971" name="Text Box 7"/>
          <p:cNvSpPr txBox="1">
            <a:spLocks noChangeArrowheads="1"/>
          </p:cNvSpPr>
          <p:nvPr/>
        </p:nvSpPr>
        <p:spPr bwMode="auto">
          <a:xfrm>
            <a:off x="3514725" y="457200"/>
            <a:ext cx="12112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to read</a:t>
            </a:r>
          </a:p>
        </p:txBody>
      </p:sp>
      <p:sp>
        <p:nvSpPr>
          <p:cNvPr id="83972" name="Text Box 7"/>
          <p:cNvSpPr txBox="1">
            <a:spLocks noChangeArrowheads="1"/>
          </p:cNvSpPr>
          <p:nvPr/>
        </p:nvSpPr>
        <p:spPr bwMode="auto">
          <a:xfrm>
            <a:off x="4086225" y="938212"/>
            <a:ext cx="13144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writers’</a:t>
            </a:r>
          </a:p>
        </p:txBody>
      </p:sp>
      <p:sp>
        <p:nvSpPr>
          <p:cNvPr id="83973" name="Text Box 7"/>
          <p:cNvSpPr txBox="1">
            <a:spLocks noChangeArrowheads="1"/>
          </p:cNvSpPr>
          <p:nvPr/>
        </p:nvSpPr>
        <p:spPr bwMode="auto">
          <a:xfrm>
            <a:off x="4872038" y="1257300"/>
            <a:ext cx="13636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cooking</a:t>
            </a:r>
          </a:p>
        </p:txBody>
      </p:sp>
      <p:sp>
        <p:nvSpPr>
          <p:cNvPr id="83974" name="Text Box 7"/>
          <p:cNvSpPr txBox="1">
            <a:spLocks noChangeArrowheads="1"/>
          </p:cNvSpPr>
          <p:nvPr/>
        </p:nvSpPr>
        <p:spPr bwMode="auto">
          <a:xfrm>
            <a:off x="3586163" y="1657350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French 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143000" y="1905000"/>
            <a:ext cx="29321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</a:rPr>
              <a:t>Have                read</a:t>
            </a:r>
          </a:p>
        </p:txBody>
      </p:sp>
      <p:sp>
        <p:nvSpPr>
          <p:cNvPr id="83976" name="Text Box 7"/>
          <p:cNvSpPr txBox="1">
            <a:spLocks noChangeArrowheads="1"/>
          </p:cNvSpPr>
          <p:nvPr/>
        </p:nvSpPr>
        <p:spPr bwMode="auto">
          <a:xfrm>
            <a:off x="5157788" y="2703512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by</a:t>
            </a:r>
          </a:p>
        </p:txBody>
      </p:sp>
      <p:sp>
        <p:nvSpPr>
          <p:cNvPr id="83977" name="Text Box 7"/>
          <p:cNvSpPr txBox="1">
            <a:spLocks noChangeArrowheads="1"/>
          </p:cNvSpPr>
          <p:nvPr/>
        </p:nvSpPr>
        <p:spPr bwMode="auto">
          <a:xfrm>
            <a:off x="1600200" y="3084512"/>
            <a:ext cx="164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interested</a:t>
            </a:r>
          </a:p>
        </p:txBody>
      </p:sp>
      <p:sp>
        <p:nvSpPr>
          <p:cNvPr id="83978" name="Text Box 7"/>
          <p:cNvSpPr txBox="1">
            <a:spLocks noChangeArrowheads="1"/>
          </p:cNvSpPr>
          <p:nvPr/>
        </p:nvSpPr>
        <p:spPr bwMode="auto">
          <a:xfrm>
            <a:off x="4038600" y="3389312"/>
            <a:ext cx="174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interesting</a:t>
            </a:r>
          </a:p>
        </p:txBody>
      </p:sp>
      <p:sp>
        <p:nvSpPr>
          <p:cNvPr id="83979" name="Text Box 7"/>
          <p:cNvSpPr txBox="1">
            <a:spLocks noChangeArrowheads="1"/>
          </p:cNvSpPr>
          <p:nvPr/>
        </p:nvSpPr>
        <p:spPr bwMode="auto">
          <a:xfrm>
            <a:off x="5562600" y="3694112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either</a:t>
            </a:r>
          </a:p>
        </p:txBody>
      </p:sp>
      <p:sp>
        <p:nvSpPr>
          <p:cNvPr id="83980" name="Text Box 7"/>
          <p:cNvSpPr txBox="1">
            <a:spLocks noChangeArrowheads="1"/>
          </p:cNvSpPr>
          <p:nvPr/>
        </p:nvSpPr>
        <p:spPr bwMode="auto">
          <a:xfrm>
            <a:off x="3200400" y="4075112"/>
            <a:ext cx="1366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to finish</a:t>
            </a:r>
          </a:p>
        </p:txBody>
      </p:sp>
      <p:sp>
        <p:nvSpPr>
          <p:cNvPr id="83981" name="Text Box 7"/>
          <p:cNvSpPr txBox="1">
            <a:spLocks noChangeArrowheads="1"/>
          </p:cNvSpPr>
          <p:nvPr/>
        </p:nvSpPr>
        <p:spPr bwMode="auto">
          <a:xfrm>
            <a:off x="3733800" y="4532312"/>
            <a:ext cx="155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Canadian</a:t>
            </a:r>
          </a:p>
        </p:txBody>
      </p:sp>
      <p:sp>
        <p:nvSpPr>
          <p:cNvPr id="83982" name="Text Box 7"/>
          <p:cNvSpPr txBox="1">
            <a:spLocks noChangeArrowheads="1"/>
          </p:cNvSpPr>
          <p:nvPr/>
        </p:nvSpPr>
        <p:spPr bwMode="auto">
          <a:xfrm>
            <a:off x="4114800" y="4913312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FF0000"/>
                </a:solidFill>
              </a:rPr>
              <a:t>advice</a:t>
            </a:r>
          </a:p>
        </p:txBody>
      </p:sp>
      <p:sp>
        <p:nvSpPr>
          <p:cNvPr id="83983" name="Text Box 7"/>
          <p:cNvSpPr txBox="1">
            <a:spLocks noChangeArrowheads="1"/>
          </p:cNvSpPr>
          <p:nvPr/>
        </p:nvSpPr>
        <p:spPr bwMode="auto">
          <a:xfrm>
            <a:off x="3068637" y="5562600"/>
            <a:ext cx="1503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</a:rPr>
              <a:t>watching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ldLvl="0" autoUpdateAnimBg="0"/>
      <p:bldP spid="83972" grpId="0" bldLvl="0" autoUpdateAnimBg="0"/>
      <p:bldP spid="83973" grpId="0" bldLvl="0" autoUpdateAnimBg="0"/>
      <p:bldP spid="83974" grpId="0" bldLvl="0" autoUpdateAnimBg="0"/>
      <p:bldP spid="83975" grpId="0" bldLvl="0" autoUpdateAnimBg="0"/>
      <p:bldP spid="83976" grpId="0" bldLvl="0" autoUpdateAnimBg="0"/>
      <p:bldP spid="83977" grpId="0" bldLvl="0" autoUpdateAnimBg="0"/>
      <p:bldP spid="83978" grpId="0" bldLvl="0" autoUpdateAnimBg="0"/>
      <p:bldP spid="83979" grpId="0" bldLvl="0" autoUpdateAnimBg="0"/>
      <p:bldP spid="83980" grpId="0" bldLvl="0" autoUpdateAnimBg="0"/>
      <p:bldP spid="83981" grpId="0" bldLvl="0" autoUpdateAnimBg="0"/>
      <p:bldP spid="83982" grpId="0" bldLvl="0" autoUpdateAnimBg="0"/>
      <p:bldP spid="83983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94063" y="2997200"/>
            <a:ext cx="3209925" cy="1254125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zh-CN" altLang="en-US" sz="72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挑战篇</a:t>
            </a:r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3"/>
          <p:cNvSpPr txBox="1">
            <a:spLocks noChangeArrowheads="1"/>
          </p:cNvSpPr>
          <p:nvPr/>
        </p:nvSpPr>
        <p:spPr bwMode="auto">
          <a:xfrm>
            <a:off x="2362200" y="701675"/>
            <a:ext cx="44148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0000"/>
                </a:solidFill>
              </a:rPr>
              <a:t>Growing up with good books</a:t>
            </a:r>
          </a:p>
        </p:txBody>
      </p:sp>
      <p:graphicFrame>
        <p:nvGraphicFramePr>
          <p:cNvPr id="86019" name="Group 3"/>
          <p:cNvGraphicFramePr>
            <a:graphicFrameLocks noGrp="1"/>
          </p:cNvGraphicFramePr>
          <p:nvPr/>
        </p:nvGraphicFramePr>
        <p:xfrm>
          <a:off x="533400" y="1600200"/>
          <a:ext cx="8001000" cy="3338513"/>
        </p:xfrm>
        <a:graphic>
          <a:graphicData uri="http://schemas.openxmlformats.org/drawingml/2006/table">
            <a:tbl>
              <a:tblPr/>
              <a:tblGrid>
                <a:gridCol w="1806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4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读书的益处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获取知识，增长见识，使人快乐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存在的现象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听音乐，看电视和上网占用了大部分业余时间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发出倡议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多读书，读经典好书。向世界传播中国传统文化。让读书成为我们生活的一部分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  <p:sndAc>
      <p:stSnd>
        <p:snd r:embed="rId2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76438"/>
            <a:ext cx="7543800" cy="2554287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1000" b="1" dirty="0"/>
              <a:t>Goodbye!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/>
          <p:nvPr/>
        </p:nvGrpSpPr>
        <p:grpSpPr bwMode="auto">
          <a:xfrm>
            <a:off x="323850" y="1008063"/>
            <a:ext cx="1766888" cy="590550"/>
            <a:chOff x="0" y="0"/>
            <a:chExt cx="1767607" cy="441561"/>
          </a:xfrm>
        </p:grpSpPr>
        <p:sp>
          <p:nvSpPr>
            <p:cNvPr id="73731" name="TextBox 6"/>
            <p:cNvSpPr txBox="1">
              <a:spLocks noChangeArrowheads="1"/>
            </p:cNvSpPr>
            <p:nvPr/>
          </p:nvSpPr>
          <p:spPr bwMode="auto">
            <a:xfrm>
              <a:off x="133404" y="17805"/>
              <a:ext cx="1634203" cy="423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tIns="180000" rIns="54000" bIns="180000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ts val="1600"/>
                </a:lnSpc>
                <a:spcBef>
                  <a:spcPts val="400"/>
                </a:spcBef>
                <a:buFont typeface="Arial" panose="020B0604020202020204" pitchFamily="34" charset="0"/>
                <a:buNone/>
              </a:pPr>
              <a:r>
                <a:rPr lang="zh-CN" altLang="en-US" sz="2800" i="1" dirty="0">
                  <a:solidFill>
                    <a:srgbClr val="CC0099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基础过关</a:t>
              </a:r>
            </a:p>
          </p:txBody>
        </p:sp>
        <p:cxnSp>
          <p:nvCxnSpPr>
            <p:cNvPr id="73732" name="直接连接符 10"/>
            <p:cNvCxnSpPr>
              <a:cxnSpLocks noChangeShapeType="1"/>
            </p:cNvCxnSpPr>
            <p:nvPr/>
          </p:nvCxnSpPr>
          <p:spPr bwMode="auto">
            <a:xfrm rot="5400000">
              <a:off x="-177848" y="177848"/>
              <a:ext cx="357285" cy="1589"/>
            </a:xfrm>
            <a:prstGeom prst="line">
              <a:avLst/>
            </a:prstGeom>
            <a:noFill/>
            <a:ln w="22225">
              <a:solidFill>
                <a:srgbClr val="CC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733" name="直接连接符 11"/>
            <p:cNvCxnSpPr>
              <a:cxnSpLocks noChangeShapeType="1"/>
            </p:cNvCxnSpPr>
            <p:nvPr/>
          </p:nvCxnSpPr>
          <p:spPr bwMode="auto">
            <a:xfrm rot="5400000">
              <a:off x="1588158" y="177848"/>
              <a:ext cx="357285" cy="1589"/>
            </a:xfrm>
            <a:prstGeom prst="line">
              <a:avLst/>
            </a:prstGeom>
            <a:noFill/>
            <a:ln w="22225">
              <a:solidFill>
                <a:srgbClr val="CC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73756" name="Group 28"/>
          <p:cNvGraphicFramePr>
            <a:graphicFrameLocks noGrp="1"/>
          </p:cNvGraphicFramePr>
          <p:nvPr/>
        </p:nvGraphicFramePr>
        <p:xfrm>
          <a:off x="250825" y="2025650"/>
          <a:ext cx="8713788" cy="3919220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2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类别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课标考点要求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词汇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拓展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 cook (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ving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.) __________  2. France (adj.)__________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 write (n.) ___________      4. able (n.) __________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 success (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adj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/adv.)_________  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 copy (pl.) 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 Canada (adj.) _________8. advise (n.)____________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745" name="矩形 15"/>
          <p:cNvSpPr>
            <a:spLocks noChangeArrowheads="1"/>
          </p:cNvSpPr>
          <p:nvPr/>
        </p:nvSpPr>
        <p:spPr bwMode="auto">
          <a:xfrm>
            <a:off x="3143250" y="2708275"/>
            <a:ext cx="12731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cooking</a:t>
            </a:r>
          </a:p>
        </p:txBody>
      </p:sp>
      <p:sp>
        <p:nvSpPr>
          <p:cNvPr id="73746" name="矩形 16"/>
          <p:cNvSpPr>
            <a:spLocks noChangeArrowheads="1"/>
          </p:cNvSpPr>
          <p:nvPr/>
        </p:nvSpPr>
        <p:spPr bwMode="auto">
          <a:xfrm>
            <a:off x="7143750" y="2708275"/>
            <a:ext cx="1117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French</a:t>
            </a:r>
          </a:p>
        </p:txBody>
      </p:sp>
      <p:sp>
        <p:nvSpPr>
          <p:cNvPr id="73747" name="矩形 17"/>
          <p:cNvSpPr>
            <a:spLocks noChangeArrowheads="1"/>
          </p:cNvSpPr>
          <p:nvPr/>
        </p:nvSpPr>
        <p:spPr bwMode="auto">
          <a:xfrm>
            <a:off x="3000375" y="3348038"/>
            <a:ext cx="1117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writer</a:t>
            </a:r>
          </a:p>
        </p:txBody>
      </p:sp>
      <p:sp>
        <p:nvSpPr>
          <p:cNvPr id="73748" name="Rectangle 21"/>
          <p:cNvSpPr>
            <a:spLocks noChangeArrowheads="1"/>
          </p:cNvSpPr>
          <p:nvPr/>
        </p:nvSpPr>
        <p:spPr bwMode="auto">
          <a:xfrm>
            <a:off x="1258888" y="484187"/>
            <a:ext cx="6553200" cy="8874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latinLnBrk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黑体" panose="02010609060101010101" pitchFamily="49" charset="-122"/>
              </a:rPr>
              <a:t>词汇篇</a:t>
            </a:r>
          </a:p>
        </p:txBody>
      </p:sp>
      <p:sp>
        <p:nvSpPr>
          <p:cNvPr id="73749" name="矩形 24"/>
          <p:cNvSpPr>
            <a:spLocks noChangeArrowheads="1"/>
          </p:cNvSpPr>
          <p:nvPr/>
        </p:nvSpPr>
        <p:spPr bwMode="auto">
          <a:xfrm>
            <a:off x="6929438" y="3348038"/>
            <a:ext cx="1117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unable</a:t>
            </a:r>
          </a:p>
        </p:txBody>
      </p:sp>
      <p:sp>
        <p:nvSpPr>
          <p:cNvPr id="73750" name="矩形 24"/>
          <p:cNvSpPr>
            <a:spLocks noChangeArrowheads="1"/>
          </p:cNvSpPr>
          <p:nvPr/>
        </p:nvSpPr>
        <p:spPr bwMode="auto">
          <a:xfrm>
            <a:off x="3929063" y="3830638"/>
            <a:ext cx="48577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successful    sucessfully</a:t>
            </a:r>
          </a:p>
        </p:txBody>
      </p:sp>
      <p:sp>
        <p:nvSpPr>
          <p:cNvPr id="73751" name="矩形 24"/>
          <p:cNvSpPr>
            <a:spLocks noChangeArrowheads="1"/>
          </p:cNvSpPr>
          <p:nvPr/>
        </p:nvSpPr>
        <p:spPr bwMode="auto">
          <a:xfrm>
            <a:off x="3000375" y="4310063"/>
            <a:ext cx="10763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</a:rPr>
              <a:t>copies</a:t>
            </a:r>
            <a:endParaRPr lang="en-US" sz="2400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3752" name="矩形 24"/>
          <p:cNvSpPr>
            <a:spLocks noChangeArrowheads="1"/>
          </p:cNvSpPr>
          <p:nvPr/>
        </p:nvSpPr>
        <p:spPr bwMode="auto">
          <a:xfrm>
            <a:off x="3214688" y="4791075"/>
            <a:ext cx="15049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</a:rPr>
              <a:t>Canadian</a:t>
            </a:r>
            <a:endParaRPr lang="en-US" sz="2400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3753" name="矩形 24"/>
          <p:cNvSpPr>
            <a:spLocks noChangeArrowheads="1"/>
          </p:cNvSpPr>
          <p:nvPr/>
        </p:nvSpPr>
        <p:spPr bwMode="auto">
          <a:xfrm>
            <a:off x="7000875" y="4791075"/>
            <a:ext cx="11176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advice</a:t>
            </a:r>
          </a:p>
        </p:txBody>
      </p:sp>
    </p:spTree>
  </p:cSld>
  <p:clrMapOvr>
    <a:masterClrMapping/>
  </p:clrMapOvr>
  <p:transition spd="med">
    <p:split dir="in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5" grpId="0" autoUpdateAnimBg="0"/>
      <p:bldP spid="73746" grpId="0" autoUpdateAnimBg="0"/>
      <p:bldP spid="73747" grpId="0" autoUpdateAnimBg="0"/>
      <p:bldP spid="73749" grpId="0" autoUpdateAnimBg="0"/>
      <p:bldP spid="73750" grpId="0" autoUpdateAnimBg="0"/>
      <p:bldP spid="73751" grpId="0" autoUpdateAnimBg="0"/>
      <p:bldP spid="73752" grpId="0" autoUpdateAnimBg="0"/>
      <p:bldP spid="737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73" name="Group 21"/>
          <p:cNvGraphicFramePr>
            <a:graphicFrameLocks noGrp="1"/>
          </p:cNvGraphicFramePr>
          <p:nvPr/>
        </p:nvGraphicFramePr>
        <p:xfrm>
          <a:off x="152400" y="1331912"/>
          <a:ext cx="8893175" cy="4708525"/>
        </p:xfrm>
        <a:graphic>
          <a:graphicData uri="http://schemas.openxmlformats.org/drawingml/2006/table">
            <a:tbl>
              <a:tblPr/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重点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如何处理　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在某人的空闲时间里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____________________ 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尽可能地远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筋疲力尽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5.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与。。。一样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6.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一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大群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7.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上交、递交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8.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准时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9.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拒绝出版它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10.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很大的成功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762" name="矩形 13"/>
          <p:cNvSpPr>
            <a:spLocks noChangeArrowheads="1"/>
          </p:cNvSpPr>
          <p:nvPr/>
        </p:nvSpPr>
        <p:spPr bwMode="auto">
          <a:xfrm>
            <a:off x="2952750" y="1295400"/>
            <a:ext cx="4427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000" b="1" i="1">
                <a:solidFill>
                  <a:srgbClr val="FF0000"/>
                </a:solidFill>
                <a:latin typeface="宋体" panose="02010600030101010101" pitchFamily="2" charset="-122"/>
              </a:rPr>
              <a:t>What to do with =how to deal with</a:t>
            </a:r>
          </a:p>
        </p:txBody>
      </p:sp>
      <p:sp>
        <p:nvSpPr>
          <p:cNvPr id="74763" name="Rectangle 1"/>
          <p:cNvSpPr>
            <a:spLocks noChangeArrowheads="1"/>
          </p:cNvSpPr>
          <p:nvPr/>
        </p:nvSpPr>
        <p:spPr bwMode="auto">
          <a:xfrm>
            <a:off x="3008313" y="2386012"/>
            <a:ext cx="5761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as far as sb can/possible</a:t>
            </a:r>
            <a:endParaRPr lang="en-US" sz="20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4764" name="矩形 17"/>
          <p:cNvSpPr>
            <a:spLocks noChangeArrowheads="1"/>
          </p:cNvSpPr>
          <p:nvPr/>
        </p:nvSpPr>
        <p:spPr bwMode="auto">
          <a:xfrm>
            <a:off x="3024188" y="2816225"/>
            <a:ext cx="1855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be tired out </a:t>
            </a:r>
            <a:endParaRPr lang="en-US" sz="20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4765" name="矩形 18"/>
          <p:cNvSpPr>
            <a:spLocks noChangeArrowheads="1"/>
          </p:cNvSpPr>
          <p:nvPr/>
        </p:nvSpPr>
        <p:spPr bwMode="auto">
          <a:xfrm>
            <a:off x="3738563" y="3295650"/>
            <a:ext cx="2238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the same …as …</a:t>
            </a:r>
            <a:endParaRPr lang="en-US" sz="20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4766" name="矩形 19"/>
          <p:cNvSpPr>
            <a:spLocks noChangeArrowheads="1"/>
          </p:cNvSpPr>
          <p:nvPr/>
        </p:nvSpPr>
        <p:spPr bwMode="auto">
          <a:xfrm>
            <a:off x="2738438" y="3778250"/>
            <a:ext cx="3571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a huge army of </a:t>
            </a:r>
          </a:p>
        </p:txBody>
      </p:sp>
      <p:sp>
        <p:nvSpPr>
          <p:cNvPr id="74767" name="矩形 20"/>
          <p:cNvSpPr>
            <a:spLocks noChangeArrowheads="1"/>
          </p:cNvSpPr>
          <p:nvPr/>
        </p:nvSpPr>
        <p:spPr bwMode="auto">
          <a:xfrm>
            <a:off x="3381375" y="4259262"/>
            <a:ext cx="1025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hand</a:t>
            </a:r>
            <a:r>
              <a:rPr lang="en-US" sz="2000"/>
              <a:t> </a:t>
            </a:r>
            <a:r>
              <a:rPr 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in</a:t>
            </a:r>
          </a:p>
        </p:txBody>
      </p:sp>
      <p:sp>
        <p:nvSpPr>
          <p:cNvPr id="74768" name="Rectangle 18"/>
          <p:cNvSpPr>
            <a:spLocks noChangeArrowheads="1"/>
          </p:cNvSpPr>
          <p:nvPr/>
        </p:nvSpPr>
        <p:spPr bwMode="auto">
          <a:xfrm>
            <a:off x="3345771" y="462870"/>
            <a:ext cx="230505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75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4400" b="1"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短语篇</a:t>
            </a:r>
          </a:p>
        </p:txBody>
      </p:sp>
      <p:sp>
        <p:nvSpPr>
          <p:cNvPr id="74769" name="矩形 20"/>
          <p:cNvSpPr>
            <a:spLocks noChangeArrowheads="1"/>
          </p:cNvSpPr>
          <p:nvPr/>
        </p:nvSpPr>
        <p:spPr bwMode="auto">
          <a:xfrm>
            <a:off x="2524125" y="4738687"/>
            <a:ext cx="1212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on time </a:t>
            </a:r>
          </a:p>
        </p:txBody>
      </p:sp>
      <p:sp>
        <p:nvSpPr>
          <p:cNvPr id="74770" name="矩形 20"/>
          <p:cNvSpPr>
            <a:spLocks noChangeArrowheads="1"/>
          </p:cNvSpPr>
          <p:nvPr/>
        </p:nvSpPr>
        <p:spPr bwMode="auto">
          <a:xfrm>
            <a:off x="3440113" y="5799137"/>
            <a:ext cx="2112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a great success</a:t>
            </a:r>
          </a:p>
        </p:txBody>
      </p:sp>
      <p:sp>
        <p:nvSpPr>
          <p:cNvPr id="74771" name="矩形 20"/>
          <p:cNvSpPr>
            <a:spLocks noChangeArrowheads="1"/>
          </p:cNvSpPr>
          <p:nvPr/>
        </p:nvSpPr>
        <p:spPr bwMode="auto">
          <a:xfrm>
            <a:off x="3095625" y="5299075"/>
            <a:ext cx="282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refuse to publish it</a:t>
            </a:r>
            <a:r>
              <a:rPr lang="en-US" sz="2000"/>
              <a:t>.</a:t>
            </a:r>
            <a:endParaRPr lang="en-US" sz="20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4772" name="矩形 13"/>
          <p:cNvSpPr>
            <a:spLocks noChangeArrowheads="1"/>
          </p:cNvSpPr>
          <p:nvPr/>
        </p:nvSpPr>
        <p:spPr bwMode="auto">
          <a:xfrm>
            <a:off x="4208463" y="1855787"/>
            <a:ext cx="2824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000"/>
              <a:t>.</a:t>
            </a:r>
            <a:r>
              <a:rPr lang="en-US" sz="2000" b="1">
                <a:solidFill>
                  <a:srgbClr val="FF0000"/>
                </a:solidFill>
                <a:latin typeface="宋体" panose="02010600030101010101" pitchFamily="2" charset="-122"/>
              </a:rPr>
              <a:t>in one’s spare time</a:t>
            </a:r>
            <a:endParaRPr lang="en-US" sz="20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wheel spokes="2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2" grpId="0" autoUpdateAnimBg="0"/>
      <p:bldP spid="74763" grpId="0" autoUpdateAnimBg="0"/>
      <p:bldP spid="74764" grpId="0" autoUpdateAnimBg="0"/>
      <p:bldP spid="74765" grpId="0" autoUpdateAnimBg="0"/>
      <p:bldP spid="74766" grpId="0" autoUpdateAnimBg="0"/>
      <p:bldP spid="74767" grpId="0" autoUpdateAnimBg="0"/>
      <p:bldP spid="74769" grpId="0" autoUpdateAnimBg="0"/>
      <p:bldP spid="74770" grpId="0" autoUpdateAnimBg="0"/>
      <p:bldP spid="74771" grpId="0" autoUpdateAnimBg="0"/>
      <p:bldP spid="747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97" name="Group 21"/>
          <p:cNvGraphicFramePr>
            <a:graphicFrameLocks noGrp="1"/>
          </p:cNvGraphicFramePr>
          <p:nvPr/>
        </p:nvGraphicFramePr>
        <p:xfrm>
          <a:off x="0" y="1600200"/>
          <a:ext cx="8893175" cy="4683125"/>
        </p:xfrm>
        <a:graphic>
          <a:graphicData uri="http://schemas.openxmlformats.org/drawingml/2006/table">
            <a:tbl>
              <a:tblPr/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重点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短语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11.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增长我的。。。。知识　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12.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法国作家写的一本书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____________________ __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13.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撞击到。。。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14.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跌倒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_____________________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15.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设法做成某事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16.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（从。。。）逃走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17.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等等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18.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到目前为止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19.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把。。。翻译成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…________________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20.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每次、依次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5786" name="矩形 13"/>
          <p:cNvSpPr>
            <a:spLocks noChangeArrowheads="1"/>
          </p:cNvSpPr>
          <p:nvPr/>
        </p:nvSpPr>
        <p:spPr bwMode="auto">
          <a:xfrm>
            <a:off x="4143375" y="1427163"/>
            <a:ext cx="42275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improve my knowledge of…</a:t>
            </a:r>
          </a:p>
        </p:txBody>
      </p:sp>
      <p:sp>
        <p:nvSpPr>
          <p:cNvPr id="75787" name="矩形 14"/>
          <p:cNvSpPr>
            <a:spLocks noChangeArrowheads="1"/>
          </p:cNvSpPr>
          <p:nvPr/>
        </p:nvSpPr>
        <p:spPr bwMode="auto">
          <a:xfrm>
            <a:off x="3857625" y="1870075"/>
            <a:ext cx="43830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a book by the French writer</a:t>
            </a:r>
          </a:p>
        </p:txBody>
      </p:sp>
      <p:sp>
        <p:nvSpPr>
          <p:cNvPr id="75788" name="Rectangle 1"/>
          <p:cNvSpPr>
            <a:spLocks noChangeArrowheads="1"/>
          </p:cNvSpPr>
          <p:nvPr/>
        </p:nvSpPr>
        <p:spPr bwMode="auto">
          <a:xfrm>
            <a:off x="2786063" y="2349500"/>
            <a:ext cx="3516312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crash against sth.</a:t>
            </a:r>
          </a:p>
        </p:txBody>
      </p:sp>
      <p:sp>
        <p:nvSpPr>
          <p:cNvPr id="75789" name="矩形 17"/>
          <p:cNvSpPr>
            <a:spLocks noChangeArrowheads="1"/>
          </p:cNvSpPr>
          <p:nvPr/>
        </p:nvSpPr>
        <p:spPr bwMode="auto">
          <a:xfrm>
            <a:off x="2286000" y="2909888"/>
            <a:ext cx="20081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fall over </a:t>
            </a:r>
          </a:p>
        </p:txBody>
      </p:sp>
      <p:sp>
        <p:nvSpPr>
          <p:cNvPr id="75790" name="矩形 18"/>
          <p:cNvSpPr>
            <a:spLocks noChangeArrowheads="1"/>
          </p:cNvSpPr>
          <p:nvPr/>
        </p:nvSpPr>
        <p:spPr bwMode="auto">
          <a:xfrm>
            <a:off x="3071813" y="3309938"/>
            <a:ext cx="30972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manage to do sth.</a:t>
            </a:r>
          </a:p>
        </p:txBody>
      </p:sp>
      <p:sp>
        <p:nvSpPr>
          <p:cNvPr id="75791" name="矩形 19"/>
          <p:cNvSpPr>
            <a:spLocks noChangeArrowheads="1"/>
          </p:cNvSpPr>
          <p:nvPr/>
        </p:nvSpPr>
        <p:spPr bwMode="auto">
          <a:xfrm>
            <a:off x="3714750" y="3792538"/>
            <a:ext cx="37179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run/get away (from…)</a:t>
            </a:r>
          </a:p>
        </p:txBody>
      </p:sp>
      <p:sp>
        <p:nvSpPr>
          <p:cNvPr id="75792" name="矩形 20"/>
          <p:cNvSpPr>
            <a:spLocks noChangeArrowheads="1"/>
          </p:cNvSpPr>
          <p:nvPr/>
        </p:nvSpPr>
        <p:spPr bwMode="auto">
          <a:xfrm>
            <a:off x="2286000" y="4352925"/>
            <a:ext cx="200818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and so on </a:t>
            </a:r>
          </a:p>
        </p:txBody>
      </p:sp>
      <p:sp>
        <p:nvSpPr>
          <p:cNvPr id="75793" name="矩形 20"/>
          <p:cNvSpPr>
            <a:spLocks noChangeArrowheads="1"/>
          </p:cNvSpPr>
          <p:nvPr/>
        </p:nvSpPr>
        <p:spPr bwMode="auto">
          <a:xfrm>
            <a:off x="2987675" y="4843463"/>
            <a:ext cx="1387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so far</a:t>
            </a:r>
          </a:p>
        </p:txBody>
      </p:sp>
      <p:sp>
        <p:nvSpPr>
          <p:cNvPr id="75794" name="矩形 20"/>
          <p:cNvSpPr>
            <a:spLocks noChangeArrowheads="1"/>
          </p:cNvSpPr>
          <p:nvPr/>
        </p:nvSpPr>
        <p:spPr bwMode="auto">
          <a:xfrm>
            <a:off x="2857500" y="5794375"/>
            <a:ext cx="18526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at a time</a:t>
            </a:r>
          </a:p>
        </p:txBody>
      </p:sp>
      <p:sp>
        <p:nvSpPr>
          <p:cNvPr id="75795" name="矩形 20"/>
          <p:cNvSpPr>
            <a:spLocks noChangeArrowheads="1"/>
          </p:cNvSpPr>
          <p:nvPr/>
        </p:nvSpPr>
        <p:spPr bwMode="auto">
          <a:xfrm>
            <a:off x="3500438" y="5313363"/>
            <a:ext cx="29400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translate …into</a:t>
            </a:r>
          </a:p>
        </p:txBody>
      </p:sp>
    </p:spTree>
  </p:cSld>
  <p:clrMapOvr>
    <a:masterClrMapping/>
  </p:clrMapOvr>
  <p:transition spd="med">
    <p:wheel spokes="2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6" grpId="0" autoUpdateAnimBg="0"/>
      <p:bldP spid="75787" grpId="0" autoUpdateAnimBg="0"/>
      <p:bldP spid="75788" grpId="0" autoUpdateAnimBg="0"/>
      <p:bldP spid="75789" grpId="0" autoUpdateAnimBg="0"/>
      <p:bldP spid="75790" grpId="0" autoUpdateAnimBg="0"/>
      <p:bldP spid="75791" grpId="0" autoUpdateAnimBg="0"/>
      <p:bldP spid="75792" grpId="0" autoUpdateAnimBg="0"/>
      <p:bldP spid="75793" grpId="0" autoUpdateAnimBg="0"/>
      <p:bldP spid="75794" grpId="0" autoUpdateAnimBg="0"/>
      <p:bldP spid="7579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19" name="Group 19"/>
          <p:cNvGraphicFramePr>
            <a:graphicFrameLocks noGrp="1"/>
          </p:cNvGraphicFramePr>
          <p:nvPr/>
        </p:nvGraphicFramePr>
        <p:xfrm>
          <a:off x="0" y="1219200"/>
          <a:ext cx="8893175" cy="4787900"/>
        </p:xfrm>
        <a:graphic>
          <a:graphicData uri="http://schemas.openxmlformats.org/drawingml/2006/table">
            <a:tbl>
              <a:tblPr/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7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重点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短语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21.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朝。。。大喊　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22.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如此漂亮的花朵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____________________ __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23.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加拿大作家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24.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在我家对面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_____________________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25.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讨论读什么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26. 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在去睡觉之前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27.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寻求书方面的建议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28.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记得把我的图书卡带来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29.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做什么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6810" name="矩形 13"/>
          <p:cNvSpPr>
            <a:spLocks noChangeArrowheads="1"/>
          </p:cNvSpPr>
          <p:nvPr/>
        </p:nvSpPr>
        <p:spPr bwMode="auto">
          <a:xfrm>
            <a:off x="3286125" y="1346200"/>
            <a:ext cx="1584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shout at </a:t>
            </a:r>
          </a:p>
        </p:txBody>
      </p:sp>
      <p:sp>
        <p:nvSpPr>
          <p:cNvPr id="76811" name="矩形 14"/>
          <p:cNvSpPr>
            <a:spLocks noChangeArrowheads="1"/>
          </p:cNvSpPr>
          <p:nvPr/>
        </p:nvSpPr>
        <p:spPr bwMode="auto">
          <a:xfrm>
            <a:off x="3286125" y="1746250"/>
            <a:ext cx="3916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Such beautiful flowers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so beautiful the flowers</a:t>
            </a:r>
          </a:p>
        </p:txBody>
      </p:sp>
      <p:sp>
        <p:nvSpPr>
          <p:cNvPr id="76812" name="矩形 17"/>
          <p:cNvSpPr>
            <a:spLocks noChangeArrowheads="1"/>
          </p:cNvSpPr>
          <p:nvPr/>
        </p:nvSpPr>
        <p:spPr bwMode="auto">
          <a:xfrm>
            <a:off x="2786063" y="2787650"/>
            <a:ext cx="3097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a Canadian writer</a:t>
            </a:r>
          </a:p>
        </p:txBody>
      </p:sp>
      <p:sp>
        <p:nvSpPr>
          <p:cNvPr id="76813" name="矩形 18"/>
          <p:cNvSpPr>
            <a:spLocks noChangeArrowheads="1"/>
          </p:cNvSpPr>
          <p:nvPr/>
        </p:nvSpPr>
        <p:spPr bwMode="auto">
          <a:xfrm>
            <a:off x="2928938" y="3268663"/>
            <a:ext cx="3097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opposite my home.</a:t>
            </a:r>
          </a:p>
        </p:txBody>
      </p:sp>
      <p:sp>
        <p:nvSpPr>
          <p:cNvPr id="76814" name="矩形 19"/>
          <p:cNvSpPr>
            <a:spLocks noChangeArrowheads="1"/>
          </p:cNvSpPr>
          <p:nvPr/>
        </p:nvSpPr>
        <p:spPr bwMode="auto">
          <a:xfrm>
            <a:off x="3000375" y="3830638"/>
            <a:ext cx="371951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discuss what to read </a:t>
            </a:r>
          </a:p>
        </p:txBody>
      </p:sp>
      <p:sp>
        <p:nvSpPr>
          <p:cNvPr id="76815" name="矩形 20"/>
          <p:cNvSpPr>
            <a:spLocks noChangeArrowheads="1"/>
          </p:cNvSpPr>
          <p:nvPr/>
        </p:nvSpPr>
        <p:spPr bwMode="auto">
          <a:xfrm>
            <a:off x="3214688" y="4310063"/>
            <a:ext cx="3408362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before going to bed</a:t>
            </a:r>
          </a:p>
        </p:txBody>
      </p:sp>
      <p:sp>
        <p:nvSpPr>
          <p:cNvPr id="76816" name="矩形 20"/>
          <p:cNvSpPr>
            <a:spLocks noChangeArrowheads="1"/>
          </p:cNvSpPr>
          <p:nvPr/>
        </p:nvSpPr>
        <p:spPr bwMode="auto">
          <a:xfrm>
            <a:off x="3714750" y="4791075"/>
            <a:ext cx="403066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ask for advice on books</a:t>
            </a:r>
          </a:p>
        </p:txBody>
      </p:sp>
      <p:sp>
        <p:nvSpPr>
          <p:cNvPr id="76817" name="矩形 20"/>
          <p:cNvSpPr>
            <a:spLocks noChangeArrowheads="1"/>
          </p:cNvSpPr>
          <p:nvPr/>
        </p:nvSpPr>
        <p:spPr bwMode="auto">
          <a:xfrm>
            <a:off x="2357438" y="6072188"/>
            <a:ext cx="41862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what to do =how to do it</a:t>
            </a:r>
          </a:p>
        </p:txBody>
      </p:sp>
      <p:sp>
        <p:nvSpPr>
          <p:cNvPr id="76818" name="矩形 20"/>
          <p:cNvSpPr>
            <a:spLocks noChangeArrowheads="1"/>
          </p:cNvSpPr>
          <p:nvPr/>
        </p:nvSpPr>
        <p:spPr bwMode="auto">
          <a:xfrm>
            <a:off x="3559175" y="5270500"/>
            <a:ext cx="55848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remember to bring my library card</a:t>
            </a:r>
          </a:p>
        </p:txBody>
      </p:sp>
    </p:spTree>
  </p:cSld>
  <p:clrMapOvr>
    <a:masterClrMapping/>
  </p:clrMapOvr>
  <p:transition spd="med">
    <p:wheel spokes="2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0" grpId="0" autoUpdateAnimBg="0"/>
      <p:bldP spid="76811" grpId="0" autoUpdateAnimBg="0"/>
      <p:bldP spid="76812" grpId="0" autoUpdateAnimBg="0"/>
      <p:bldP spid="76813" grpId="0" autoUpdateAnimBg="0"/>
      <p:bldP spid="76814" grpId="0" autoUpdateAnimBg="0"/>
      <p:bldP spid="76815" grpId="0" autoUpdateAnimBg="0"/>
      <p:bldP spid="76816" grpId="0" autoUpdateAnimBg="0"/>
      <p:bldP spid="76817" grpId="0" autoUpdateAnimBg="0"/>
      <p:bldP spid="7681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42" name="Group 18"/>
          <p:cNvGraphicFramePr>
            <a:graphicFrameLocks noGrp="1"/>
          </p:cNvGraphicFramePr>
          <p:nvPr/>
        </p:nvGraphicFramePr>
        <p:xfrm>
          <a:off x="34925" y="1000125"/>
          <a:ext cx="9109075" cy="5400675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重点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句型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你已经决定如何处理这些书了吗？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Have you decided _______________________with these books?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我必须使用它们来够冰箱上的盒子？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I have to_________________________________ on the fridge.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在我们的船撞上岩石之后，我尽可能地往远处游泳。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After our ship _________________________________, I 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我也不知道说什么。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I don’t know what to say ___________.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5.Gulliver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发现他自己不能移动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Gulliver found ________________________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834" name="矩形 13"/>
          <p:cNvSpPr>
            <a:spLocks noChangeArrowheads="1"/>
          </p:cNvSpPr>
          <p:nvPr/>
        </p:nvSpPr>
        <p:spPr bwMode="auto">
          <a:xfrm>
            <a:off x="2643188" y="1587500"/>
            <a:ext cx="29829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what  to do  with </a:t>
            </a:r>
          </a:p>
        </p:txBody>
      </p:sp>
      <p:sp>
        <p:nvSpPr>
          <p:cNvPr id="77835" name="矩形 13"/>
          <p:cNvSpPr>
            <a:spLocks noChangeArrowheads="1"/>
          </p:cNvSpPr>
          <p:nvPr/>
        </p:nvSpPr>
        <p:spPr bwMode="auto">
          <a:xfrm>
            <a:off x="4071938" y="4951413"/>
            <a:ext cx="135731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either</a:t>
            </a:r>
          </a:p>
        </p:txBody>
      </p:sp>
      <p:sp>
        <p:nvSpPr>
          <p:cNvPr id="77836" name="矩形 13"/>
          <p:cNvSpPr>
            <a:spLocks noChangeArrowheads="1"/>
          </p:cNvSpPr>
          <p:nvPr/>
        </p:nvSpPr>
        <p:spPr bwMode="auto">
          <a:xfrm>
            <a:off x="2857500" y="5991225"/>
            <a:ext cx="36052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himself unable to move</a:t>
            </a:r>
          </a:p>
        </p:txBody>
      </p:sp>
      <p:sp>
        <p:nvSpPr>
          <p:cNvPr id="77837" name="Rectangle 18"/>
          <p:cNvSpPr>
            <a:spLocks noChangeArrowheads="1"/>
          </p:cNvSpPr>
          <p:nvPr/>
        </p:nvSpPr>
        <p:spPr bwMode="auto">
          <a:xfrm>
            <a:off x="3490913" y="201613"/>
            <a:ext cx="230505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75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句型篇</a:t>
            </a:r>
          </a:p>
        </p:txBody>
      </p:sp>
      <p:sp>
        <p:nvSpPr>
          <p:cNvPr id="77838" name="矩形 13"/>
          <p:cNvSpPr>
            <a:spLocks noChangeArrowheads="1"/>
          </p:cNvSpPr>
          <p:nvPr/>
        </p:nvSpPr>
        <p:spPr bwMode="auto">
          <a:xfrm>
            <a:off x="2000250" y="2466975"/>
            <a:ext cx="4071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use them to reach the box</a:t>
            </a:r>
          </a:p>
        </p:txBody>
      </p:sp>
      <p:sp>
        <p:nvSpPr>
          <p:cNvPr id="77839" name="矩形 13"/>
          <p:cNvSpPr>
            <a:spLocks noChangeArrowheads="1"/>
          </p:cNvSpPr>
          <p:nvPr/>
        </p:nvSpPr>
        <p:spPr bwMode="auto">
          <a:xfrm>
            <a:off x="2786063" y="3427413"/>
            <a:ext cx="4383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crashed against the rocks, </a:t>
            </a:r>
          </a:p>
        </p:txBody>
      </p:sp>
      <p:sp>
        <p:nvSpPr>
          <p:cNvPr id="77840" name="矩形 13"/>
          <p:cNvSpPr>
            <a:spLocks noChangeArrowheads="1"/>
          </p:cNvSpPr>
          <p:nvPr/>
        </p:nvSpPr>
        <p:spPr bwMode="auto">
          <a:xfrm>
            <a:off x="714375" y="4070350"/>
            <a:ext cx="36052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swam as far as I could</a:t>
            </a:r>
          </a:p>
        </p:txBody>
      </p:sp>
    </p:spTree>
  </p:cSld>
  <p:clrMapOvr>
    <a:masterClrMapping/>
  </p:clrMapOvr>
  <p:transition spd="med">
    <p:split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4" grpId="0" autoUpdateAnimBg="0"/>
      <p:bldP spid="77835" grpId="0" autoUpdateAnimBg="0"/>
      <p:bldP spid="77836" grpId="0" autoUpdateAnimBg="0"/>
      <p:bldP spid="77838" grpId="0" autoUpdateAnimBg="0"/>
      <p:bldP spid="77839" grpId="0" autoUpdateAnimBg="0"/>
      <p:bldP spid="778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64" name="Group 16"/>
          <p:cNvGraphicFramePr>
            <a:graphicFrameLocks noGrp="1"/>
          </p:cNvGraphicFramePr>
          <p:nvPr/>
        </p:nvGraphicFramePr>
        <p:xfrm>
          <a:off x="34925" y="1304925"/>
          <a:ext cx="9109075" cy="5400675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重点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句型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我尽力解开一只手，最后设法弄断了绳索。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 tried to pull one hand free and finally ______________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7. 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再游了一段时间之后，他已经筋疲力尽了。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He _________________________________   for a long time.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他和我的小手指一样大小。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He was_____________________ as my little finger.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我朝他们大喊。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I___________________________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你认为这次旅行怎么样？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________ do you _________________ the travelling?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8858" name="矩形 13"/>
          <p:cNvSpPr>
            <a:spLocks noChangeArrowheads="1"/>
          </p:cNvSpPr>
          <p:nvPr/>
        </p:nvSpPr>
        <p:spPr bwMode="auto">
          <a:xfrm>
            <a:off x="5929313" y="1587500"/>
            <a:ext cx="3449637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managed to break the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ropes</a:t>
            </a:r>
          </a:p>
        </p:txBody>
      </p:sp>
      <p:sp>
        <p:nvSpPr>
          <p:cNvPr id="78859" name="矩形 13"/>
          <p:cNvSpPr>
            <a:spLocks noChangeArrowheads="1"/>
          </p:cNvSpPr>
          <p:nvPr/>
        </p:nvSpPr>
        <p:spPr bwMode="auto">
          <a:xfrm>
            <a:off x="1071563" y="4870450"/>
            <a:ext cx="30003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shouted at them</a:t>
            </a:r>
          </a:p>
        </p:txBody>
      </p:sp>
      <p:sp>
        <p:nvSpPr>
          <p:cNvPr id="78860" name="矩形 13"/>
          <p:cNvSpPr>
            <a:spLocks noChangeArrowheads="1"/>
          </p:cNvSpPr>
          <p:nvPr/>
        </p:nvSpPr>
        <p:spPr bwMode="auto">
          <a:xfrm>
            <a:off x="714375" y="5830888"/>
            <a:ext cx="4071938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What            think of </a:t>
            </a:r>
          </a:p>
        </p:txBody>
      </p:sp>
      <p:sp>
        <p:nvSpPr>
          <p:cNvPr id="78861" name="Rectangle 18"/>
          <p:cNvSpPr>
            <a:spLocks noChangeArrowheads="1"/>
          </p:cNvSpPr>
          <p:nvPr/>
        </p:nvSpPr>
        <p:spPr bwMode="auto">
          <a:xfrm>
            <a:off x="3490913" y="201613"/>
            <a:ext cx="230505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75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句型篇</a:t>
            </a:r>
          </a:p>
        </p:txBody>
      </p:sp>
      <p:sp>
        <p:nvSpPr>
          <p:cNvPr id="78862" name="矩形 13"/>
          <p:cNvSpPr>
            <a:spLocks noChangeArrowheads="1"/>
          </p:cNvSpPr>
          <p:nvPr/>
        </p:nvSpPr>
        <p:spPr bwMode="auto">
          <a:xfrm>
            <a:off x="1071563" y="29718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was tired out after swimming</a:t>
            </a:r>
          </a:p>
        </p:txBody>
      </p:sp>
      <p:sp>
        <p:nvSpPr>
          <p:cNvPr id="78863" name="矩形 13"/>
          <p:cNvSpPr>
            <a:spLocks noChangeArrowheads="1"/>
          </p:cNvSpPr>
          <p:nvPr/>
        </p:nvSpPr>
        <p:spPr bwMode="auto">
          <a:xfrm>
            <a:off x="1643063" y="3830638"/>
            <a:ext cx="28273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the same size as </a:t>
            </a:r>
          </a:p>
        </p:txBody>
      </p:sp>
    </p:spTree>
  </p:cSld>
  <p:clrMapOvr>
    <a:masterClrMapping/>
  </p:clrMapOvr>
  <p:transition spd="med">
    <p:split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8" grpId="0" autoUpdateAnimBg="0"/>
      <p:bldP spid="78859" grpId="0" autoUpdateAnimBg="0"/>
      <p:bldP spid="78860" grpId="0" autoUpdateAnimBg="0"/>
      <p:bldP spid="78862" grpId="0" autoUpdateAnimBg="0"/>
      <p:bldP spid="7886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89" name="Group 17"/>
          <p:cNvGraphicFramePr>
            <a:graphicFrameLocks noGrp="1"/>
          </p:cNvGraphicFramePr>
          <p:nvPr/>
        </p:nvGraphicFramePr>
        <p:xfrm>
          <a:off x="34925" y="955675"/>
          <a:ext cx="9109075" cy="5445125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重点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句型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这些书我能借多长时间？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How long can I _____________________?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12. 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你必须准时把他们还给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Lily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You must  _________________________ on time.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13.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我的朋友给了我一些关于书的建议。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My friends give me ______________________________.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14.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谢谢你的帮助。不用谢。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Thanks for your help.___________________________________________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15.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你不必每次都来我们服务台办理。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You ____________________come to our desk every time.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9882" name="矩形 13"/>
          <p:cNvSpPr>
            <a:spLocks noChangeArrowheads="1"/>
          </p:cNvSpPr>
          <p:nvPr/>
        </p:nvSpPr>
        <p:spPr bwMode="auto">
          <a:xfrm>
            <a:off x="2571750" y="1746250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keep the books</a:t>
            </a:r>
          </a:p>
        </p:txBody>
      </p:sp>
      <p:sp>
        <p:nvSpPr>
          <p:cNvPr id="79883" name="矩形 13"/>
          <p:cNvSpPr>
            <a:spLocks noChangeArrowheads="1"/>
          </p:cNvSpPr>
          <p:nvPr/>
        </p:nvSpPr>
        <p:spPr bwMode="auto">
          <a:xfrm>
            <a:off x="3714750" y="4419600"/>
            <a:ext cx="6429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You are welcome/ not at all/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my pleasure</a:t>
            </a:r>
          </a:p>
        </p:txBody>
      </p:sp>
      <p:sp>
        <p:nvSpPr>
          <p:cNvPr id="79884" name="Rectangle 18"/>
          <p:cNvSpPr>
            <a:spLocks noChangeArrowheads="1"/>
          </p:cNvSpPr>
          <p:nvPr/>
        </p:nvSpPr>
        <p:spPr bwMode="auto">
          <a:xfrm>
            <a:off x="3490913" y="201613"/>
            <a:ext cx="230505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75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句型篇</a:t>
            </a:r>
          </a:p>
        </p:txBody>
      </p:sp>
      <p:sp>
        <p:nvSpPr>
          <p:cNvPr id="79885" name="矩形 13"/>
          <p:cNvSpPr>
            <a:spLocks noChangeArrowheads="1"/>
          </p:cNvSpPr>
          <p:nvPr/>
        </p:nvSpPr>
        <p:spPr bwMode="auto">
          <a:xfrm>
            <a:off x="2000250" y="2787650"/>
            <a:ext cx="32940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return them to Lily </a:t>
            </a:r>
          </a:p>
        </p:txBody>
      </p:sp>
      <p:sp>
        <p:nvSpPr>
          <p:cNvPr id="79886" name="矩形 13"/>
          <p:cNvSpPr>
            <a:spLocks noChangeArrowheads="1"/>
          </p:cNvSpPr>
          <p:nvPr/>
        </p:nvSpPr>
        <p:spPr bwMode="auto">
          <a:xfrm>
            <a:off x="3071813" y="3657600"/>
            <a:ext cx="3879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lots of advice on books.</a:t>
            </a:r>
          </a:p>
        </p:txBody>
      </p:sp>
      <p:sp>
        <p:nvSpPr>
          <p:cNvPr id="79887" name="矩形 13"/>
          <p:cNvSpPr>
            <a:spLocks noChangeArrowheads="1"/>
          </p:cNvSpPr>
          <p:nvPr/>
        </p:nvSpPr>
        <p:spPr bwMode="auto">
          <a:xfrm>
            <a:off x="1285875" y="5830888"/>
            <a:ext cx="2516188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2400" b="1" i="1">
                <a:solidFill>
                  <a:srgbClr val="FF0000"/>
                </a:solidFill>
                <a:latin typeface="宋体" panose="02010600030101010101" pitchFamily="2" charset="-122"/>
              </a:rPr>
              <a:t>don’t have to.</a:t>
            </a:r>
          </a:p>
        </p:txBody>
      </p:sp>
    </p:spTree>
  </p:cSld>
  <p:clrMapOvr>
    <a:masterClrMapping/>
  </p:clrMapOvr>
  <p:transition spd="med">
    <p:split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 autoUpdateAnimBg="0"/>
      <p:bldP spid="79883" grpId="0" autoUpdateAnimBg="0"/>
      <p:bldP spid="79885" grpId="0" autoUpdateAnimBg="0"/>
      <p:bldP spid="79886" grpId="0" autoUpdateAnimBg="0"/>
      <p:bldP spid="7988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71800" y="2438400"/>
            <a:ext cx="3657600" cy="1292225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实战篇</a:t>
            </a:r>
          </a:p>
        </p:txBody>
      </p:sp>
    </p:spTree>
  </p:cSld>
  <p:clrMapOvr>
    <a:masterClrMapping/>
  </p:clrMapOvr>
  <p:transition spd="med">
    <p:diamond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955</Words>
  <Application>Microsoft Office PowerPoint</Application>
  <PresentationFormat>全屏显示(4:3)</PresentationFormat>
  <Paragraphs>215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黑体</vt:lpstr>
      <vt:lpstr>宋体</vt:lpstr>
      <vt:lpstr>微软雅黑</vt:lpstr>
      <vt:lpstr>Arial</vt:lpstr>
      <vt:lpstr>Arial Black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2023-01-16T20:52:07Z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4FBDAFFD8BE2410FBF31C410F34752DC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