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2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56" r:id="rId18"/>
  </p:sldIdLst>
  <p:sldSz cx="12192000" cy="6858000"/>
  <p:notesSz cx="6858000" cy="9144000"/>
  <p:embeddedFontLs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方正舒体" panose="02010601030101010101" pitchFamily="2" charset="-122"/>
      <p:regular r:id="rId28"/>
    </p:embeddedFont>
    <p:embeddedFont>
      <p:font typeface="FandolFang R" panose="02010600030101010101" charset="-122"/>
      <p:regular r:id="rId29"/>
    </p:embeddedFont>
    <p:embeddedFont>
      <p:font typeface="演示斜黑体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7" autoAdjust="0"/>
    <p:restoredTop sz="94660"/>
  </p:normalViewPr>
  <p:slideViewPr>
    <p:cSldViewPr snapToGrid="0">
      <p:cViewPr>
        <p:scale>
          <a:sx n="66" d="100"/>
          <a:sy n="66" d="100"/>
        </p:scale>
        <p:origin x="2534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895DDE6-426D-4DE3-B6CF-4734CC51B9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586DB15-28D9-48D0-9307-DA85C2D28A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6DB15-28D9-48D0-9307-DA85C2D28A0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 r="3473" b="305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地球未解之谜</a:t>
            </a:r>
            <a:endParaRPr lang="en-US" altLang="zh-CN" sz="80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任意多边形 27"/>
          <p:cNvSpPr/>
          <p:nvPr>
            <p:custDataLst>
              <p:tags r:id="rId2"/>
            </p:custDataLst>
          </p:nvPr>
        </p:nvSpPr>
        <p:spPr>
          <a:xfrm>
            <a:off x="6707135" y="2353980"/>
            <a:ext cx="4747681" cy="2896134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603731" y="2414815"/>
            <a:ext cx="5599584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火星与地球有不少相似之处：地球自转一圈是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秒，火星自转一圈是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分；地球自转轴与公转轨道平面有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分的倾角，而火星的倾角约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分，所以火星和地球的昼夜长短相近，而且也有四季更替。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909958" y="1262381"/>
            <a:ext cx="2016070" cy="1032765"/>
            <a:chOff x="12242" y="5714"/>
            <a:chExt cx="6872" cy="22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12"/>
            <p:cNvSpPr txBox="1"/>
            <p:nvPr/>
          </p:nvSpPr>
          <p:spPr>
            <a:xfrm>
              <a:off x="13467" y="5973"/>
              <a:ext cx="5647" cy="18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作比较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列数字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824607" y="2722500"/>
            <a:ext cx="4635071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通过地球与火星自转一圈用时、轨道倾角的比较，说明了火星与地球非常接近，证明了“太阳系中唯一还可能存在生命的行星是火星”的观点，更容易让读者认可。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gray">
          <a:xfrm>
            <a:off x="660400" y="2431909"/>
            <a:ext cx="7066811" cy="332439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660400" y="1451667"/>
            <a:ext cx="10493566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结合天体上生命存在的必要条件，谈一谈为什么“在火星上生命难以存在”？</a:t>
            </a: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847729" y="2598843"/>
            <a:ext cx="7557861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火星含水量极少，只有地球上沙漠地区的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6" name="矩形 25"/>
          <p:cNvSpPr>
            <a:spLocks noChangeArrowheads="1"/>
          </p:cNvSpPr>
          <p:nvPr/>
        </p:nvSpPr>
        <p:spPr bwMode="auto">
          <a:xfrm>
            <a:off x="847729" y="3259657"/>
            <a:ext cx="7385132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火星含氧量极少，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96%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是二氧化碳；</a:t>
            </a:r>
          </a:p>
        </p:txBody>
      </p:sp>
      <p:sp>
        <p:nvSpPr>
          <p:cNvPr id="7" name="矩形 25"/>
          <p:cNvSpPr>
            <a:spLocks noChangeArrowheads="1"/>
          </p:cNvSpPr>
          <p:nvPr/>
        </p:nvSpPr>
        <p:spPr bwMode="auto">
          <a:xfrm>
            <a:off x="847729" y="3877498"/>
            <a:ext cx="8819258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火星表面温度很低；</a:t>
            </a:r>
          </a:p>
        </p:txBody>
      </p:sp>
      <p:sp>
        <p:nvSpPr>
          <p:cNvPr id="8" name="矩形 25"/>
          <p:cNvSpPr>
            <a:spLocks noChangeArrowheads="1"/>
          </p:cNvSpPr>
          <p:nvPr/>
        </p:nvSpPr>
        <p:spPr bwMode="auto">
          <a:xfrm>
            <a:off x="847729" y="4539823"/>
            <a:ext cx="6241160" cy="1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火星上没有磁场，大气层中没有臭氧层，不能抵御紫外线和各种宇宙线的照射。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任意多边形 29"/>
          <p:cNvSpPr/>
          <p:nvPr>
            <p:custDataLst>
              <p:tags r:id="rId2"/>
            </p:custDataLst>
          </p:nvPr>
        </p:nvSpPr>
        <p:spPr>
          <a:xfrm>
            <a:off x="774539" y="2520879"/>
            <a:ext cx="8285925" cy="3218871"/>
          </a:xfrm>
          <a:custGeom>
            <a:avLst/>
            <a:gdLst>
              <a:gd name="connsiteX0" fmla="*/ 5955922 w 5955922"/>
              <a:gd name="connsiteY0" fmla="*/ 0 h 699160"/>
              <a:gd name="connsiteX1" fmla="*/ 5762221 w 5955922"/>
              <a:gd name="connsiteY1" fmla="*/ 671470 h 699160"/>
              <a:gd name="connsiteX2" fmla="*/ 0 w 5955922"/>
              <a:gd name="connsiteY2" fmla="*/ 699160 h 699160"/>
              <a:gd name="connsiteX3" fmla="*/ 176842 w 5955922"/>
              <a:gd name="connsiteY3" fmla="*/ 45351 h 6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922" h="699160">
                <a:moveTo>
                  <a:pt x="5955922" y="0"/>
                </a:moveTo>
                <a:lnTo>
                  <a:pt x="5762221" y="671470"/>
                </a:lnTo>
                <a:lnTo>
                  <a:pt x="0" y="699160"/>
                </a:lnTo>
                <a:lnTo>
                  <a:pt x="176842" y="453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877917" y="1695380"/>
            <a:ext cx="10493566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课文是按照什么顺序介绍的？结论是什么？</a:t>
            </a: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1178417" y="2879131"/>
            <a:ext cx="7654381" cy="10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课文是按照“提出问题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分析问题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探求结论”的逻辑顺序介绍的。</a:t>
            </a:r>
          </a:p>
        </p:txBody>
      </p:sp>
      <p:sp>
        <p:nvSpPr>
          <p:cNvPr id="6" name="矩形 25"/>
          <p:cNvSpPr>
            <a:spLocks noChangeArrowheads="1"/>
          </p:cNvSpPr>
          <p:nvPr/>
        </p:nvSpPr>
        <p:spPr bwMode="auto">
          <a:xfrm>
            <a:off x="1114663" y="3864046"/>
            <a:ext cx="7654381" cy="14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人类至今尚未找到另一颗具有生命的星球。但从落在地球上的一些陨石中存在的有机分子的情况看，我们仍然相信地球以外的天空中有生命存在的可能性。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矩形 2"/>
          <p:cNvSpPr/>
          <p:nvPr/>
        </p:nvSpPr>
        <p:spPr>
          <a:xfrm>
            <a:off x="4200631" y="1943446"/>
            <a:ext cx="6137697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这篇课文介绍了科学家探索地球之外是否有生命存在的艰难历程，说明到目前为止，地球之外是否有生命存在，仍然是一个未解的谜。表达了作者对科学家追求真知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、不断探索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的精神的敬佩，同时激发了我们爱科学、学科学、探索宇宙奥秘的兴趣。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08902" y="2273430"/>
            <a:ext cx="2673818" cy="2400782"/>
            <a:chOff x="7861363" y="1365506"/>
            <a:chExt cx="2673818" cy="240078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12" name="矩形: 圆角 11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7" name="矩形 2"/>
          <p:cNvSpPr/>
          <p:nvPr/>
        </p:nvSpPr>
        <p:spPr>
          <a:xfrm>
            <a:off x="1004657" y="1441647"/>
            <a:ext cx="623775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从括号里选择正确的字画“√” 。</a:t>
            </a:r>
          </a:p>
        </p:txBody>
      </p:sp>
      <p:sp>
        <p:nvSpPr>
          <p:cNvPr id="8" name="圆角矩形 27"/>
          <p:cNvSpPr/>
          <p:nvPr/>
        </p:nvSpPr>
        <p:spPr>
          <a:xfrm>
            <a:off x="660400" y="1352152"/>
            <a:ext cx="7892032" cy="2972901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9"/>
          <p:cNvSpPr/>
          <p:nvPr/>
        </p:nvSpPr>
        <p:spPr>
          <a:xfrm>
            <a:off x="1222220" y="2122122"/>
            <a:ext cx="7338061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嫦（娥   峨）           （揭   接）露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（班   斑）点            （谜   迷）语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（倾   顷）倒             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燥   躁）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902476" y="2286228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81796" y="2212819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193039" y="2817195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365809" y="2817195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93951" y="3378006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88272" y="3350230"/>
            <a:ext cx="7677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272584" y="1564862"/>
            <a:ext cx="5126724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给下列句中加点的词语找近义词。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294933" y="2072991"/>
            <a:ext cx="8098622" cy="286232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）我对奶奶说月食是自然现象，她仍然相信那是“天狗吃月亮”。（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）如果真有外星人，人类能抵御它们的侵略吗？（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）科学家相信，宇宙中一定会存在着与地球环境类似的星球。（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917285" y="1519776"/>
            <a:ext cx="8621050" cy="3469998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8030" y="2779457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依然</a:t>
            </a:r>
          </a:p>
        </p:txBody>
      </p:sp>
      <p:sp>
        <p:nvSpPr>
          <p:cNvPr id="7" name="矩形 6"/>
          <p:cNvSpPr/>
          <p:nvPr/>
        </p:nvSpPr>
        <p:spPr>
          <a:xfrm>
            <a:off x="8452596" y="3363267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抵挡</a:t>
            </a:r>
          </a:p>
        </p:txBody>
      </p:sp>
      <p:sp>
        <p:nvSpPr>
          <p:cNvPr id="8" name="矩形 7"/>
          <p:cNvSpPr/>
          <p:nvPr/>
        </p:nvSpPr>
        <p:spPr>
          <a:xfrm>
            <a:off x="2653665" y="4428902"/>
            <a:ext cx="8861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相似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30645" y="2263655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84289" y="338246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97539" y="3905682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 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400" y="3010289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1119933" y="1679024"/>
            <a:ext cx="10081895" cy="341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判断对错。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）地球是宇宙中一颗极小的恒星。（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）整个银河系就是宇宙。（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）生命的生存必须保证温度、水分、大气、光和热这四点。（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）火星上没有生命，但是火星岩层下有生命。（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圆角矩形 8"/>
          <p:cNvSpPr/>
          <p:nvPr/>
        </p:nvSpPr>
        <p:spPr>
          <a:xfrm>
            <a:off x="835052" y="1478485"/>
            <a:ext cx="10276289" cy="313297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58076" y="2209936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1036" y="2798752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951903" y="3351924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9820" y="3870354"/>
            <a:ext cx="1444319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×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999" y="4005120"/>
            <a:ext cx="1922412" cy="2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9" r="3473" b="3053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886208" y="1608612"/>
            <a:ext cx="660608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457200">
              <a:buFont typeface="Arial" panose="020B0604020202020204" pitchFamily="34" charset="0"/>
              <a:buNone/>
            </a:pPr>
            <a:r>
              <a:rPr lang="zh-CN" altLang="en-US" sz="80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感谢各位聆听</a:t>
            </a:r>
            <a:endParaRPr lang="en-US" altLang="zh-CN" sz="80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7966" y="3258303"/>
            <a:ext cx="2546283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探索生命之谜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4753" y="2175391"/>
            <a:ext cx="3713007" cy="28872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9279" y="1948560"/>
            <a:ext cx="6649657" cy="37063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火星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是太阳系由内往外数第四颗行星，属于类地行星，直径约为地球直径的一半，自转轴倾角、自转周期相近，公转一周则花两倍时间。在西方称为战神马尔斯星，中国则称为荧惑星，因为它荧荧如火，位置、亮度时常变动。其橘红色外表是因为地表被赤铁矿（氧化铁）覆盖。火星被认为是太阳系中最有可能存在地球以外生命的行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10" y="2554485"/>
            <a:ext cx="2998995" cy="28245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8" name="文本框 3"/>
          <p:cNvSpPr txBox="1"/>
          <p:nvPr/>
        </p:nvSpPr>
        <p:spPr>
          <a:xfrm>
            <a:off x="671554" y="1904090"/>
            <a:ext cx="981938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摄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氏度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倾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角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点   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燥   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窃</a:t>
            </a:r>
          </a:p>
        </p:txBody>
      </p:sp>
      <p:sp>
        <p:nvSpPr>
          <p:cNvPr id="9" name="矩形 8"/>
          <p:cNvSpPr/>
          <p:nvPr/>
        </p:nvSpPr>
        <p:spPr>
          <a:xfrm>
            <a:off x="660400" y="1452090"/>
            <a:ext cx="88487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qīng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jiē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bān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dào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913774" y="3009325"/>
            <a:ext cx="913193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抵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谜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团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未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嫦娥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漠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性</a:t>
            </a:r>
          </a:p>
        </p:txBody>
      </p:sp>
      <p:sp>
        <p:nvSpPr>
          <p:cNvPr id="11" name="矩形 10"/>
          <p:cNvSpPr/>
          <p:nvPr/>
        </p:nvSpPr>
        <p:spPr>
          <a:xfrm>
            <a:off x="1157607" y="2623440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shàng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cháng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é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71" y="2940865"/>
            <a:ext cx="2667000" cy="35814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014972" y="2182814"/>
            <a:ext cx="1612340" cy="775335"/>
            <a:chOff x="11338" y="3255"/>
            <a:chExt cx="2316" cy="1221"/>
          </a:xfrm>
        </p:grpSpPr>
        <p:grpSp>
          <p:nvGrpSpPr>
            <p:cNvPr id="15" name="组合 14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直接连接符 20"/>
              <p:cNvCxnSpPr>
                <a:stCxn id="20" idx="1"/>
                <a:endCxn id="20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20" idx="0"/>
                <a:endCxn id="20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15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17"/>
              <p:cNvCxnSpPr>
                <a:stCxn id="17" idx="1"/>
                <a:endCxn id="17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0"/>
                <a:endCxn id="17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矩形 10"/>
          <p:cNvSpPr/>
          <p:nvPr/>
        </p:nvSpPr>
        <p:spPr>
          <a:xfrm flipH="1">
            <a:off x="4584655" y="3429000"/>
            <a:ext cx="3277869" cy="2166853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0400" y="3275286"/>
            <a:ext cx="3655651" cy="203251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50811" y="2286478"/>
            <a:ext cx="795020" cy="775335"/>
            <a:chOff x="8365" y="2269"/>
            <a:chExt cx="1340" cy="1288"/>
          </a:xfrm>
        </p:grpSpPr>
        <p:sp>
          <p:nvSpPr>
            <p:cNvPr id="27" name="矩形 26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>
              <a:stCxn id="27" idx="1"/>
              <a:endCxn id="27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27" idx="0"/>
              <a:endCxn id="27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5094952" y="1954293"/>
            <a:ext cx="2447290" cy="100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阳  系</a:t>
            </a:r>
          </a:p>
        </p:txBody>
      </p:sp>
      <p:sp>
        <p:nvSpPr>
          <p:cNvPr id="31" name="矩形 30"/>
          <p:cNvSpPr/>
          <p:nvPr/>
        </p:nvSpPr>
        <p:spPr>
          <a:xfrm>
            <a:off x="1226396" y="2133849"/>
            <a:ext cx="30996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银  河  系</a:t>
            </a:r>
          </a:p>
        </p:txBody>
      </p:sp>
      <p:sp>
        <p:nvSpPr>
          <p:cNvPr id="32" name="矩形 31"/>
          <p:cNvSpPr/>
          <p:nvPr/>
        </p:nvSpPr>
        <p:spPr>
          <a:xfrm>
            <a:off x="731702" y="3368810"/>
            <a:ext cx="3724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宇宙中的一个大的恒星系，由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1000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亿颗以上的大小恒星和无数星云、星团构成，形状像怀表，中心厚，直径为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万光年。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702130" y="3467768"/>
            <a:ext cx="3160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银河系中的一个天体系统，以太阳为中心，包括太阳、八大行星及其卫星和无数的小行星、彗星、流星等。</a:t>
            </a:r>
          </a:p>
        </p:txBody>
      </p:sp>
      <p:sp>
        <p:nvSpPr>
          <p:cNvPr id="34" name="矩形 33"/>
          <p:cNvSpPr/>
          <p:nvPr/>
        </p:nvSpPr>
        <p:spPr>
          <a:xfrm flipH="1">
            <a:off x="5093291" y="1660244"/>
            <a:ext cx="22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86231" y="1720516"/>
            <a:ext cx="2541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yín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46121" y="2286072"/>
            <a:ext cx="795020" cy="775335"/>
            <a:chOff x="8365" y="2269"/>
            <a:chExt cx="1340" cy="1288"/>
          </a:xfrm>
        </p:grpSpPr>
        <p:sp>
          <p:nvSpPr>
            <p:cNvPr id="37" name="矩形 36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37"/>
            <p:cNvCxnSpPr>
              <a:stCxn id="37" idx="1"/>
              <a:endCxn id="37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37" idx="0"/>
              <a:endCxn id="37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2841439" y="2286477"/>
            <a:ext cx="795020" cy="775335"/>
            <a:chOff x="8365" y="2269"/>
            <a:chExt cx="1340" cy="1288"/>
          </a:xfrm>
        </p:grpSpPr>
        <p:sp>
          <p:nvSpPr>
            <p:cNvPr id="41" name="矩形 40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>
              <a:stCxn id="41" idx="1"/>
              <a:endCxn id="41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0"/>
              <a:endCxn id="41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629725" y="2182814"/>
            <a:ext cx="795020" cy="775335"/>
            <a:chOff x="8365" y="2269"/>
            <a:chExt cx="1340" cy="1288"/>
          </a:xfrm>
        </p:grpSpPr>
        <p:sp>
          <p:nvSpPr>
            <p:cNvPr id="45" name="矩形 44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>
              <a:stCxn id="45" idx="1"/>
              <a:endCxn id="45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5" idx="0"/>
              <a:endCxn id="45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698687" y="764379"/>
            <a:ext cx="5578877" cy="1357504"/>
            <a:chOff x="12616" y="6108"/>
            <a:chExt cx="5903" cy="1857"/>
          </a:xfrm>
        </p:grpSpPr>
        <p:sp>
          <p:nvSpPr>
            <p:cNvPr id="49" name="云形标注 8"/>
            <p:cNvSpPr/>
            <p:nvPr/>
          </p:nvSpPr>
          <p:spPr>
            <a:xfrm>
              <a:off x="12616" y="6108"/>
              <a:ext cx="5903" cy="1857"/>
            </a:xfrm>
            <a:prstGeom prst="cloudCallout">
              <a:avLst>
                <a:gd name="adj1" fmla="val -56949"/>
                <a:gd name="adj2" fmla="val 6991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12"/>
            <p:cNvSpPr txBox="1"/>
            <p:nvPr/>
          </p:nvSpPr>
          <p:spPr>
            <a:xfrm>
              <a:off x="13058" y="6356"/>
              <a:ext cx="5019" cy="11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课文围绕“地球之外的太空中是否有生命存在”讲了哪些内容？</a:t>
              </a:r>
            </a:p>
          </p:txBody>
        </p:sp>
      </p:grp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3698687" y="2329042"/>
            <a:ext cx="5074045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天体上生命存在具备的四个条件；</a:t>
            </a: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3698687" y="2920246"/>
            <a:ext cx="6480991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太阳系中唯一有可能有生命的行星是火星；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3698687" y="3473716"/>
            <a:ext cx="6480991" cy="5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火星与地球有不少相似之处；</a:t>
            </a: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3719671" y="4025638"/>
            <a:ext cx="7872889" cy="10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科学家利用宇宙飞船对火星做了近距离的观测，揭开了火星神秘的面纱；</a:t>
            </a:r>
          </a:p>
        </p:txBody>
      </p: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3698687" y="5078811"/>
            <a:ext cx="6480991" cy="105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人们至今尚未能在地球以外的天空中找到生命，但科学家仍然相信那里存在着生命。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4" y="2557359"/>
            <a:ext cx="3890027" cy="43006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1029345" y="2070421"/>
            <a:ext cx="5599584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古时候，科学不发达，人们一直向往着“天上的世界”。于是有了许许多多的故事：嫦娥奔月，仙女下凡，蟠桃盛会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现在，科学发达了，人们知道那都是古人编出来的。但是，地球之外的太空中是否有生命存在，仍然是一个吸引人的问题。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8031" y="1154149"/>
            <a:ext cx="3584294" cy="1494691"/>
            <a:chOff x="12242" y="5714"/>
            <a:chExt cx="6276" cy="2240"/>
          </a:xfrm>
          <a:solidFill>
            <a:srgbClr val="FFC000"/>
          </a:solidFill>
        </p:grpSpPr>
        <p:sp>
          <p:nvSpPr>
            <p:cNvPr id="5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12726" y="6286"/>
              <a:ext cx="5647" cy="1153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课文为什么从神话故事讲起呢？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195541" y="3097790"/>
            <a:ext cx="2047001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引出了话题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195541" y="3670254"/>
            <a:ext cx="3584294" cy="5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拉近了与读者的距离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195541" y="4230367"/>
            <a:ext cx="4860837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增强神秘色彩，激发阅读兴趣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897289" y="2304101"/>
            <a:ext cx="5599584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古时候，科学不发达，人们一直向往着“天上的世界”。于是有了许许多多的故事：嫦娥奔月，仙女下凡，蟠桃盛会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现在，科学发达了，人们知道那都是古人编出来的。但是，地球之外的太空中是否有生命存在，仍然是一个吸引人的问题。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65975" y="1387829"/>
            <a:ext cx="3584294" cy="1494691"/>
            <a:chOff x="12242" y="5714"/>
            <a:chExt cx="6276" cy="224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云形标注 8"/>
            <p:cNvSpPr/>
            <p:nvPr/>
          </p:nvSpPr>
          <p:spPr>
            <a:xfrm>
              <a:off x="12242" y="5714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12871" y="6257"/>
              <a:ext cx="5647" cy="1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你还知道那些神话故事呢？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31163" y="3343821"/>
            <a:ext cx="3634384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精卫填海   女娲补天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331163" y="3926837"/>
            <a:ext cx="3519106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后羿射日    大禹治水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331163" y="4498419"/>
            <a:ext cx="4860837" cy="5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夸父逐日    开天辟地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25"/>
          <p:cNvSpPr>
            <a:spLocks noChangeArrowheads="1"/>
          </p:cNvSpPr>
          <p:nvPr/>
        </p:nvSpPr>
        <p:spPr bwMode="auto">
          <a:xfrm>
            <a:off x="734203" y="1834574"/>
            <a:ext cx="10787736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哪些天体上可能有生命存在呢？这个天体又必须具备什么样的条件呢？人们了解了生命起源的过程之后，认为至少应有这样几个条件：一是适合生物生存的温度，一般应在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-50~150℃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之间；二是必要的水分，生命物质诸如蛋白质、核酸的活力都和水紧密相关，没有水，也就没有生命；三是适当成分的大气，虽然已经发现少数厌氧菌能在没有氧气的条件下生存，但氧气和二氧化碳对于生命的存在是极为重要的；四是要有足够的光和热，为生命体系提供能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25"/>
          <p:cNvSpPr>
            <a:spLocks noChangeArrowheads="1"/>
          </p:cNvSpPr>
          <p:nvPr/>
        </p:nvSpPr>
        <p:spPr bwMode="auto">
          <a:xfrm>
            <a:off x="731164" y="1833769"/>
            <a:ext cx="10787736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哪些天体上可能有生命存在呢？这个天体又必须具备什么样的条件呢？人们了解了生命起源的过程之后，认为至少应有这样几个条件：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一是适合生物生存的温度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，一般应在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-50~150℃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之间；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二是必要的水分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，生命物质诸如蛋白质、核酸的活力都和水紧密相关，没有水，也就没有生命；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三是适当成分的大气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，虽然已经发现少数厌氧菌能在没有氧气的条件下生存，但氧气和二氧化碳对于生命的存在是极为重要的；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四是要有足够的光和热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，为生命体系提供能源。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2" name="矩形 25"/>
          <p:cNvSpPr>
            <a:spLocks noChangeArrowheads="1"/>
          </p:cNvSpPr>
          <p:nvPr/>
        </p:nvSpPr>
        <p:spPr bwMode="auto">
          <a:xfrm>
            <a:off x="1852352" y="5005238"/>
            <a:ext cx="6590772" cy="11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设问：能引起读者注意，引发读者深入思考，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也使文章层次分明。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398064" y="2304353"/>
            <a:ext cx="9248045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466357" y="910536"/>
            <a:ext cx="1542964" cy="819134"/>
            <a:chOff x="12014" y="5733"/>
            <a:chExt cx="6764" cy="2240"/>
          </a:xfrm>
          <a:solidFill>
            <a:srgbClr val="FFC000"/>
          </a:solidFill>
        </p:grpSpPr>
        <p:sp>
          <p:nvSpPr>
            <p:cNvPr id="15" name="云形标注 33"/>
            <p:cNvSpPr/>
            <p:nvPr/>
          </p:nvSpPr>
          <p:spPr>
            <a:xfrm>
              <a:off x="12502" y="5733"/>
              <a:ext cx="6276" cy="2240"/>
            </a:xfrm>
            <a:prstGeom prst="cloudCallout">
              <a:avLst>
                <a:gd name="adj1" fmla="val -63195"/>
                <a:gd name="adj2" fmla="val 48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12014" y="6178"/>
              <a:ext cx="5647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设问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1388</Words>
  <Application>Microsoft Office PowerPoint</Application>
  <PresentationFormat>宽屏</PresentationFormat>
  <Paragraphs>116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Times New Roman</vt:lpstr>
      <vt:lpstr>黑体</vt:lpstr>
      <vt:lpstr>微软雅黑</vt:lpstr>
      <vt:lpstr>Calibri</vt:lpstr>
      <vt:lpstr>Wingdings</vt:lpstr>
      <vt:lpstr>Arial</vt:lpstr>
      <vt:lpstr>思源黑体 CN Regular</vt:lpstr>
      <vt:lpstr>方正舒体</vt:lpstr>
      <vt:lpstr>FandolFang R</vt:lpstr>
      <vt:lpstr>演示斜黑体</vt:lpstr>
      <vt:lpstr>宋体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2020-11-17T07:08:00Z</dcterms:created>
  <dcterms:modified xsi:type="dcterms:W3CDTF">2023-01-10T11:44:40Z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2D96732CA1CE4C3F9C28410ED352B6F1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