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056" autoAdjust="0"/>
  </p:normalViewPr>
  <p:slideViewPr>
    <p:cSldViewPr>
      <p:cViewPr varScale="1">
        <p:scale>
          <a:sx n="107" d="100"/>
          <a:sy n="107" d="100"/>
        </p:scale>
        <p:origin x="-8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E35960-7465-4DD6-9244-06B17A359B1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14ADB-74D2-4E90-A553-5649E6D304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5122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12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1A9CB30-089D-43B0-8F4D-FABA2F689BDD}" type="slidenum">
              <a:rPr lang="zh-CN" altLang="en-US">
                <a:solidFill>
                  <a:prstClr val="black"/>
                </a:solidFill>
              </a:rPr>
              <a:t>1</a:t>
            </a:fld>
            <a:endParaRPr lang="en-US" altLang="zh-C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5602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zh-CN" smtClean="0"/>
          </a:p>
        </p:txBody>
      </p:sp>
      <p:sp>
        <p:nvSpPr>
          <p:cNvPr id="2560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BAE61C5-6E23-4FD9-9F90-C35794E8C076}" type="slidenum">
              <a:rPr lang="zh-CN" altLang="en-US">
                <a:solidFill>
                  <a:prstClr val="black"/>
                </a:solidFill>
              </a:rPr>
              <a:t>10</a:t>
            </a:fld>
            <a:endParaRPr lang="en-US" altLang="zh-C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765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zh-CN" smtClean="0"/>
          </a:p>
        </p:txBody>
      </p:sp>
      <p:sp>
        <p:nvSpPr>
          <p:cNvPr id="2765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26FB1A6-27A9-4861-BABD-68D8A55F602B}" type="slidenum">
              <a:rPr lang="zh-CN" altLang="en-US">
                <a:solidFill>
                  <a:prstClr val="black"/>
                </a:solidFill>
              </a:rPr>
              <a:t>11</a:t>
            </a:fld>
            <a:endParaRPr lang="en-US" altLang="zh-C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969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zh-CN" smtClean="0"/>
          </a:p>
        </p:txBody>
      </p:sp>
      <p:sp>
        <p:nvSpPr>
          <p:cNvPr id="2969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4702AB9-F8DF-40E1-8B76-0DEFDC7174E2}" type="slidenum">
              <a:rPr lang="zh-CN" altLang="en-US">
                <a:solidFill>
                  <a:prstClr val="black"/>
                </a:solidFill>
              </a:rPr>
              <a:t>12</a:t>
            </a:fld>
            <a:endParaRPr lang="en-US" altLang="zh-C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174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zh-CN" smtClean="0"/>
          </a:p>
        </p:txBody>
      </p:sp>
      <p:sp>
        <p:nvSpPr>
          <p:cNvPr id="3174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B326F01-419C-46C0-9ADF-027CC6087717}" type="slidenum">
              <a:rPr lang="zh-CN" altLang="en-US">
                <a:solidFill>
                  <a:prstClr val="black"/>
                </a:solidFill>
              </a:rPr>
              <a:t>13</a:t>
            </a:fld>
            <a:endParaRPr lang="en-US" altLang="zh-C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379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zh-CN" smtClean="0"/>
          </a:p>
        </p:txBody>
      </p:sp>
      <p:sp>
        <p:nvSpPr>
          <p:cNvPr id="3379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8B6E6F3-EB08-4182-982D-2CF92A3AC375}" type="slidenum">
              <a:rPr lang="zh-CN" altLang="en-US">
                <a:solidFill>
                  <a:prstClr val="black"/>
                </a:solidFill>
              </a:rPr>
              <a:t>14</a:t>
            </a:fld>
            <a:endParaRPr lang="en-US" altLang="zh-C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5842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zh-CN" smtClean="0"/>
          </a:p>
        </p:txBody>
      </p:sp>
      <p:sp>
        <p:nvSpPr>
          <p:cNvPr id="3584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26CE7B5-812D-4424-84B0-9408D20F304E}" type="slidenum">
              <a:rPr lang="zh-CN" altLang="en-US">
                <a:solidFill>
                  <a:prstClr val="black"/>
                </a:solidFill>
              </a:rPr>
              <a:t>15</a:t>
            </a:fld>
            <a:endParaRPr lang="en-US" altLang="zh-C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789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zh-CN" smtClean="0"/>
          </a:p>
        </p:txBody>
      </p:sp>
      <p:sp>
        <p:nvSpPr>
          <p:cNvPr id="3789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15DDA47-B804-4130-BD27-208B2BDDA52C}" type="slidenum">
              <a:rPr lang="zh-CN" altLang="en-US">
                <a:solidFill>
                  <a:prstClr val="black"/>
                </a:solidFill>
              </a:rPr>
              <a:t>16</a:t>
            </a:fld>
            <a:endParaRPr lang="en-US" altLang="zh-C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993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zh-CN" smtClean="0"/>
          </a:p>
        </p:txBody>
      </p:sp>
      <p:sp>
        <p:nvSpPr>
          <p:cNvPr id="3993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88896F4-05D8-4097-B599-F70D8945BAF3}" type="slidenum">
              <a:rPr lang="zh-CN" altLang="en-US">
                <a:solidFill>
                  <a:prstClr val="black"/>
                </a:solidFill>
              </a:rPr>
              <a:t>17</a:t>
            </a:fld>
            <a:endParaRPr lang="en-US" altLang="zh-C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198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zh-CN" smtClean="0"/>
          </a:p>
        </p:txBody>
      </p:sp>
      <p:sp>
        <p:nvSpPr>
          <p:cNvPr id="4198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0F57FF8-6D4F-436A-B790-C54A0B292660}" type="slidenum">
              <a:rPr lang="zh-CN" altLang="en-US">
                <a:solidFill>
                  <a:prstClr val="black"/>
                </a:solidFill>
              </a:rPr>
              <a:t>18</a:t>
            </a:fld>
            <a:endParaRPr lang="en-US" altLang="zh-C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403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zh-CN" smtClean="0"/>
          </a:p>
        </p:txBody>
      </p:sp>
      <p:sp>
        <p:nvSpPr>
          <p:cNvPr id="4403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0F77212-35C4-4A88-AE07-0D18E4CC338C}" type="slidenum">
              <a:rPr lang="zh-CN" altLang="en-US">
                <a:solidFill>
                  <a:prstClr val="black"/>
                </a:solidFill>
              </a:rPr>
              <a:t>19</a:t>
            </a:fld>
            <a:endParaRPr lang="en-US" altLang="zh-C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717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zh-CN" smtClean="0"/>
          </a:p>
        </p:txBody>
      </p:sp>
      <p:sp>
        <p:nvSpPr>
          <p:cNvPr id="717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5A20F89-A09C-457B-B4B1-FED0D645E118}" type="slidenum">
              <a:rPr lang="zh-CN" altLang="en-US">
                <a:solidFill>
                  <a:prstClr val="black"/>
                </a:solidFill>
              </a:rPr>
              <a:t>2</a:t>
            </a:fld>
            <a:endParaRPr lang="en-US" altLang="zh-C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6082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zh-CN" smtClean="0"/>
          </a:p>
        </p:txBody>
      </p:sp>
      <p:sp>
        <p:nvSpPr>
          <p:cNvPr id="4608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3403171-906A-4926-BF91-DFE5DE16FDFF}" type="slidenum">
              <a:rPr lang="zh-CN" altLang="en-US">
                <a:solidFill>
                  <a:prstClr val="black"/>
                </a:solidFill>
              </a:rPr>
              <a:t>20</a:t>
            </a:fld>
            <a:endParaRPr lang="en-US" altLang="zh-C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813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zh-CN" smtClean="0"/>
          </a:p>
        </p:txBody>
      </p:sp>
      <p:sp>
        <p:nvSpPr>
          <p:cNvPr id="4813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6659FE6-7136-452D-AF0F-D499D3BFEFFC}" type="slidenum">
              <a:rPr lang="zh-CN" altLang="en-US">
                <a:solidFill>
                  <a:prstClr val="black"/>
                </a:solidFill>
              </a:rPr>
              <a:t>21</a:t>
            </a:fld>
            <a:endParaRPr lang="en-US" altLang="zh-C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5017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zh-CN" smtClean="0"/>
          </a:p>
        </p:txBody>
      </p:sp>
      <p:sp>
        <p:nvSpPr>
          <p:cNvPr id="5017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E87C2BD-ECB9-425A-A9FA-C75FD4B476EB}" type="slidenum">
              <a:rPr lang="zh-CN" altLang="en-US">
                <a:solidFill>
                  <a:prstClr val="black"/>
                </a:solidFill>
              </a:rPr>
              <a:t>22</a:t>
            </a:fld>
            <a:endParaRPr lang="en-US" altLang="zh-C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5222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zh-CN" smtClean="0"/>
          </a:p>
        </p:txBody>
      </p:sp>
      <p:sp>
        <p:nvSpPr>
          <p:cNvPr id="5222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47817B8-7F08-45A0-AD2A-E4EBC1A309D9}" type="slidenum">
              <a:rPr lang="zh-CN" altLang="en-US">
                <a:solidFill>
                  <a:prstClr val="black"/>
                </a:solidFill>
              </a:rPr>
              <a:t>23</a:t>
            </a:fld>
            <a:endParaRPr lang="en-US" altLang="zh-C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5427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zh-CN" smtClean="0"/>
          </a:p>
        </p:txBody>
      </p:sp>
      <p:sp>
        <p:nvSpPr>
          <p:cNvPr id="5427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40660E6-FB7B-4D90-8FA8-274883A37528}" type="slidenum">
              <a:rPr lang="zh-CN" altLang="en-US">
                <a:solidFill>
                  <a:prstClr val="black"/>
                </a:solidFill>
              </a:rPr>
              <a:t>24</a:t>
            </a:fld>
            <a:endParaRPr lang="en-US" altLang="zh-C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56322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zh-CN" smtClean="0"/>
          </a:p>
        </p:txBody>
      </p:sp>
      <p:sp>
        <p:nvSpPr>
          <p:cNvPr id="5632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7E91A8E-CCD4-40FD-9ADF-6B2D67E05DD5}" type="slidenum">
              <a:rPr lang="zh-CN" altLang="en-US">
                <a:solidFill>
                  <a:prstClr val="black"/>
                </a:solidFill>
              </a:rPr>
              <a:t>25</a:t>
            </a:fld>
            <a:endParaRPr lang="en-US" altLang="zh-C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5837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zh-CN" smtClean="0"/>
          </a:p>
        </p:txBody>
      </p:sp>
      <p:sp>
        <p:nvSpPr>
          <p:cNvPr id="5837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15C8CD7-4021-478C-AF0A-EC68101E65D6}" type="slidenum">
              <a:rPr lang="zh-CN" altLang="en-US">
                <a:solidFill>
                  <a:prstClr val="black"/>
                </a:solidFill>
              </a:rPr>
              <a:t>26</a:t>
            </a:fld>
            <a:endParaRPr lang="en-US" altLang="zh-C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6041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6041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653DB5A-A393-461C-9F2F-DF4749166874}" type="slidenum">
              <a:rPr lang="zh-CN" altLang="en-US">
                <a:solidFill>
                  <a:prstClr val="black"/>
                </a:solidFill>
              </a:rPr>
              <a:t>27</a:t>
            </a:fld>
            <a:endParaRPr lang="en-US" altLang="zh-C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6451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zh-CN" smtClean="0"/>
          </a:p>
        </p:txBody>
      </p:sp>
      <p:sp>
        <p:nvSpPr>
          <p:cNvPr id="6451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3BE3744-5024-4462-85E4-092DAC42893E}" type="slidenum">
              <a:rPr lang="zh-CN" altLang="en-US">
                <a:solidFill>
                  <a:prstClr val="black"/>
                </a:solidFill>
              </a:rPr>
              <a:t>28</a:t>
            </a:fld>
            <a:endParaRPr lang="en-US" altLang="zh-C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66562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6656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5B964E7-85CB-49A1-8E10-BBDB8D6DFEC7}" type="slidenum">
              <a:rPr lang="zh-CN" altLang="en-US">
                <a:solidFill>
                  <a:prstClr val="black"/>
                </a:solidFill>
              </a:rPr>
              <a:t>29</a:t>
            </a:fld>
            <a:endParaRPr lang="en-US" altLang="zh-C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921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zh-CN" smtClean="0"/>
          </a:p>
        </p:txBody>
      </p:sp>
      <p:sp>
        <p:nvSpPr>
          <p:cNvPr id="921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88D09B0-FD7A-4406-9997-500B5287BD2D}" type="slidenum">
              <a:rPr lang="zh-CN" altLang="en-US">
                <a:solidFill>
                  <a:prstClr val="black"/>
                </a:solidFill>
              </a:rPr>
              <a:t>3</a:t>
            </a:fld>
            <a:endParaRPr lang="en-US" altLang="zh-C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126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1126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2B7591A-2145-420E-8D39-5837918DF054}" type="slidenum">
              <a:rPr lang="zh-CN" altLang="en-US">
                <a:solidFill>
                  <a:prstClr val="black"/>
                </a:solidFill>
              </a:rPr>
              <a:t>4</a:t>
            </a:fld>
            <a:endParaRPr lang="en-US" altLang="zh-C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331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331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347AF8B-9D75-4838-8518-41411BE6D817}" type="slidenum">
              <a:rPr lang="zh-CN" altLang="en-US">
                <a:solidFill>
                  <a:prstClr val="black"/>
                </a:solidFill>
              </a:rPr>
              <a:t>5</a:t>
            </a:fld>
            <a:endParaRPr lang="en-US" altLang="zh-C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5362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536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D75D5CC-84C9-4CDA-B2B4-423C0F35E93B}" type="slidenum">
              <a:rPr lang="zh-CN" altLang="en-US">
                <a:solidFill>
                  <a:prstClr val="black"/>
                </a:solidFill>
              </a:rPr>
              <a:t>6</a:t>
            </a:fld>
            <a:endParaRPr lang="en-US" altLang="zh-C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741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741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EC44B03-29A4-459D-AB59-2889320CDD1E}" type="slidenum">
              <a:rPr lang="zh-CN" altLang="en-US">
                <a:solidFill>
                  <a:prstClr val="black"/>
                </a:solidFill>
              </a:rPr>
              <a:t>7</a:t>
            </a:fld>
            <a:endParaRPr lang="en-US" altLang="zh-C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945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1945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979FF59-D230-4DCA-8676-F77DF2A0D5EC}" type="slidenum">
              <a:rPr lang="zh-CN" altLang="en-US">
                <a:solidFill>
                  <a:prstClr val="black"/>
                </a:solidFill>
              </a:rPr>
              <a:t>8</a:t>
            </a:fld>
            <a:endParaRPr lang="en-US" altLang="zh-C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150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zh-CN" smtClean="0"/>
          </a:p>
        </p:txBody>
      </p:sp>
      <p:sp>
        <p:nvSpPr>
          <p:cNvPr id="2150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538824A-13E2-4A8A-B23B-1140CBF7B498}" type="slidenum">
              <a:rPr lang="zh-CN" altLang="en-US">
                <a:solidFill>
                  <a:prstClr val="black"/>
                </a:solidFill>
              </a:rPr>
              <a:t>9</a:t>
            </a:fld>
            <a:endParaRPr lang="en-US" altLang="zh-C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2AC11-A71E-4755-832C-358832BEF59C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30DBC6-39A0-48F3-B174-C86604C238AF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2AC11-A71E-4755-832C-358832BEF59C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93BBB-900A-4255-99E4-19A1BC4E7C66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2AC11-A71E-4755-832C-358832BEF59C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17FEFD-2E62-4C05-979F-CB721E3485DF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2AC11-A71E-4755-832C-358832BEF59C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E623C6-3F61-4CB1-98F7-BA9331CBABBA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2AC11-A71E-4755-832C-358832BEF59C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B0484C-8238-4B20-A8AC-BA724231523B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2AC11-A71E-4755-832C-358832BEF59C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C88763-F35D-4573-B33E-F108393C19F5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2AC11-A71E-4755-832C-358832BEF59C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0C1898-5BCB-4F73-919A-A754B96E8342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2AC11-A71E-4755-832C-358832BEF59C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CF7367-B82B-4B7B-9649-AC87E48CCD94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2AC11-A71E-4755-832C-358832BEF59C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3EFC83-457D-4A14-982E-F88EFCDFE695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2AC11-A71E-4755-832C-358832BEF59C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9276C5-89A0-44D0-8410-3D15B505A189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2AC11-A71E-4755-832C-358832BEF59C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97AA53-8E35-42A2-A316-86A04E57B754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4F2AC11-A71E-4755-832C-358832BEF59C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1FB12819-FB97-4DE5-B65C-C332C0B625A5}" type="slidenum">
              <a:rPr lang="zh-CN" altLang="en-US"/>
              <a:t>‹#›</a:t>
            </a:fld>
            <a:endParaRPr lang="en-US" altLang="zh-CN"/>
          </a:p>
        </p:txBody>
      </p:sp>
      <p:pic>
        <p:nvPicPr>
          <p:cNvPr id="1031" name="Picture 2" descr="C:\Users\Administrator\Desktop\04_Top bar.jpg"/>
          <p:cNvPicPr>
            <a:picLocks noChangeAspect="1" noChangeArrowheads="1"/>
          </p:cNvPicPr>
          <p:nvPr userDrawn="1"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1.jpeg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9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9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33.png"/><Relationship Id="rId9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6.png"/><Relationship Id="rId2" Type="http://schemas.openxmlformats.org/officeDocument/2006/relationships/audio" Target="file:///C:\Users\Administrator\Desktop\&#33521;&#35821;%20&#20845;&#24180;&#32423;&#19978;&#20876;%20&#25945;&#23398;&#35838;&#20214;\Module%203\Unit%209\&#38899;&#39057;\Learn%20the%20sounds%2001.mp3" TargetMode="External"/><Relationship Id="rId1" Type="http://schemas.microsoft.com/office/2007/relationships/media" Target="file:///C:\Users\Administrator\Desktop\&#33521;&#35821;%20&#20845;&#24180;&#32423;&#19978;&#20876;%20&#25945;&#23398;&#35838;&#20214;\Module%203\Unit%209\&#38899;&#39057;\Learn%20the%20sounds%2001.mp3" TargetMode="Externa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notesSlide" Target="../notesSlides/notesSlide23.xml"/><Relationship Id="rId9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8.png"/><Relationship Id="rId2" Type="http://schemas.openxmlformats.org/officeDocument/2006/relationships/audio" Target="file:///C:\Users\Administrator\Desktop\&#33521;&#35821;%20&#20845;&#24180;&#32423;&#19978;&#20876;%20&#25945;&#23398;&#35838;&#20214;\Module%203\Unit%209\&#38899;&#39057;\Learn%20the%20sounds%2002.mp3" TargetMode="External"/><Relationship Id="rId1" Type="http://schemas.microsoft.com/office/2007/relationships/media" Target="file:///C:\Users\Administrator\Desktop\&#33521;&#35821;%20&#20845;&#24180;&#32423;&#19978;&#20876;%20&#25945;&#23398;&#35838;&#20214;\Module%203\Unit%209\&#38899;&#39057;\Learn%20the%20sounds%2002.mp3" TargetMode="Externa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1.jpeg"/><Relationship Id="rId7" Type="http://schemas.openxmlformats.org/officeDocument/2006/relationships/image" Target="../media/image5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016" y="3273473"/>
            <a:ext cx="2857520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53665" y="3417821"/>
            <a:ext cx="3071834" cy="18575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104" name="标题 1"/>
          <p:cNvSpPr>
            <a:spLocks noGrp="1" noChangeArrowheads="1"/>
          </p:cNvSpPr>
          <p:nvPr>
            <p:ph type="title"/>
          </p:nvPr>
        </p:nvSpPr>
        <p:spPr>
          <a:xfrm>
            <a:off x="0" y="1196752"/>
            <a:ext cx="9144000" cy="1806575"/>
          </a:xfrm>
        </p:spPr>
        <p:txBody>
          <a:bodyPr/>
          <a:lstStyle/>
          <a:p>
            <a:pPr eaLnBrk="1" hangingPunct="1"/>
            <a:r>
              <a:rPr lang="en-US" altLang="zh-CN" sz="6600" b="1" i="1" dirty="0" smtClean="0">
                <a:solidFill>
                  <a:schemeClr val="accent6"/>
                </a:solidFill>
                <a:latin typeface="Arno Pro Smbd" pitchFamily="18" charset="0"/>
              </a:rPr>
              <a:t>Great cities of  the world</a:t>
            </a:r>
            <a:endParaRPr lang="zh-CN" altLang="en-US" sz="6600" b="1" i="1" dirty="0" smtClean="0">
              <a:solidFill>
                <a:schemeClr val="accent6"/>
              </a:solidFill>
              <a:latin typeface="Arno Pro Smbd" pitchFamily="18" charset="0"/>
            </a:endParaRPr>
          </a:p>
        </p:txBody>
      </p:sp>
      <p:sp>
        <p:nvSpPr>
          <p:cNvPr id="4105" name="矩形 2060"/>
          <p:cNvSpPr>
            <a:spLocks noChangeArrowheads="1" noChangeShapeType="1" noTextEdit="1"/>
          </p:cNvSpPr>
          <p:nvPr/>
        </p:nvSpPr>
        <p:spPr bwMode="auto">
          <a:xfrm>
            <a:off x="7772400" y="6308725"/>
            <a:ext cx="1371600" cy="350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7504" y="5767055"/>
            <a:ext cx="8928992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组合 1"/>
          <p:cNvGrpSpPr/>
          <p:nvPr/>
        </p:nvGrpSpPr>
        <p:grpSpPr bwMode="auto">
          <a:xfrm>
            <a:off x="28575" y="571500"/>
            <a:ext cx="4916488" cy="755650"/>
            <a:chOff x="27873" y="571500"/>
            <a:chExt cx="4917527" cy="754857"/>
          </a:xfrm>
        </p:grpSpPr>
        <p:sp>
          <p:nvSpPr>
            <p:cNvPr id="24578" name="TextBox 7"/>
            <p:cNvSpPr txBox="1">
              <a:spLocks noChangeArrowheads="1"/>
            </p:cNvSpPr>
            <p:nvPr/>
          </p:nvSpPr>
          <p:spPr bwMode="auto">
            <a:xfrm>
              <a:off x="944900" y="764034"/>
              <a:ext cx="40005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800">
                  <a:solidFill>
                    <a:srgbClr val="008000"/>
                  </a:solidFill>
                  <a:latin typeface="Aharoni" pitchFamily="2" charset="-79"/>
                  <a:cs typeface="Aharoni" pitchFamily="2" charset="-79"/>
                </a:rPr>
                <a:t>Look and read</a:t>
              </a:r>
              <a:endParaRPr lang="zh-CN" altLang="en-US" sz="2800">
                <a:solidFill>
                  <a:srgbClr val="00800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pic>
          <p:nvPicPr>
            <p:cNvPr id="24579" name="图片 5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873" y="571500"/>
              <a:ext cx="1027101" cy="754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850" y="1628775"/>
            <a:ext cx="8459788" cy="423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1"/>
          <p:cNvGrpSpPr/>
          <p:nvPr/>
        </p:nvGrpSpPr>
        <p:grpSpPr bwMode="auto">
          <a:xfrm>
            <a:off x="28575" y="571500"/>
            <a:ext cx="4916488" cy="755650"/>
            <a:chOff x="27873" y="571500"/>
            <a:chExt cx="4917527" cy="754857"/>
          </a:xfrm>
        </p:grpSpPr>
        <p:sp>
          <p:nvSpPr>
            <p:cNvPr id="26626" name="TextBox 7"/>
            <p:cNvSpPr txBox="1">
              <a:spLocks noChangeArrowheads="1"/>
            </p:cNvSpPr>
            <p:nvPr/>
          </p:nvSpPr>
          <p:spPr bwMode="auto">
            <a:xfrm>
              <a:off x="944900" y="764034"/>
              <a:ext cx="40005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800">
                  <a:solidFill>
                    <a:srgbClr val="008000"/>
                  </a:solidFill>
                  <a:latin typeface="Aharoni" pitchFamily="2" charset="-79"/>
                  <a:cs typeface="Aharoni" pitchFamily="2" charset="-79"/>
                </a:rPr>
                <a:t>Look and read</a:t>
              </a:r>
              <a:endParaRPr lang="zh-CN" altLang="en-US" sz="2800">
                <a:solidFill>
                  <a:srgbClr val="00800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pic>
          <p:nvPicPr>
            <p:cNvPr id="26627" name="图片 5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873" y="571500"/>
              <a:ext cx="1027101" cy="754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2117725"/>
            <a:ext cx="8964613" cy="319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3" name="组合 1"/>
          <p:cNvGrpSpPr/>
          <p:nvPr/>
        </p:nvGrpSpPr>
        <p:grpSpPr bwMode="auto">
          <a:xfrm>
            <a:off x="28575" y="571500"/>
            <a:ext cx="4916488" cy="755650"/>
            <a:chOff x="27873" y="571500"/>
            <a:chExt cx="4917527" cy="754857"/>
          </a:xfrm>
        </p:grpSpPr>
        <p:sp>
          <p:nvSpPr>
            <p:cNvPr id="28674" name="TextBox 7"/>
            <p:cNvSpPr txBox="1">
              <a:spLocks noChangeArrowheads="1"/>
            </p:cNvSpPr>
            <p:nvPr/>
          </p:nvSpPr>
          <p:spPr bwMode="auto">
            <a:xfrm>
              <a:off x="944900" y="764034"/>
              <a:ext cx="40005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800">
                  <a:solidFill>
                    <a:srgbClr val="008000"/>
                  </a:solidFill>
                  <a:latin typeface="Aharoni" pitchFamily="2" charset="-79"/>
                  <a:cs typeface="Aharoni" pitchFamily="2" charset="-79"/>
                </a:rPr>
                <a:t>Look and read</a:t>
              </a:r>
              <a:endParaRPr lang="zh-CN" altLang="en-US" sz="2800">
                <a:solidFill>
                  <a:srgbClr val="00800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pic>
          <p:nvPicPr>
            <p:cNvPr id="28675" name="图片 5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873" y="571500"/>
              <a:ext cx="1027101" cy="754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4463" y="2011363"/>
            <a:ext cx="8748712" cy="362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C:\Users\Administrator\Desktop\04_Top ba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http://images.beijing2008.cn/20080131/Img21424361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8" y="4000500"/>
            <a:ext cx="2928937" cy="2500313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http://org62.zpcdn.cn/0/1573/10070578.2a042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6888" y="3786188"/>
            <a:ext cx="1771650" cy="2714625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http://www.webjet.com.hk/site/images/mod_intairspec/Tokyo1_34350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50" y="4429125"/>
            <a:ext cx="2857500" cy="2071688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143000" y="1571625"/>
            <a:ext cx="74295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zh-CN" sz="3200" dirty="0">
                <a:solidFill>
                  <a:prstClr val="black"/>
                </a:solidFill>
              </a:rPr>
              <a:t> Where are they?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zh-CN" sz="3200" dirty="0">
                <a:solidFill>
                  <a:prstClr val="black"/>
                </a:solidFill>
              </a:rPr>
              <a:t> What can we see or find in these cities?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zh-CN" sz="3200" dirty="0">
                <a:solidFill>
                  <a:prstClr val="black"/>
                </a:solidFill>
              </a:rPr>
              <a:t> What do tourists enjoy doing there?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zh-CN" sz="3200" dirty="0">
                <a:solidFill>
                  <a:prstClr val="black"/>
                </a:solidFill>
              </a:rPr>
              <a:t> What food do people love eating there?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zh-CN" sz="3200" dirty="0">
                <a:solidFill>
                  <a:prstClr val="black"/>
                </a:solidFill>
              </a:rPr>
              <a:t> …?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28791" y="714355"/>
            <a:ext cx="5500728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altLang="zh-CN" sz="4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Great cities of the world</a:t>
            </a:r>
            <a:endParaRPr lang="zh-CN" altLang="en-US" sz="40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30727" name="组合 13"/>
          <p:cNvGrpSpPr/>
          <p:nvPr/>
        </p:nvGrpSpPr>
        <p:grpSpPr bwMode="auto">
          <a:xfrm>
            <a:off x="-1588" y="44450"/>
            <a:ext cx="5430838" cy="933450"/>
            <a:chOff x="155736" y="471049"/>
            <a:chExt cx="4838728" cy="733425"/>
          </a:xfrm>
        </p:grpSpPr>
        <p:sp>
          <p:nvSpPr>
            <p:cNvPr id="30728" name="TextBox 7"/>
            <p:cNvSpPr txBox="1">
              <a:spLocks noChangeArrowheads="1"/>
            </p:cNvSpPr>
            <p:nvPr/>
          </p:nvSpPr>
          <p:spPr bwMode="auto">
            <a:xfrm>
              <a:off x="993936" y="654271"/>
              <a:ext cx="4000528" cy="36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400" dirty="0">
                  <a:solidFill>
                    <a:srgbClr val="008000"/>
                  </a:solidFill>
                  <a:latin typeface="Aharoni" pitchFamily="2" charset="-79"/>
                  <a:cs typeface="Aharoni" pitchFamily="2" charset="-79"/>
                </a:rPr>
                <a:t>Think and say</a:t>
              </a:r>
              <a:endParaRPr lang="zh-CN" altLang="en-US" sz="2400" dirty="0">
                <a:solidFill>
                  <a:srgbClr val="00800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pic>
          <p:nvPicPr>
            <p:cNvPr id="30729" name="Picture 2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5736" y="471049"/>
              <a:ext cx="838200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30" name="矩形 15371"/>
          <p:cNvSpPr>
            <a:spLocks noChangeArrowheads="1" noChangeShapeType="1" noTextEdit="1"/>
          </p:cNvSpPr>
          <p:nvPr/>
        </p:nvSpPr>
        <p:spPr bwMode="auto">
          <a:xfrm>
            <a:off x="7772400" y="6308725"/>
            <a:ext cx="1371600" cy="350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C:\Users\Administrator\Desktop\04_Top ba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92028" y="1643047"/>
            <a:ext cx="3894483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214563" y="1000125"/>
            <a:ext cx="4500562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3600" dirty="0">
                <a:solidFill>
                  <a:prstClr val="black"/>
                </a:solidFill>
              </a:rPr>
              <a:t>Beijing</a:t>
            </a:r>
            <a:endParaRPr lang="zh-CN" altLang="en-US" sz="3600" dirty="0">
              <a:solidFill>
                <a:prstClr val="black"/>
              </a:solidFill>
            </a:endParaRP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21376" y="4000504"/>
            <a:ext cx="2040704" cy="17113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42875" y="5619750"/>
            <a:ext cx="321468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prstClr val="black"/>
                </a:solidFill>
              </a:rPr>
              <a:t>The Palace Museum</a:t>
            </a:r>
            <a:endParaRPr lang="zh-CN" altLang="en-US" sz="2800" dirty="0">
              <a:solidFill>
                <a:prstClr val="black"/>
              </a:solidFill>
            </a:endParaRPr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357520" y="4071940"/>
            <a:ext cx="2500332" cy="16453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3429000" y="5643563"/>
            <a:ext cx="250031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prstClr val="black"/>
                </a:solidFill>
              </a:rPr>
              <a:t>The Great Wall</a:t>
            </a:r>
            <a:endParaRPr lang="zh-CN" altLang="en-US" sz="2800" dirty="0">
              <a:solidFill>
                <a:prstClr val="black"/>
              </a:solidFill>
            </a:endParaRPr>
          </a:p>
        </p:txBody>
      </p:sp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215072" y="4071940"/>
            <a:ext cx="2500331" cy="16263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6072188" y="5572125"/>
            <a:ext cx="2928937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800" dirty="0">
                <a:solidFill>
                  <a:prstClr val="black"/>
                </a:solidFill>
              </a:rPr>
              <a:t>The National Stadium</a:t>
            </a:r>
            <a:endParaRPr lang="zh-CN" altLang="en-US" sz="2800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91013" y="6115050"/>
            <a:ext cx="785812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4400" dirty="0">
                <a:solidFill>
                  <a:srgbClr val="FF0000"/>
                </a:solidFill>
              </a:rPr>
              <a:t>...</a:t>
            </a:r>
            <a:endParaRPr lang="zh-CN" altLang="en-US" sz="4400" dirty="0">
              <a:solidFill>
                <a:srgbClr val="FF0000"/>
              </a:solidFill>
            </a:endParaRPr>
          </a:p>
        </p:txBody>
      </p:sp>
      <p:pic>
        <p:nvPicPr>
          <p:cNvPr id="58370" name="Picture 2" descr="http://pic7.nipic.com/20100528/2476235_065634059367_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72250" y="1214438"/>
            <a:ext cx="2357438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80" name="组合 13"/>
          <p:cNvGrpSpPr/>
          <p:nvPr/>
        </p:nvGrpSpPr>
        <p:grpSpPr bwMode="auto">
          <a:xfrm>
            <a:off x="-1588" y="44450"/>
            <a:ext cx="5430838" cy="933450"/>
            <a:chOff x="155736" y="471049"/>
            <a:chExt cx="4838728" cy="733425"/>
          </a:xfrm>
        </p:grpSpPr>
        <p:sp>
          <p:nvSpPr>
            <p:cNvPr id="32781" name="TextBox 7"/>
            <p:cNvSpPr txBox="1">
              <a:spLocks noChangeArrowheads="1"/>
            </p:cNvSpPr>
            <p:nvPr/>
          </p:nvSpPr>
          <p:spPr bwMode="auto">
            <a:xfrm>
              <a:off x="993936" y="654271"/>
              <a:ext cx="4000528" cy="36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400">
                  <a:solidFill>
                    <a:srgbClr val="008000"/>
                  </a:solidFill>
                  <a:latin typeface="Aharoni" pitchFamily="2" charset="-79"/>
                  <a:cs typeface="Aharoni" pitchFamily="2" charset="-79"/>
                </a:rPr>
                <a:t>Think and say</a:t>
              </a:r>
              <a:endParaRPr lang="zh-CN" altLang="en-US" sz="2400">
                <a:solidFill>
                  <a:srgbClr val="00800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pic>
          <p:nvPicPr>
            <p:cNvPr id="32782" name="Picture 2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5736" y="471049"/>
              <a:ext cx="838200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86445" y="3857627"/>
            <a:ext cx="2798426" cy="2088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18" name="Picture 2" descr="C:\Users\Administrator\Desktop\04_Top bar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57884" y="1357296"/>
            <a:ext cx="2571768" cy="1949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6143625" y="3286125"/>
            <a:ext cx="24288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prstClr val="black"/>
                </a:solidFill>
              </a:rPr>
              <a:t>Mount Fuji</a:t>
            </a:r>
            <a:endParaRPr lang="zh-CN" altLang="en-US" sz="3200" dirty="0">
              <a:solidFill>
                <a:prstClr val="black"/>
              </a:solidFill>
            </a:endParaRP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85783" y="3971327"/>
            <a:ext cx="2643209" cy="1861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714375" y="5857875"/>
            <a:ext cx="32861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prstClr val="black"/>
                </a:solidFill>
              </a:rPr>
              <a:t>Tokyo Disneyland</a:t>
            </a:r>
            <a:endParaRPr lang="zh-CN" altLang="en-US" sz="3200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00750" y="5929313"/>
            <a:ext cx="250031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prstClr val="black"/>
                </a:solidFill>
              </a:rPr>
              <a:t>Tokyo Tower</a:t>
            </a:r>
            <a:endParaRPr lang="zh-CN" altLang="en-US" sz="3200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57625" y="577850"/>
            <a:ext cx="178593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4000" b="1" dirty="0">
                <a:solidFill>
                  <a:prstClr val="black"/>
                </a:solidFill>
              </a:rPr>
              <a:t>Tokyo </a:t>
            </a:r>
            <a:endParaRPr lang="zh-CN" altLang="en-US" sz="4000" b="1" dirty="0">
              <a:solidFill>
                <a:prstClr val="black"/>
              </a:solidFill>
            </a:endParaRPr>
          </a:p>
        </p:txBody>
      </p:sp>
      <p:pic>
        <p:nvPicPr>
          <p:cNvPr id="19" name="Picture 4" descr="http://t0.gstatic.com/images?q=tbn:ANd9GcQtLpeDVpy1YRHVgK5VYKrnOpLCP-D2pyrOopDEOJI6PermWpcWCu42Ashp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5" y="3214688"/>
            <a:ext cx="14287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14348" y="1415867"/>
            <a:ext cx="2714644" cy="1999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TextBox 21"/>
          <p:cNvSpPr txBox="1"/>
          <p:nvPr/>
        </p:nvSpPr>
        <p:spPr>
          <a:xfrm>
            <a:off x="928688" y="3459163"/>
            <a:ext cx="2571750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prstClr val="black"/>
                </a:solidFill>
              </a:rPr>
              <a:t>tall buildings</a:t>
            </a:r>
            <a:endParaRPr lang="zh-CN" altLang="en-US" sz="3200" dirty="0">
              <a:solidFill>
                <a:prstClr val="black"/>
              </a:solidFill>
            </a:endParaRPr>
          </a:p>
        </p:txBody>
      </p:sp>
      <p:grpSp>
        <p:nvGrpSpPr>
          <p:cNvPr id="34828" name="组合 13"/>
          <p:cNvGrpSpPr/>
          <p:nvPr/>
        </p:nvGrpSpPr>
        <p:grpSpPr bwMode="auto">
          <a:xfrm>
            <a:off x="-1588" y="44450"/>
            <a:ext cx="5430838" cy="933450"/>
            <a:chOff x="155736" y="471049"/>
            <a:chExt cx="4838728" cy="733425"/>
          </a:xfrm>
        </p:grpSpPr>
        <p:sp>
          <p:nvSpPr>
            <p:cNvPr id="34829" name="TextBox 7"/>
            <p:cNvSpPr txBox="1">
              <a:spLocks noChangeArrowheads="1"/>
            </p:cNvSpPr>
            <p:nvPr/>
          </p:nvSpPr>
          <p:spPr bwMode="auto">
            <a:xfrm>
              <a:off x="993936" y="654271"/>
              <a:ext cx="4000528" cy="36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400">
                  <a:solidFill>
                    <a:srgbClr val="008000"/>
                  </a:solidFill>
                  <a:latin typeface="Aharoni" pitchFamily="2" charset="-79"/>
                  <a:cs typeface="Aharoni" pitchFamily="2" charset="-79"/>
                </a:rPr>
                <a:t>Think and say</a:t>
              </a:r>
              <a:endParaRPr lang="zh-CN" altLang="en-US" sz="2400">
                <a:solidFill>
                  <a:srgbClr val="00800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pic>
          <p:nvPicPr>
            <p:cNvPr id="34830" name="Picture 2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5736" y="471049"/>
              <a:ext cx="838200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7" grpId="0"/>
      <p:bldP spid="18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42"/>
          <a:stretch>
            <a:fillRect/>
          </a:stretch>
        </p:blipFill>
        <p:spPr bwMode="auto">
          <a:xfrm>
            <a:off x="3857625" y="2630488"/>
            <a:ext cx="5286375" cy="333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6" name="Picture 2" descr="C:\Users\Administrator\Desktop\04_Top bar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14375" y="6072188"/>
            <a:ext cx="307181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prstClr val="black"/>
                </a:solidFill>
              </a:rPr>
              <a:t>Tower Bridge</a:t>
            </a:r>
            <a:endParaRPr lang="zh-CN" altLang="en-US" sz="320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43063" y="3214688"/>
            <a:ext cx="32861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prstClr val="black"/>
                </a:solidFill>
              </a:rPr>
              <a:t>London Eye</a:t>
            </a:r>
            <a:endParaRPr lang="zh-CN" altLang="en-US" sz="3200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15188" y="5786438"/>
            <a:ext cx="178593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prstClr val="black"/>
                </a:solidFill>
              </a:rPr>
              <a:t>Big Ben</a:t>
            </a:r>
            <a:endParaRPr lang="zh-CN" altLang="en-US" sz="3200" dirty="0">
              <a:solidFill>
                <a:prstClr val="black"/>
              </a:solidFill>
            </a:endParaRPr>
          </a:p>
        </p:txBody>
      </p:sp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85851" y="1357298"/>
            <a:ext cx="2786082" cy="18545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Picture 1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73277" y="4143379"/>
            <a:ext cx="2311032" cy="19316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286248" y="1785923"/>
            <a:ext cx="2071699" cy="18797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4643438" y="928688"/>
            <a:ext cx="450056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3600" b="1" dirty="0">
                <a:solidFill>
                  <a:prstClr val="black"/>
                </a:solidFill>
              </a:rPr>
              <a:t>London</a:t>
            </a:r>
            <a:endParaRPr lang="zh-CN" altLang="en-US" sz="3600" b="1" dirty="0">
              <a:solidFill>
                <a:prstClr val="black"/>
              </a:solidFill>
            </a:endParaRPr>
          </a:p>
        </p:txBody>
      </p:sp>
      <p:grpSp>
        <p:nvGrpSpPr>
          <p:cNvPr id="36874" name="组合 13"/>
          <p:cNvGrpSpPr/>
          <p:nvPr/>
        </p:nvGrpSpPr>
        <p:grpSpPr bwMode="auto">
          <a:xfrm>
            <a:off x="-1588" y="44450"/>
            <a:ext cx="5430838" cy="933450"/>
            <a:chOff x="155736" y="471049"/>
            <a:chExt cx="4838728" cy="733425"/>
          </a:xfrm>
        </p:grpSpPr>
        <p:sp>
          <p:nvSpPr>
            <p:cNvPr id="36875" name="TextBox 7"/>
            <p:cNvSpPr txBox="1">
              <a:spLocks noChangeArrowheads="1"/>
            </p:cNvSpPr>
            <p:nvPr/>
          </p:nvSpPr>
          <p:spPr bwMode="auto">
            <a:xfrm>
              <a:off x="993936" y="654271"/>
              <a:ext cx="4000528" cy="36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400">
                  <a:solidFill>
                    <a:srgbClr val="008000"/>
                  </a:solidFill>
                  <a:latin typeface="Aharoni" pitchFamily="2" charset="-79"/>
                  <a:cs typeface="Aharoni" pitchFamily="2" charset="-79"/>
                </a:rPr>
                <a:t>Think and say</a:t>
              </a:r>
              <a:endParaRPr lang="zh-CN" altLang="en-US" sz="2400">
                <a:solidFill>
                  <a:srgbClr val="00800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pic>
          <p:nvPicPr>
            <p:cNvPr id="36876" name="Picture 2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5736" y="471049"/>
              <a:ext cx="838200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877" name="矩形 18446"/>
          <p:cNvSpPr>
            <a:spLocks noChangeArrowheads="1" noChangeShapeType="1" noTextEdit="1"/>
          </p:cNvSpPr>
          <p:nvPr/>
        </p:nvSpPr>
        <p:spPr bwMode="auto">
          <a:xfrm>
            <a:off x="7772400" y="6308725"/>
            <a:ext cx="1371600" cy="350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7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3" name="组合 13"/>
          <p:cNvGrpSpPr/>
          <p:nvPr/>
        </p:nvGrpSpPr>
        <p:grpSpPr bwMode="auto">
          <a:xfrm>
            <a:off x="-1588" y="44450"/>
            <a:ext cx="5430838" cy="933450"/>
            <a:chOff x="155736" y="471049"/>
            <a:chExt cx="4838728" cy="733425"/>
          </a:xfrm>
        </p:grpSpPr>
        <p:sp>
          <p:nvSpPr>
            <p:cNvPr id="38914" name="TextBox 7"/>
            <p:cNvSpPr txBox="1">
              <a:spLocks noChangeArrowheads="1"/>
            </p:cNvSpPr>
            <p:nvPr/>
          </p:nvSpPr>
          <p:spPr bwMode="auto">
            <a:xfrm>
              <a:off x="993936" y="654271"/>
              <a:ext cx="4000528" cy="36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400">
                  <a:solidFill>
                    <a:srgbClr val="008000"/>
                  </a:solidFill>
                  <a:latin typeface="Aharoni" pitchFamily="2" charset="-79"/>
                  <a:cs typeface="Aharoni" pitchFamily="2" charset="-79"/>
                </a:rPr>
                <a:t>Look and say</a:t>
              </a:r>
              <a:endParaRPr lang="zh-CN" altLang="en-US" sz="2400">
                <a:solidFill>
                  <a:srgbClr val="00800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pic>
          <p:nvPicPr>
            <p:cNvPr id="38915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5736" y="471049"/>
              <a:ext cx="838200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TextBox 22"/>
          <p:cNvSpPr txBox="1"/>
          <p:nvPr/>
        </p:nvSpPr>
        <p:spPr>
          <a:xfrm>
            <a:off x="1785916" y="3708568"/>
            <a:ext cx="5500728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altLang="zh-CN" sz="4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Great cities of the world</a:t>
            </a:r>
            <a:endParaRPr lang="zh-CN" altLang="en-US" sz="40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74260" y="1280782"/>
            <a:ext cx="2383988" cy="19926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15035" y="4345014"/>
            <a:ext cx="2857519" cy="20002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2844" y="4416454"/>
            <a:ext cx="3071833" cy="18575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402425" y="1379781"/>
            <a:ext cx="2786083" cy="18936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18119" y="973714"/>
            <a:ext cx="2742291" cy="22997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880225" y="3117850"/>
            <a:ext cx="1714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prstClr val="black"/>
                </a:solidFill>
              </a:rPr>
              <a:t>London</a:t>
            </a:r>
            <a:endParaRPr lang="zh-CN" altLang="en-US" sz="3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4044950" y="3117850"/>
            <a:ext cx="1714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prstClr val="black"/>
                </a:solidFill>
              </a:rPr>
              <a:t>Tokyo</a:t>
            </a:r>
            <a:endParaRPr lang="zh-CN" altLang="en-US" sz="3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5643563" y="6130925"/>
            <a:ext cx="32146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prstClr val="black"/>
                </a:solidFill>
              </a:rPr>
              <a:t>Washington D.C.</a:t>
            </a:r>
            <a:endParaRPr lang="zh-CN" altLang="en-US" sz="3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116013" y="3117850"/>
            <a:ext cx="15001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prstClr val="black"/>
                </a:solidFill>
              </a:rPr>
              <a:t>Beijing</a:t>
            </a:r>
            <a:endParaRPr lang="zh-CN" altLang="en-US" sz="3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1143000" y="6073775"/>
            <a:ext cx="10715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prstClr val="black"/>
                </a:solidFill>
              </a:rPr>
              <a:t>Paris</a:t>
            </a:r>
            <a:endParaRPr lang="zh-CN" altLang="en-US" sz="3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34" name="Picture 2" descr="http://www.katherineemmons.com/wp-content/uploads/2013/06/question_mark-icon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571875" y="4916488"/>
            <a:ext cx="1728788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4143375" y="2273300"/>
            <a:ext cx="10001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000" dirty="0">
                <a:solidFill>
                  <a:prstClr val="black"/>
                </a:solidFill>
              </a:rPr>
              <a:t>…</a:t>
            </a:r>
            <a:endParaRPr lang="zh-CN" altLang="en-US" sz="40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1" name="组合 1"/>
          <p:cNvGrpSpPr/>
          <p:nvPr/>
        </p:nvGrpSpPr>
        <p:grpSpPr bwMode="auto">
          <a:xfrm>
            <a:off x="0" y="246063"/>
            <a:ext cx="5014913" cy="806450"/>
            <a:chOff x="0" y="-1"/>
            <a:chExt cx="5014912" cy="807167"/>
          </a:xfrm>
        </p:grpSpPr>
        <p:sp>
          <p:nvSpPr>
            <p:cNvPr id="40962" name="TextBox 7"/>
            <p:cNvSpPr txBox="1">
              <a:spLocks noChangeArrowheads="1"/>
            </p:cNvSpPr>
            <p:nvPr/>
          </p:nvSpPr>
          <p:spPr bwMode="auto">
            <a:xfrm>
              <a:off x="1014412" y="190500"/>
              <a:ext cx="40005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800" dirty="0">
                  <a:solidFill>
                    <a:srgbClr val="008000"/>
                  </a:solidFill>
                  <a:latin typeface="Aharoni" pitchFamily="2" charset="-79"/>
                  <a:cs typeface="Aharoni" pitchFamily="2" charset="-79"/>
                </a:rPr>
                <a:t>Look and read</a:t>
              </a:r>
              <a:endParaRPr lang="zh-CN" altLang="en-US" sz="2800" dirty="0">
                <a:solidFill>
                  <a:srgbClr val="00800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pic>
          <p:nvPicPr>
            <p:cNvPr id="40963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-1"/>
              <a:ext cx="1014412" cy="807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096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50" y="2636838"/>
            <a:ext cx="29146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3635375" y="1412875"/>
            <a:ext cx="5184775" cy="45862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dirty="0">
                <a:solidFill>
                  <a:srgbClr val="F79646">
                    <a:lumMod val="75000"/>
                  </a:srgbClr>
                </a:solidFill>
                <a:latin typeface="GCFrutiger" pitchFamily="50" charset="0"/>
              </a:rPr>
              <a:t>Bangkok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2400" b="1" dirty="0">
              <a:solidFill>
                <a:prstClr val="black"/>
              </a:solidFill>
              <a:latin typeface="GCFrutiger" pitchFamily="50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dirty="0">
                <a:solidFill>
                  <a:srgbClr val="0070C0"/>
                </a:solidFill>
                <a:latin typeface="GCFrutiger" pitchFamily="50" charset="0"/>
              </a:rPr>
              <a:t>Bangkok is the capital of Thailand. It is southwest of Shanghai. There are many temples and beaches in Bangkok. A lot of tourists enjoy swimming in the sea at these beautiful beaches. There are about 8 million people in Bangkok. They love eating fruit. They also love eating spicy food.</a:t>
            </a:r>
            <a:endParaRPr lang="zh-CN" altLang="en-US" sz="2400" dirty="0">
              <a:solidFill>
                <a:srgbClr val="0070C0"/>
              </a:solidFill>
              <a:latin typeface="GCFrutiger" pitchFamily="50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857250" y="1428750"/>
          <a:ext cx="7572375" cy="378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1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00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00283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endParaRPr lang="en-US" altLang="zh-CN" sz="3200" dirty="0" smtClean="0"/>
                    </a:p>
                  </a:txBody>
                  <a:tcPr marL="91439" marR="91439" marT="45728" marB="4572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4317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r>
                        <a:rPr lang="en-US" altLang="zh-CN" sz="2800" dirty="0" smtClean="0"/>
                        <a:t>    </a:t>
                      </a:r>
                      <a:endParaRPr lang="zh-CN" altLang="en-US" sz="2800" dirty="0"/>
                    </a:p>
                  </a:txBody>
                  <a:tcPr marL="91439" marR="91439" marT="45728" marB="4572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643313" y="2786063"/>
            <a:ext cx="4786312" cy="2062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prstClr val="black"/>
                </a:solidFill>
              </a:rPr>
              <a:t>… is the capital of … It is … You can … Tourists like … People there like eating …</a:t>
            </a:r>
          </a:p>
          <a:p>
            <a:pPr>
              <a:defRPr/>
            </a:pPr>
            <a:r>
              <a:rPr lang="en-US" altLang="zh-CN" sz="3200" dirty="0">
                <a:solidFill>
                  <a:prstClr val="black"/>
                </a:solidFill>
              </a:rPr>
              <a:t>I want to visit this great city!</a:t>
            </a:r>
            <a:endParaRPr lang="zh-CN" altLang="en-US" sz="32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7625" y="1630363"/>
            <a:ext cx="3929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prstClr val="white"/>
                </a:solidFill>
              </a:rPr>
              <a:t>The city I want to visit</a:t>
            </a:r>
            <a:endParaRPr lang="zh-CN" altLang="en-US" sz="3200" b="1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4438" y="5357813"/>
            <a:ext cx="7572375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rgbClr val="F79646">
                    <a:lumMod val="75000"/>
                  </a:srgbClr>
                </a:solidFill>
                <a:latin typeface="GCFrutiger" pitchFamily="50" charset="0"/>
              </a:rPr>
              <a:t>How long does it take to get to this city from your city by plane?</a:t>
            </a:r>
            <a:endParaRPr lang="zh-CN" altLang="en-US" sz="3200" dirty="0">
              <a:solidFill>
                <a:srgbClr val="F79646">
                  <a:lumMod val="75000"/>
                </a:srgbClr>
              </a:solidFill>
              <a:latin typeface="GCFrutiger" pitchFamily="50" charset="0"/>
            </a:endParaRPr>
          </a:p>
        </p:txBody>
      </p:sp>
      <p:pic>
        <p:nvPicPr>
          <p:cNvPr id="43023" name="Picture 2" descr="http://www.katherineemmons.com/wp-content/uploads/2013/06/question_mark-icon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85875" y="3000375"/>
            <a:ext cx="1728788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24" name="组合 1"/>
          <p:cNvGrpSpPr/>
          <p:nvPr/>
        </p:nvGrpSpPr>
        <p:grpSpPr bwMode="auto">
          <a:xfrm>
            <a:off x="0" y="246063"/>
            <a:ext cx="5014913" cy="806450"/>
            <a:chOff x="0" y="-1"/>
            <a:chExt cx="5014912" cy="807167"/>
          </a:xfrm>
        </p:grpSpPr>
        <p:sp>
          <p:nvSpPr>
            <p:cNvPr id="43025" name="TextBox 7"/>
            <p:cNvSpPr txBox="1">
              <a:spLocks noChangeArrowheads="1"/>
            </p:cNvSpPr>
            <p:nvPr/>
          </p:nvSpPr>
          <p:spPr bwMode="auto">
            <a:xfrm>
              <a:off x="1014412" y="190500"/>
              <a:ext cx="40005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800" dirty="0">
                  <a:solidFill>
                    <a:srgbClr val="008000"/>
                  </a:solidFill>
                  <a:latin typeface="Aharoni" pitchFamily="2" charset="-79"/>
                  <a:cs typeface="Aharoni" pitchFamily="2" charset="-79"/>
                </a:rPr>
                <a:t>Think and say</a:t>
              </a:r>
              <a:endParaRPr lang="zh-CN" altLang="en-US" sz="2800" dirty="0">
                <a:solidFill>
                  <a:srgbClr val="00800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pic>
          <p:nvPicPr>
            <p:cNvPr id="43026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-1"/>
              <a:ext cx="1014412" cy="807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3027" name="矩形 21524"/>
          <p:cNvSpPr>
            <a:spLocks noChangeArrowheads="1" noChangeShapeType="1" noTextEdit="1"/>
          </p:cNvSpPr>
          <p:nvPr/>
        </p:nvSpPr>
        <p:spPr bwMode="auto">
          <a:xfrm>
            <a:off x="7772400" y="6308725"/>
            <a:ext cx="1371600" cy="350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38" y="1143000"/>
            <a:ext cx="2786062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3" y="1214438"/>
            <a:ext cx="2514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38" y="4071938"/>
            <a:ext cx="25336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88" y="4000500"/>
            <a:ext cx="3048000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928920" y="715496"/>
            <a:ext cx="4286280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altLang="zh-CN" sz="28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Which one is missing?</a:t>
            </a:r>
            <a:endParaRPr lang="zh-CN" altLang="en-US" sz="2800" b="1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pSp>
        <p:nvGrpSpPr>
          <p:cNvPr id="6150" name="组合 13"/>
          <p:cNvGrpSpPr/>
          <p:nvPr/>
        </p:nvGrpSpPr>
        <p:grpSpPr bwMode="auto">
          <a:xfrm>
            <a:off x="0" y="369888"/>
            <a:ext cx="5257800" cy="946150"/>
            <a:chOff x="155736" y="568340"/>
            <a:chExt cx="4838728" cy="733425"/>
          </a:xfrm>
        </p:grpSpPr>
        <p:sp>
          <p:nvSpPr>
            <p:cNvPr id="6151" name="TextBox 7"/>
            <p:cNvSpPr txBox="1">
              <a:spLocks noChangeArrowheads="1"/>
            </p:cNvSpPr>
            <p:nvPr/>
          </p:nvSpPr>
          <p:spPr bwMode="auto">
            <a:xfrm>
              <a:off x="993936" y="654271"/>
              <a:ext cx="4000528" cy="36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400" dirty="0">
                  <a:solidFill>
                    <a:srgbClr val="008000"/>
                  </a:solidFill>
                  <a:latin typeface="Aharoni" pitchFamily="2" charset="-79"/>
                  <a:cs typeface="Aharoni" pitchFamily="2" charset="-79"/>
                </a:rPr>
                <a:t>Look and say</a:t>
              </a:r>
              <a:endParaRPr lang="zh-CN" altLang="en-US" sz="2400" dirty="0">
                <a:solidFill>
                  <a:srgbClr val="00800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pic>
          <p:nvPicPr>
            <p:cNvPr id="6152" name="Picture 2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5736" y="568340"/>
              <a:ext cx="838200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0"/>
          <p:cNvGrpSpPr/>
          <p:nvPr/>
        </p:nvGrpSpPr>
        <p:grpSpPr bwMode="auto">
          <a:xfrm>
            <a:off x="5143500" y="4464050"/>
            <a:ext cx="3357563" cy="2179638"/>
            <a:chOff x="5143504" y="4464368"/>
            <a:chExt cx="3357586" cy="2179342"/>
          </a:xfrm>
        </p:grpSpPr>
        <p:pic>
          <p:nvPicPr>
            <p:cNvPr id="45058" name="Picture 2" descr="http://img1.jike.com/get?name=T13tYpBgET1RCvBVdK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143504" y="4464368"/>
              <a:ext cx="3357586" cy="2179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59" name="TextBox 15"/>
            <p:cNvSpPr txBox="1">
              <a:spLocks noChangeArrowheads="1"/>
            </p:cNvSpPr>
            <p:nvPr/>
          </p:nvSpPr>
          <p:spPr bwMode="auto">
            <a:xfrm>
              <a:off x="5715008" y="5607376"/>
              <a:ext cx="21431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3200" b="1">
                  <a:solidFill>
                    <a:srgbClr val="FF0000"/>
                  </a:solidFill>
                </a:rPr>
                <a:t>A</a:t>
              </a:r>
              <a:endParaRPr lang="zh-CN" altLang="en-US" sz="3200" b="1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5060" name="TextBox 16"/>
            <p:cNvSpPr txBox="1">
              <a:spLocks noChangeArrowheads="1"/>
            </p:cNvSpPr>
            <p:nvPr/>
          </p:nvSpPr>
          <p:spPr bwMode="auto">
            <a:xfrm>
              <a:off x="7358082" y="5535938"/>
              <a:ext cx="21431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3200" b="1">
                  <a:solidFill>
                    <a:srgbClr val="FF0000"/>
                  </a:solidFill>
                </a:rPr>
                <a:t>B</a:t>
              </a:r>
              <a:endParaRPr lang="zh-CN" altLang="en-US" sz="3200" b="1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42875" y="5416550"/>
            <a:ext cx="6000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rgbClr val="FF0000"/>
                </a:solidFill>
              </a:rPr>
              <a:t>Step 1:  </a:t>
            </a:r>
            <a:r>
              <a:rPr lang="en-US" altLang="zh-CN" sz="3200" dirty="0">
                <a:solidFill>
                  <a:prstClr val="black"/>
                </a:solidFill>
              </a:rPr>
              <a:t>Ask and find friends.</a:t>
            </a:r>
            <a:endParaRPr lang="zh-CN" altLang="en-US" sz="3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" name="云形标注 7"/>
          <p:cNvSpPr/>
          <p:nvPr/>
        </p:nvSpPr>
        <p:spPr>
          <a:xfrm>
            <a:off x="177800" y="998538"/>
            <a:ext cx="2608263" cy="1287462"/>
          </a:xfrm>
          <a:prstGeom prst="cloudCallout">
            <a:avLst>
              <a:gd name="adj1" fmla="val 23756"/>
              <a:gd name="adj2" fmla="val 765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dirty="0">
                <a:solidFill>
                  <a:prstClr val="white"/>
                </a:solidFill>
              </a:rPr>
              <a:t>Which city do you want to visit?</a:t>
            </a:r>
            <a:endParaRPr lang="zh-CN" altLang="en-US" sz="2400" dirty="0">
              <a:solidFill>
                <a:prstClr val="white"/>
              </a:solidFill>
            </a:endParaRPr>
          </a:p>
        </p:txBody>
      </p:sp>
      <p:sp>
        <p:nvSpPr>
          <p:cNvPr id="9" name="云形标注 8"/>
          <p:cNvSpPr/>
          <p:nvPr/>
        </p:nvSpPr>
        <p:spPr>
          <a:xfrm>
            <a:off x="3384550" y="963613"/>
            <a:ext cx="1814513" cy="1289050"/>
          </a:xfrm>
          <a:prstGeom prst="cloudCallout">
            <a:avLst>
              <a:gd name="adj1" fmla="val -36638"/>
              <a:gd name="adj2" fmla="val 762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dirty="0">
                <a:solidFill>
                  <a:prstClr val="white"/>
                </a:solidFill>
              </a:rPr>
              <a:t>I want to visit …</a:t>
            </a:r>
            <a:endParaRPr lang="zh-CN" altLang="en-US" sz="2400" dirty="0">
              <a:solidFill>
                <a:prstClr val="white"/>
              </a:solidFill>
            </a:endParaRPr>
          </a:p>
        </p:txBody>
      </p:sp>
      <p:grpSp>
        <p:nvGrpSpPr>
          <p:cNvPr id="3" name="组合 19"/>
          <p:cNvGrpSpPr/>
          <p:nvPr/>
        </p:nvGrpSpPr>
        <p:grpSpPr bwMode="auto">
          <a:xfrm>
            <a:off x="1357313" y="2898775"/>
            <a:ext cx="3143250" cy="2508250"/>
            <a:chOff x="1214414" y="2143116"/>
            <a:chExt cx="3143272" cy="2508382"/>
          </a:xfrm>
        </p:grpSpPr>
        <p:pic>
          <p:nvPicPr>
            <p:cNvPr id="45065" name="Picture 2" descr="http://img1.jike.com/get?name=T13tYpBgET1RCvBVdK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214414" y="2143116"/>
              <a:ext cx="3143272" cy="2508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66" name="TextBox 9"/>
            <p:cNvSpPr txBox="1">
              <a:spLocks noChangeArrowheads="1"/>
            </p:cNvSpPr>
            <p:nvPr/>
          </p:nvSpPr>
          <p:spPr bwMode="auto">
            <a:xfrm>
              <a:off x="1643042" y="3143248"/>
              <a:ext cx="20063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3200" b="1">
                  <a:solidFill>
                    <a:srgbClr val="FF0000"/>
                  </a:solidFill>
                </a:rPr>
                <a:t>A</a:t>
              </a:r>
              <a:endParaRPr lang="zh-CN" altLang="en-US" sz="3200" b="1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5067" name="TextBox 10"/>
            <p:cNvSpPr txBox="1">
              <a:spLocks noChangeArrowheads="1"/>
            </p:cNvSpPr>
            <p:nvPr/>
          </p:nvSpPr>
          <p:spPr bwMode="auto">
            <a:xfrm>
              <a:off x="3286116" y="3071810"/>
              <a:ext cx="20063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3200" b="1">
                  <a:solidFill>
                    <a:srgbClr val="FF0000"/>
                  </a:solidFill>
                </a:rPr>
                <a:t>B</a:t>
              </a:r>
              <a:endParaRPr lang="zh-CN" altLang="en-US" sz="3200" b="1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4" name="云形标注 13"/>
          <p:cNvSpPr/>
          <p:nvPr/>
        </p:nvSpPr>
        <p:spPr>
          <a:xfrm>
            <a:off x="4000500" y="2892425"/>
            <a:ext cx="2786063" cy="1379538"/>
          </a:xfrm>
          <a:prstGeom prst="cloudCallout">
            <a:avLst>
              <a:gd name="adj1" fmla="val 23756"/>
              <a:gd name="adj2" fmla="val 765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dirty="0">
                <a:solidFill>
                  <a:prstClr val="white"/>
                </a:solidFill>
              </a:rPr>
              <a:t>Really? Shall we go together?</a:t>
            </a:r>
            <a:endParaRPr lang="zh-CN" altLang="en-US" sz="2400" dirty="0">
              <a:solidFill>
                <a:prstClr val="white"/>
              </a:solidFill>
            </a:endParaRPr>
          </a:p>
        </p:txBody>
      </p:sp>
      <p:sp>
        <p:nvSpPr>
          <p:cNvPr id="15" name="云形标注 14"/>
          <p:cNvSpPr/>
          <p:nvPr/>
        </p:nvSpPr>
        <p:spPr>
          <a:xfrm>
            <a:off x="7215188" y="2892425"/>
            <a:ext cx="1938337" cy="1379538"/>
          </a:xfrm>
          <a:prstGeom prst="cloudCallout">
            <a:avLst>
              <a:gd name="adj1" fmla="val -36638"/>
              <a:gd name="adj2" fmla="val 762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dirty="0">
                <a:solidFill>
                  <a:prstClr val="white"/>
                </a:solidFill>
              </a:rPr>
              <a:t>Sure.</a:t>
            </a:r>
            <a:endParaRPr lang="zh-CN" altLang="en-US" sz="2400" dirty="0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857250" y="2976563"/>
            <a:ext cx="500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prstClr val="black"/>
                </a:solidFill>
              </a:rPr>
              <a:t>1.</a:t>
            </a:r>
            <a:endParaRPr lang="zh-CN" altLang="en-US" sz="2800" b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714875" y="4548188"/>
            <a:ext cx="500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prstClr val="black"/>
                </a:solidFill>
              </a:rPr>
              <a:t>2.</a:t>
            </a:r>
            <a:endParaRPr lang="zh-CN" altLang="en-US" sz="2800" b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pSp>
        <p:nvGrpSpPr>
          <p:cNvPr id="45072" name="组合 13"/>
          <p:cNvGrpSpPr/>
          <p:nvPr/>
        </p:nvGrpSpPr>
        <p:grpSpPr bwMode="auto">
          <a:xfrm>
            <a:off x="0" y="171450"/>
            <a:ext cx="5430838" cy="933450"/>
            <a:chOff x="155736" y="471049"/>
            <a:chExt cx="4838728" cy="733425"/>
          </a:xfrm>
        </p:grpSpPr>
        <p:sp>
          <p:nvSpPr>
            <p:cNvPr id="45073" name="TextBox 7"/>
            <p:cNvSpPr txBox="1">
              <a:spLocks noChangeArrowheads="1"/>
            </p:cNvSpPr>
            <p:nvPr/>
          </p:nvSpPr>
          <p:spPr bwMode="auto">
            <a:xfrm>
              <a:off x="993936" y="654271"/>
              <a:ext cx="4000528" cy="36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400" dirty="0">
                  <a:solidFill>
                    <a:srgbClr val="008000"/>
                  </a:solidFill>
                  <a:latin typeface="Aharoni" pitchFamily="2" charset="-79"/>
                  <a:cs typeface="Aharoni" pitchFamily="2" charset="-79"/>
                </a:rPr>
                <a:t>Make a travelling plan</a:t>
              </a:r>
              <a:endParaRPr lang="zh-CN" altLang="en-US" sz="2400" dirty="0">
                <a:solidFill>
                  <a:srgbClr val="00800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pic>
          <p:nvPicPr>
            <p:cNvPr id="45074" name="Picture 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5736" y="471049"/>
              <a:ext cx="838200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4" grpId="0" animBg="1"/>
      <p:bldP spid="15" grpId="0" animBg="1"/>
      <p:bldP spid="1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0"/>
          <p:cNvGrpSpPr/>
          <p:nvPr/>
        </p:nvGrpSpPr>
        <p:grpSpPr bwMode="auto">
          <a:xfrm>
            <a:off x="5595938" y="4357688"/>
            <a:ext cx="3119437" cy="2143125"/>
            <a:chOff x="3595340" y="2214554"/>
            <a:chExt cx="3119800" cy="2143140"/>
          </a:xfrm>
        </p:grpSpPr>
        <p:pic>
          <p:nvPicPr>
            <p:cNvPr id="47106" name="Picture 2" descr="http://img1.jike.com/get?name=T13tYpBgET1RCvBVdK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595340" y="2214554"/>
              <a:ext cx="3119800" cy="2143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07" name="TextBox 9"/>
            <p:cNvSpPr txBox="1">
              <a:spLocks noChangeArrowheads="1"/>
            </p:cNvSpPr>
            <p:nvPr/>
          </p:nvSpPr>
          <p:spPr bwMode="auto">
            <a:xfrm>
              <a:off x="4023968" y="3143248"/>
              <a:ext cx="20063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3200" b="1">
                  <a:solidFill>
                    <a:srgbClr val="FF0000"/>
                  </a:solidFill>
                </a:rPr>
                <a:t>A</a:t>
              </a:r>
              <a:endParaRPr lang="zh-CN" altLang="en-US" sz="3200" b="1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7108" name="TextBox 10"/>
            <p:cNvSpPr txBox="1">
              <a:spLocks noChangeArrowheads="1"/>
            </p:cNvSpPr>
            <p:nvPr/>
          </p:nvSpPr>
          <p:spPr bwMode="auto">
            <a:xfrm>
              <a:off x="5809918" y="3071810"/>
              <a:ext cx="20063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3200" b="1">
                  <a:solidFill>
                    <a:srgbClr val="FF0000"/>
                  </a:solidFill>
                </a:rPr>
                <a:t>B</a:t>
              </a:r>
              <a:endParaRPr lang="zh-CN" altLang="en-US" sz="3200" b="1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14375" y="1628775"/>
            <a:ext cx="7673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rgbClr val="FF0000"/>
                </a:solidFill>
              </a:rPr>
              <a:t>Step 2:  </a:t>
            </a:r>
            <a:r>
              <a:rPr lang="en-US" altLang="zh-CN" sz="3200" dirty="0">
                <a:solidFill>
                  <a:prstClr val="black"/>
                </a:solidFill>
              </a:rPr>
              <a:t>Ask and answer. Then make a plan.</a:t>
            </a:r>
            <a:endParaRPr lang="zh-CN" altLang="en-US" sz="3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38916" name="Picture 4" descr="http://www.iconpng.com/png/graphic-icons/questio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00" y="2428875"/>
            <a:ext cx="1652588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8"/>
          <p:cNvSpPr txBox="1">
            <a:spLocks noChangeArrowheads="1"/>
          </p:cNvSpPr>
          <p:nvPr/>
        </p:nvSpPr>
        <p:spPr bwMode="auto">
          <a:xfrm>
            <a:off x="500063" y="2974975"/>
            <a:ext cx="5786437" cy="30464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440055" indent="-44005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zh-CN" sz="3200" dirty="0">
                <a:solidFill>
                  <a:prstClr val="black"/>
                </a:solidFill>
                <a:latin typeface="Calibri" panose="020F0502020204030204" pitchFamily="34" charset="0"/>
              </a:rPr>
              <a:t>How long does it take to get to … from … by …?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zh-CN" sz="3200" dirty="0">
                <a:solidFill>
                  <a:prstClr val="black"/>
                </a:solidFill>
                <a:latin typeface="Calibri" panose="020F0502020204030204" pitchFamily="34" charset="0"/>
              </a:rPr>
              <a:t> What can we see/find in …?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zh-CN" sz="3200" dirty="0">
                <a:solidFill>
                  <a:prstClr val="black"/>
                </a:solidFill>
                <a:latin typeface="Calibri" panose="020F0502020204030204" pitchFamily="34" charset="0"/>
              </a:rPr>
              <a:t> What can we visit?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zh-CN" sz="3200" dirty="0">
                <a:solidFill>
                  <a:prstClr val="black"/>
                </a:solidFill>
                <a:latin typeface="Calibri" panose="020F0502020204030204" pitchFamily="34" charset="0"/>
              </a:rPr>
              <a:t> What can we eat?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zh-CN" sz="3200" dirty="0">
                <a:solidFill>
                  <a:prstClr val="black"/>
                </a:solidFill>
                <a:latin typeface="Calibri" panose="020F0502020204030204" pitchFamily="34" charset="0"/>
              </a:rPr>
              <a:t> … ?</a:t>
            </a:r>
          </a:p>
        </p:txBody>
      </p:sp>
      <p:grpSp>
        <p:nvGrpSpPr>
          <p:cNvPr id="47112" name="组合 13"/>
          <p:cNvGrpSpPr/>
          <p:nvPr/>
        </p:nvGrpSpPr>
        <p:grpSpPr bwMode="auto">
          <a:xfrm>
            <a:off x="0" y="263525"/>
            <a:ext cx="5430838" cy="933450"/>
            <a:chOff x="155736" y="471049"/>
            <a:chExt cx="4838728" cy="733425"/>
          </a:xfrm>
        </p:grpSpPr>
        <p:sp>
          <p:nvSpPr>
            <p:cNvPr id="47113" name="TextBox 7"/>
            <p:cNvSpPr txBox="1">
              <a:spLocks noChangeArrowheads="1"/>
            </p:cNvSpPr>
            <p:nvPr/>
          </p:nvSpPr>
          <p:spPr bwMode="auto">
            <a:xfrm>
              <a:off x="993936" y="654271"/>
              <a:ext cx="4000528" cy="36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400">
                  <a:solidFill>
                    <a:srgbClr val="008000"/>
                  </a:solidFill>
                  <a:latin typeface="Aharoni" pitchFamily="2" charset="-79"/>
                  <a:cs typeface="Aharoni" pitchFamily="2" charset="-79"/>
                </a:rPr>
                <a:t>Make a travelling plan</a:t>
              </a:r>
              <a:endParaRPr lang="zh-CN" altLang="en-US" sz="2400">
                <a:solidFill>
                  <a:srgbClr val="00800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pic>
          <p:nvPicPr>
            <p:cNvPr id="47114" name="Picture 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5736" y="471049"/>
              <a:ext cx="838200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57188" y="1000125"/>
            <a:ext cx="5357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rgbClr val="FF0000"/>
                </a:solidFill>
              </a:rPr>
              <a:t>Step 3:  </a:t>
            </a:r>
            <a:r>
              <a:rPr lang="en-US" altLang="zh-CN" sz="3200" dirty="0">
                <a:solidFill>
                  <a:prstClr val="black"/>
                </a:solidFill>
              </a:rPr>
              <a:t>Report your plan.</a:t>
            </a:r>
            <a:endParaRPr lang="zh-CN" altLang="en-US" sz="3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组合 15"/>
          <p:cNvGrpSpPr/>
          <p:nvPr/>
        </p:nvGrpSpPr>
        <p:grpSpPr bwMode="auto">
          <a:xfrm>
            <a:off x="684213" y="1643063"/>
            <a:ext cx="7820025" cy="4903787"/>
            <a:chOff x="868456" y="1643050"/>
            <a:chExt cx="6658955" cy="4904272"/>
          </a:xfrm>
        </p:grpSpPr>
        <p:pic>
          <p:nvPicPr>
            <p:cNvPr id="49155" name="Picture 4" descr="http://pic7.nipic.com/20100616/2476235_230109060879_2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68456" y="1643050"/>
              <a:ext cx="6658955" cy="4904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56" name="TextBox 14"/>
            <p:cNvSpPr txBox="1">
              <a:spLocks noChangeArrowheads="1"/>
            </p:cNvSpPr>
            <p:nvPr/>
          </p:nvSpPr>
          <p:spPr bwMode="auto">
            <a:xfrm>
              <a:off x="2769195" y="2786058"/>
              <a:ext cx="2759138" cy="3047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400" dirty="0">
                  <a:solidFill>
                    <a:prstClr val="black"/>
                  </a:solidFill>
                </a:rPr>
                <a:t>We would like to go to … this winter holiday.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400" dirty="0">
                  <a:solidFill>
                    <a:prstClr val="black"/>
                  </a:solidFill>
                </a:rPr>
                <a:t>… is the capital of …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400" dirty="0">
                  <a:solidFill>
                    <a:prstClr val="black"/>
                  </a:solidFill>
                </a:rPr>
                <a:t>We can see/find …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400" dirty="0">
                  <a:solidFill>
                    <a:prstClr val="black"/>
                  </a:solidFill>
                </a:rPr>
                <a:t>We want to visit …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400" dirty="0">
                  <a:solidFill>
                    <a:prstClr val="black"/>
                  </a:solidFill>
                </a:rPr>
                <a:t>We like eating …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400" dirty="0">
                  <a:solidFill>
                    <a:prstClr val="black"/>
                  </a:solidFill>
                </a:rPr>
                <a:t>We think we will have a good time there.</a:t>
              </a:r>
            </a:p>
          </p:txBody>
        </p:sp>
      </p:grpSp>
      <p:grpSp>
        <p:nvGrpSpPr>
          <p:cNvPr id="49157" name="组合 13"/>
          <p:cNvGrpSpPr/>
          <p:nvPr/>
        </p:nvGrpSpPr>
        <p:grpSpPr bwMode="auto">
          <a:xfrm>
            <a:off x="0" y="171450"/>
            <a:ext cx="5430838" cy="933450"/>
            <a:chOff x="155736" y="471049"/>
            <a:chExt cx="4838728" cy="733425"/>
          </a:xfrm>
        </p:grpSpPr>
        <p:sp>
          <p:nvSpPr>
            <p:cNvPr id="49158" name="TextBox 7"/>
            <p:cNvSpPr txBox="1">
              <a:spLocks noChangeArrowheads="1"/>
            </p:cNvSpPr>
            <p:nvPr/>
          </p:nvSpPr>
          <p:spPr bwMode="auto">
            <a:xfrm>
              <a:off x="993936" y="654271"/>
              <a:ext cx="4000528" cy="36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400">
                  <a:solidFill>
                    <a:srgbClr val="008000"/>
                  </a:solidFill>
                  <a:latin typeface="Aharoni" pitchFamily="2" charset="-79"/>
                  <a:cs typeface="Aharoni" pitchFamily="2" charset="-79"/>
                </a:rPr>
                <a:t>Make a travelling plan</a:t>
              </a:r>
              <a:endParaRPr lang="zh-CN" altLang="en-US" sz="2400">
                <a:solidFill>
                  <a:srgbClr val="00800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pic>
          <p:nvPicPr>
            <p:cNvPr id="49159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5736" y="471049"/>
              <a:ext cx="838200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28750" y="5019675"/>
            <a:ext cx="6611938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28750" y="4019550"/>
            <a:ext cx="6611938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428750" y="3036888"/>
            <a:ext cx="6611938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428750" y="1976438"/>
            <a:ext cx="6611938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椭圆 16"/>
          <p:cNvSpPr/>
          <p:nvPr/>
        </p:nvSpPr>
        <p:spPr>
          <a:xfrm>
            <a:off x="1928813" y="2090738"/>
            <a:ext cx="857250" cy="78581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1928813" y="3090863"/>
            <a:ext cx="857250" cy="78581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2000250" y="4090988"/>
            <a:ext cx="857250" cy="78581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2000250" y="5091113"/>
            <a:ext cx="857250" cy="78581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1209" name="Picture 16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2413" y="517525"/>
            <a:ext cx="4211637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Learn the sounds 01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0928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1" name="矩形 25612"/>
          <p:cNvSpPr>
            <a:spLocks noChangeArrowheads="1" noChangeShapeType="1" noTextEdit="1"/>
          </p:cNvSpPr>
          <p:nvPr/>
        </p:nvSpPr>
        <p:spPr bwMode="auto">
          <a:xfrm>
            <a:off x="7772400" y="6308725"/>
            <a:ext cx="1371600" cy="350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403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 descr="http://image.zcool.com.cn/2009/04/71/124/124370277772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38" y="4286250"/>
            <a:ext cx="18573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714625" y="2997200"/>
            <a:ext cx="1928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prstClr val="black"/>
                </a:solidFill>
              </a:rPr>
              <a:t>b</a:t>
            </a:r>
            <a:r>
              <a:rPr lang="en-US" altLang="zh-CN" sz="3600">
                <a:solidFill>
                  <a:srgbClr val="FF0000"/>
                </a:solidFill>
              </a:rPr>
              <a:t>ir</a:t>
            </a:r>
            <a:r>
              <a:rPr lang="en-US" altLang="zh-CN" sz="3600">
                <a:solidFill>
                  <a:prstClr val="black"/>
                </a:solidFill>
              </a:rPr>
              <a:t>thday</a:t>
            </a:r>
            <a:endParaRPr lang="zh-CN" altLang="en-US" sz="36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215063" y="2643188"/>
            <a:ext cx="9286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prstClr val="black"/>
                </a:solidFill>
              </a:rPr>
              <a:t>g</a:t>
            </a:r>
            <a:r>
              <a:rPr lang="en-US" altLang="zh-CN" sz="3600">
                <a:solidFill>
                  <a:srgbClr val="FF0000"/>
                </a:solidFill>
              </a:rPr>
              <a:t>ir</a:t>
            </a:r>
            <a:r>
              <a:rPr lang="en-US" altLang="zh-CN" sz="3600">
                <a:solidFill>
                  <a:prstClr val="black"/>
                </a:solidFill>
              </a:rPr>
              <a:t>l</a:t>
            </a:r>
            <a:endParaRPr lang="zh-CN" altLang="en-US" sz="36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571750" y="4140200"/>
            <a:ext cx="13573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prstClr val="black"/>
                </a:solidFill>
              </a:rPr>
              <a:t>b</a:t>
            </a:r>
            <a:r>
              <a:rPr lang="en-US" altLang="zh-CN" sz="3600">
                <a:solidFill>
                  <a:srgbClr val="FF0000"/>
                </a:solidFill>
              </a:rPr>
              <a:t>ur</a:t>
            </a:r>
            <a:r>
              <a:rPr lang="en-US" altLang="zh-CN" sz="3600">
                <a:solidFill>
                  <a:prstClr val="black"/>
                </a:solidFill>
              </a:rPr>
              <a:t>n</a:t>
            </a:r>
            <a:endParaRPr lang="zh-CN" altLang="en-US" sz="36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643563" y="4140200"/>
            <a:ext cx="1571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prstClr val="black"/>
                </a:solidFill>
              </a:rPr>
              <a:t>f</a:t>
            </a:r>
            <a:r>
              <a:rPr lang="en-US" altLang="zh-CN" sz="3600">
                <a:solidFill>
                  <a:srgbClr val="FF0000"/>
                </a:solidFill>
              </a:rPr>
              <a:t>ur</a:t>
            </a:r>
            <a:r>
              <a:rPr lang="en-US" altLang="zh-CN" sz="3600">
                <a:solidFill>
                  <a:prstClr val="black"/>
                </a:solidFill>
              </a:rPr>
              <a:t>ther</a:t>
            </a:r>
            <a:endParaRPr lang="zh-CN" altLang="en-US" sz="36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785938" y="1568450"/>
            <a:ext cx="1714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prstClr val="black"/>
                </a:solidFill>
              </a:rPr>
              <a:t>j</a:t>
            </a:r>
            <a:r>
              <a:rPr lang="en-US" altLang="zh-CN" sz="3600">
                <a:solidFill>
                  <a:srgbClr val="FF0000"/>
                </a:solidFill>
              </a:rPr>
              <a:t>er</a:t>
            </a:r>
            <a:r>
              <a:rPr lang="en-US" altLang="zh-CN" sz="3600">
                <a:solidFill>
                  <a:prstClr val="black"/>
                </a:solidFill>
              </a:rPr>
              <a:t>k</a:t>
            </a:r>
            <a:endParaRPr lang="zh-CN" altLang="en-US" sz="36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214813" y="1282700"/>
            <a:ext cx="1714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prstClr val="black"/>
                </a:solidFill>
              </a:rPr>
              <a:t>h</a:t>
            </a:r>
            <a:r>
              <a:rPr lang="en-US" altLang="zh-CN" sz="3600">
                <a:solidFill>
                  <a:srgbClr val="FF0000"/>
                </a:solidFill>
              </a:rPr>
              <a:t>er</a:t>
            </a:r>
            <a:r>
              <a:rPr lang="en-US" altLang="zh-CN" sz="3600">
                <a:solidFill>
                  <a:prstClr val="black"/>
                </a:solidFill>
              </a:rPr>
              <a:t>b</a:t>
            </a:r>
            <a:endParaRPr lang="zh-CN" altLang="en-US" sz="36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143375" y="5072063"/>
            <a:ext cx="13573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prstClr val="black"/>
                </a:solidFill>
              </a:rPr>
              <a:t>p</a:t>
            </a:r>
            <a:r>
              <a:rPr lang="en-US" altLang="zh-CN" sz="3600">
                <a:solidFill>
                  <a:srgbClr val="FF0000"/>
                </a:solidFill>
              </a:rPr>
              <a:t>ur</a:t>
            </a:r>
            <a:r>
              <a:rPr lang="en-US" altLang="zh-CN" sz="3600">
                <a:solidFill>
                  <a:prstClr val="black"/>
                </a:solidFill>
              </a:rPr>
              <a:t>se</a:t>
            </a:r>
            <a:endParaRPr lang="zh-CN" altLang="en-US" sz="36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53257" name="Picture 16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25" y="517525"/>
            <a:ext cx="4211638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85938" y="2089150"/>
            <a:ext cx="58229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85938" y="4160838"/>
            <a:ext cx="582295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椭圆 8"/>
          <p:cNvSpPr/>
          <p:nvPr/>
        </p:nvSpPr>
        <p:spPr>
          <a:xfrm>
            <a:off x="2214563" y="2089150"/>
            <a:ext cx="857250" cy="78581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2143125" y="4232275"/>
            <a:ext cx="857250" cy="78581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5301" name="Picture 16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50" y="517525"/>
            <a:ext cx="4211638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Learn the sounds 02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0213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10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 descr="http://image.zcool.com.cn/2009/04/71/124/124370277772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38" y="4286250"/>
            <a:ext cx="18573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714625" y="2997200"/>
            <a:ext cx="1928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prstClr val="black"/>
                </a:solidFill>
              </a:rPr>
              <a:t>travell</a:t>
            </a:r>
            <a:r>
              <a:rPr lang="en-US" altLang="zh-CN" sz="3600">
                <a:solidFill>
                  <a:srgbClr val="FF0000"/>
                </a:solidFill>
              </a:rPr>
              <a:t>er</a:t>
            </a:r>
            <a:endParaRPr lang="zh-CN" altLang="en-US" sz="36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215063" y="2643188"/>
            <a:ext cx="1714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prstClr val="black"/>
                </a:solidFill>
              </a:rPr>
              <a:t>winn</a:t>
            </a:r>
            <a:r>
              <a:rPr lang="en-US" altLang="zh-CN" sz="3600">
                <a:solidFill>
                  <a:srgbClr val="FF0000"/>
                </a:solidFill>
              </a:rPr>
              <a:t>er</a:t>
            </a:r>
            <a:endParaRPr lang="zh-CN" altLang="en-US" sz="36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571750" y="4140200"/>
            <a:ext cx="13573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FF0000"/>
                </a:solidFill>
              </a:rPr>
              <a:t>a</a:t>
            </a:r>
            <a:r>
              <a:rPr lang="en-US" altLang="zh-CN" sz="3600">
                <a:solidFill>
                  <a:prstClr val="black"/>
                </a:solidFill>
              </a:rPr>
              <a:t>lone</a:t>
            </a:r>
            <a:endParaRPr lang="zh-CN" altLang="en-US" sz="36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643563" y="4140200"/>
            <a:ext cx="2286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prstClr val="black"/>
                </a:solidFill>
              </a:rPr>
              <a:t>grandm</a:t>
            </a:r>
            <a:r>
              <a:rPr lang="en-US" altLang="zh-CN" sz="3600">
                <a:solidFill>
                  <a:srgbClr val="FF0000"/>
                </a:solidFill>
              </a:rPr>
              <a:t>a</a:t>
            </a:r>
            <a:endParaRPr lang="zh-CN" altLang="en-US" sz="36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785938" y="1568450"/>
            <a:ext cx="1714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prstClr val="black"/>
                </a:solidFill>
              </a:rPr>
              <a:t>sing</a:t>
            </a:r>
            <a:r>
              <a:rPr lang="en-US" altLang="zh-CN" sz="3600">
                <a:solidFill>
                  <a:srgbClr val="FF0000"/>
                </a:solidFill>
              </a:rPr>
              <a:t>er</a:t>
            </a:r>
            <a:endParaRPr lang="zh-CN" altLang="en-US" sz="36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214813" y="1282700"/>
            <a:ext cx="1714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prstClr val="black"/>
                </a:solidFill>
              </a:rPr>
              <a:t>lock</a:t>
            </a:r>
            <a:r>
              <a:rPr lang="en-US" altLang="zh-CN" sz="3600">
                <a:solidFill>
                  <a:srgbClr val="FF0000"/>
                </a:solidFill>
              </a:rPr>
              <a:t>er</a:t>
            </a:r>
            <a:endParaRPr lang="zh-CN" altLang="en-US" sz="36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143375" y="5072063"/>
            <a:ext cx="2143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prstClr val="black"/>
                </a:solidFill>
              </a:rPr>
              <a:t>grandp</a:t>
            </a:r>
            <a:r>
              <a:rPr lang="en-US" altLang="zh-CN" sz="3600" dirty="0">
                <a:solidFill>
                  <a:srgbClr val="FF0000"/>
                </a:solidFill>
              </a:rPr>
              <a:t>a </a:t>
            </a:r>
            <a:endParaRPr lang="zh-CN" altLang="en-US" sz="36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57353" name="Picture 16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25" y="476250"/>
            <a:ext cx="4211638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1525588"/>
            <a:ext cx="4873625" cy="50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右箭头 11"/>
          <p:cNvSpPr/>
          <p:nvPr/>
        </p:nvSpPr>
        <p:spPr>
          <a:xfrm>
            <a:off x="6143625" y="2882900"/>
            <a:ext cx="857250" cy="357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右箭头 12"/>
          <p:cNvSpPr/>
          <p:nvPr/>
        </p:nvSpPr>
        <p:spPr>
          <a:xfrm>
            <a:off x="6143625" y="5097463"/>
            <a:ext cx="857250" cy="357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143750" y="2740025"/>
            <a:ext cx="1428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000">
                <a:solidFill>
                  <a:prstClr val="black"/>
                </a:solidFill>
              </a:rPr>
              <a:t>long</a:t>
            </a:r>
            <a:endParaRPr lang="zh-CN" altLang="en-US" sz="40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215188" y="4960938"/>
            <a:ext cx="1428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000">
                <a:solidFill>
                  <a:prstClr val="black"/>
                </a:solidFill>
              </a:rPr>
              <a:t>short</a:t>
            </a:r>
            <a:endParaRPr lang="zh-CN" altLang="en-US" sz="40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59398" name="Picture 16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25" y="333375"/>
            <a:ext cx="3816350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2" descr="C:\Users\Administrator\Desktop\04_Top ba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矩形 16"/>
          <p:cNvSpPr/>
          <p:nvPr/>
        </p:nvSpPr>
        <p:spPr>
          <a:xfrm>
            <a:off x="-32" y="2285992"/>
            <a:ext cx="9025805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Read ten thousand books</a:t>
            </a:r>
          </a:p>
          <a:p>
            <a:pPr algn="ctr">
              <a:defRPr/>
            </a:pPr>
            <a:r>
              <a:rPr lang="en-US" altLang="zh-CN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Travel ten thousand miles</a:t>
            </a:r>
            <a:endParaRPr lang="zh-CN" altLang="en-US" sz="54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5846" name="Picture 6" descr="http://www.bogoboo.com/wp-content/uploads/2009/12/madrid-for-christma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559300"/>
            <a:ext cx="3214688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8" descr="http://traveltips.usatoday.com/DM-Resize/photos.demandstudios.com/getty/article/184/232/87836775_XS.jpg?w=560&amp;h=560&amp;keep_ratio=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86500" y="0"/>
            <a:ext cx="28575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2" name="Picture 12" descr="Famous buildings Germany Cities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0"/>
            <a:ext cx="307181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4" name="Picture 14" descr="Famous buildings St. Petersburg Cities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071813" y="0"/>
            <a:ext cx="325278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6" name="Picture 16" descr="http://www.travel-visit-places.com/wp-content/uploads/Sydney-Opera-House-and-Skyline-Australi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14688" y="4572000"/>
            <a:ext cx="30003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8" name="Picture 18" descr="http://www.dailydesktop.eu/data/media/862/Arc%20De%20Triomphe%20At%20Night,%20Paris,%20France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15063" y="4554538"/>
            <a:ext cx="2928937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36563" y="1341438"/>
            <a:ext cx="8358187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prstClr val="black"/>
                </a:solidFill>
              </a:rPr>
              <a:t>1. Read </a:t>
            </a:r>
            <a:r>
              <a:rPr lang="en-US" altLang="zh-CN" sz="3200" i="1" dirty="0">
                <a:solidFill>
                  <a:prstClr val="black"/>
                </a:solidFill>
              </a:rPr>
              <a:t>Student’s Book</a:t>
            </a:r>
            <a:r>
              <a:rPr lang="en-US" altLang="zh-CN" sz="3200" dirty="0">
                <a:solidFill>
                  <a:prstClr val="black"/>
                </a:solidFill>
              </a:rPr>
              <a:t> pages 58 to 63.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prstClr val="black"/>
                </a:solidFill>
              </a:rPr>
              <a:t>2. Share your travelling plan.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prstClr val="black"/>
                </a:solidFill>
              </a:rPr>
              <a:t>3. Finish </a:t>
            </a:r>
            <a:r>
              <a:rPr lang="en-US" altLang="zh-CN" sz="3200" i="1" dirty="0">
                <a:solidFill>
                  <a:prstClr val="black"/>
                </a:solidFill>
              </a:rPr>
              <a:t>Workbook</a:t>
            </a:r>
            <a:r>
              <a:rPr lang="en-US" altLang="zh-CN" sz="3200" dirty="0">
                <a:solidFill>
                  <a:prstClr val="black"/>
                </a:solidFill>
              </a:rPr>
              <a:t> pages 54 and 55.</a:t>
            </a:r>
          </a:p>
        </p:txBody>
      </p:sp>
      <p:pic>
        <p:nvPicPr>
          <p:cNvPr id="65538" name="Picture 8" descr="http://traveltips.usatoday.com/DM-Resize/photos.demandstudios.com/getty/article/184/232/87836775_XS.jpg?w=560&amp;h=560&amp;keep_ratio=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86500" y="4572000"/>
            <a:ext cx="28575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12" descr="Famous buildings Germany Cities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572000"/>
            <a:ext cx="307181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Picture 14" descr="Famous buildings St. Petersburg Cities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71813" y="4572000"/>
            <a:ext cx="325278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427038" y="571500"/>
            <a:ext cx="4000500" cy="7699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4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Lucida Handwriting" panose="03010101010101010101" pitchFamily="66" charset="0"/>
              </a:rPr>
              <a:t>Homework</a:t>
            </a:r>
            <a:endParaRPr lang="zh-CN" altLang="en-US" sz="4400" b="1" dirty="0" smtClean="0">
              <a:solidFill>
                <a:srgbClr val="1F497D">
                  <a:lumMod val="60000"/>
                  <a:lumOff val="40000"/>
                </a:srgbClr>
              </a:solidFill>
              <a:latin typeface="Lucida Handwriting" panose="03010101010101010101" pitchFamily="66" charset="0"/>
            </a:endParaRPr>
          </a:p>
        </p:txBody>
      </p:sp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819072" y="2536149"/>
            <a:ext cx="1345216" cy="19009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357457" y="2348880"/>
            <a:ext cx="1318997" cy="18722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5544" name="矩形 32777"/>
          <p:cNvSpPr>
            <a:spLocks noChangeArrowheads="1" noChangeShapeType="1" noTextEdit="1"/>
          </p:cNvSpPr>
          <p:nvPr/>
        </p:nvSpPr>
        <p:spPr bwMode="auto">
          <a:xfrm>
            <a:off x="7772400" y="6308725"/>
            <a:ext cx="1371600" cy="350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38" y="1143000"/>
            <a:ext cx="2786062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38" y="4071938"/>
            <a:ext cx="25336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88" y="4000500"/>
            <a:ext cx="3048000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928920" y="763914"/>
            <a:ext cx="4286280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altLang="zh-CN" sz="28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Which one is missing?</a:t>
            </a:r>
            <a:endParaRPr lang="zh-CN" altLang="en-US" sz="2800" b="1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2063" y="1214438"/>
            <a:ext cx="2514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8" name="组合 13"/>
          <p:cNvGrpSpPr/>
          <p:nvPr/>
        </p:nvGrpSpPr>
        <p:grpSpPr bwMode="auto">
          <a:xfrm>
            <a:off x="33338" y="407988"/>
            <a:ext cx="5430837" cy="933450"/>
            <a:chOff x="155736" y="568340"/>
            <a:chExt cx="4838728" cy="733425"/>
          </a:xfrm>
        </p:grpSpPr>
        <p:sp>
          <p:nvSpPr>
            <p:cNvPr id="8199" name="TextBox 7"/>
            <p:cNvSpPr txBox="1">
              <a:spLocks noChangeArrowheads="1"/>
            </p:cNvSpPr>
            <p:nvPr/>
          </p:nvSpPr>
          <p:spPr bwMode="auto">
            <a:xfrm>
              <a:off x="993936" y="654271"/>
              <a:ext cx="4000528" cy="36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400">
                  <a:solidFill>
                    <a:srgbClr val="008000"/>
                  </a:solidFill>
                  <a:latin typeface="Aharoni" pitchFamily="2" charset="-79"/>
                  <a:cs typeface="Aharoni" pitchFamily="2" charset="-79"/>
                </a:rPr>
                <a:t>Look and say</a:t>
              </a:r>
              <a:endParaRPr lang="zh-CN" altLang="en-US" sz="2400">
                <a:solidFill>
                  <a:srgbClr val="00800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pic>
          <p:nvPicPr>
            <p:cNvPr id="8200" name="Picture 2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5736" y="568340"/>
              <a:ext cx="838200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38" y="1143000"/>
            <a:ext cx="2786062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3" y="1214438"/>
            <a:ext cx="2514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88" y="4000500"/>
            <a:ext cx="3048000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988423" y="686127"/>
            <a:ext cx="4286280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altLang="zh-CN" sz="28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Which one is missing?</a:t>
            </a:r>
            <a:endParaRPr lang="zh-CN" altLang="en-US" sz="2800" b="1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87450" y="4076700"/>
            <a:ext cx="25336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6" name="组合 13"/>
          <p:cNvGrpSpPr/>
          <p:nvPr/>
        </p:nvGrpSpPr>
        <p:grpSpPr bwMode="auto">
          <a:xfrm>
            <a:off x="0" y="369888"/>
            <a:ext cx="5257800" cy="946150"/>
            <a:chOff x="155736" y="568340"/>
            <a:chExt cx="4838728" cy="733425"/>
          </a:xfrm>
        </p:grpSpPr>
        <p:sp>
          <p:nvSpPr>
            <p:cNvPr id="10247" name="TextBox 7"/>
            <p:cNvSpPr txBox="1">
              <a:spLocks noChangeArrowheads="1"/>
            </p:cNvSpPr>
            <p:nvPr/>
          </p:nvSpPr>
          <p:spPr bwMode="auto">
            <a:xfrm>
              <a:off x="993936" y="654271"/>
              <a:ext cx="4000528" cy="36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400">
                  <a:solidFill>
                    <a:srgbClr val="008000"/>
                  </a:solidFill>
                  <a:latin typeface="Aharoni" pitchFamily="2" charset="-79"/>
                  <a:cs typeface="Aharoni" pitchFamily="2" charset="-79"/>
                </a:rPr>
                <a:t>Look and say</a:t>
              </a:r>
              <a:endParaRPr lang="zh-CN" altLang="en-US" sz="2400">
                <a:solidFill>
                  <a:srgbClr val="00800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pic>
          <p:nvPicPr>
            <p:cNvPr id="10248" name="Picture 2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5736" y="568340"/>
              <a:ext cx="838200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38" y="1143000"/>
            <a:ext cx="2786062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3" y="1214438"/>
            <a:ext cx="2514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38" y="4071938"/>
            <a:ext cx="25336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88" y="4000500"/>
            <a:ext cx="3048000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14685" y="748029"/>
            <a:ext cx="4286280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altLang="zh-CN" sz="28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Which one is missing?</a:t>
            </a:r>
            <a:endParaRPr lang="zh-CN" altLang="en-US" sz="2800" b="1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929313" y="4000500"/>
            <a:ext cx="1000125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pSp>
        <p:nvGrpSpPr>
          <p:cNvPr id="12295" name="组合 13"/>
          <p:cNvGrpSpPr/>
          <p:nvPr/>
        </p:nvGrpSpPr>
        <p:grpSpPr bwMode="auto">
          <a:xfrm>
            <a:off x="0" y="369888"/>
            <a:ext cx="5257800" cy="946150"/>
            <a:chOff x="155736" y="568340"/>
            <a:chExt cx="4838728" cy="733425"/>
          </a:xfrm>
        </p:grpSpPr>
        <p:sp>
          <p:nvSpPr>
            <p:cNvPr id="12296" name="TextBox 7"/>
            <p:cNvSpPr txBox="1">
              <a:spLocks noChangeArrowheads="1"/>
            </p:cNvSpPr>
            <p:nvPr/>
          </p:nvSpPr>
          <p:spPr bwMode="auto">
            <a:xfrm>
              <a:off x="993936" y="654271"/>
              <a:ext cx="4000528" cy="36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400">
                  <a:solidFill>
                    <a:srgbClr val="008000"/>
                  </a:solidFill>
                  <a:latin typeface="Aharoni" pitchFamily="2" charset="-79"/>
                  <a:cs typeface="Aharoni" pitchFamily="2" charset="-79"/>
                </a:rPr>
                <a:t>Look and say</a:t>
              </a:r>
              <a:endParaRPr lang="zh-CN" altLang="en-US" sz="2400">
                <a:solidFill>
                  <a:srgbClr val="00800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pic>
          <p:nvPicPr>
            <p:cNvPr id="12297" name="Picture 2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5736" y="568340"/>
              <a:ext cx="838200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38" y="1143000"/>
            <a:ext cx="2786062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3" y="1214438"/>
            <a:ext cx="2514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38" y="4071938"/>
            <a:ext cx="25336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88" y="4000500"/>
            <a:ext cx="3048000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14685" y="714375"/>
            <a:ext cx="4286280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altLang="zh-CN" sz="28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Which one is missing?</a:t>
            </a:r>
            <a:endParaRPr lang="zh-CN" altLang="en-US" sz="2800" b="1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929313" y="6000750"/>
            <a:ext cx="1000125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pSp>
        <p:nvGrpSpPr>
          <p:cNvPr id="14343" name="组合 13"/>
          <p:cNvGrpSpPr/>
          <p:nvPr/>
        </p:nvGrpSpPr>
        <p:grpSpPr bwMode="auto">
          <a:xfrm>
            <a:off x="0" y="369888"/>
            <a:ext cx="5257800" cy="946150"/>
            <a:chOff x="155736" y="568340"/>
            <a:chExt cx="4838728" cy="733425"/>
          </a:xfrm>
        </p:grpSpPr>
        <p:sp>
          <p:nvSpPr>
            <p:cNvPr id="14344" name="TextBox 7"/>
            <p:cNvSpPr txBox="1">
              <a:spLocks noChangeArrowheads="1"/>
            </p:cNvSpPr>
            <p:nvPr/>
          </p:nvSpPr>
          <p:spPr bwMode="auto">
            <a:xfrm>
              <a:off x="993936" y="654271"/>
              <a:ext cx="4000528" cy="36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400">
                  <a:solidFill>
                    <a:srgbClr val="008000"/>
                  </a:solidFill>
                  <a:latin typeface="Aharoni" pitchFamily="2" charset="-79"/>
                  <a:cs typeface="Aharoni" pitchFamily="2" charset="-79"/>
                </a:rPr>
                <a:t>Look and say</a:t>
              </a:r>
              <a:endParaRPr lang="zh-CN" altLang="en-US" sz="2400">
                <a:solidFill>
                  <a:srgbClr val="00800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pic>
          <p:nvPicPr>
            <p:cNvPr id="14345" name="Picture 2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5736" y="568340"/>
              <a:ext cx="838200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38" y="1143000"/>
            <a:ext cx="2786062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3" y="1214438"/>
            <a:ext cx="2514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38" y="4071938"/>
            <a:ext cx="25336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88" y="4000500"/>
            <a:ext cx="3048000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500563" y="4929188"/>
            <a:ext cx="1000125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Box 10"/>
          <p:cNvSpPr txBox="1"/>
          <p:nvPr/>
        </p:nvSpPr>
        <p:spPr>
          <a:xfrm>
            <a:off x="3214685" y="714375"/>
            <a:ext cx="4286280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altLang="zh-CN" sz="28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Which one is missing?</a:t>
            </a:r>
            <a:endParaRPr lang="zh-CN" altLang="en-US" sz="2800" b="1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pSp>
        <p:nvGrpSpPr>
          <p:cNvPr id="16391" name="组合 13"/>
          <p:cNvGrpSpPr/>
          <p:nvPr/>
        </p:nvGrpSpPr>
        <p:grpSpPr bwMode="auto">
          <a:xfrm>
            <a:off x="0" y="369888"/>
            <a:ext cx="5257800" cy="946150"/>
            <a:chOff x="155736" y="568340"/>
            <a:chExt cx="4838728" cy="733425"/>
          </a:xfrm>
        </p:grpSpPr>
        <p:sp>
          <p:nvSpPr>
            <p:cNvPr id="16392" name="TextBox 7"/>
            <p:cNvSpPr txBox="1">
              <a:spLocks noChangeArrowheads="1"/>
            </p:cNvSpPr>
            <p:nvPr/>
          </p:nvSpPr>
          <p:spPr bwMode="auto">
            <a:xfrm>
              <a:off x="993936" y="654271"/>
              <a:ext cx="4000528" cy="36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400">
                  <a:solidFill>
                    <a:srgbClr val="008000"/>
                  </a:solidFill>
                  <a:latin typeface="Aharoni" pitchFamily="2" charset="-79"/>
                  <a:cs typeface="Aharoni" pitchFamily="2" charset="-79"/>
                </a:rPr>
                <a:t>Look and say</a:t>
              </a:r>
              <a:endParaRPr lang="zh-CN" altLang="en-US" sz="2400">
                <a:solidFill>
                  <a:srgbClr val="00800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pic>
          <p:nvPicPr>
            <p:cNvPr id="16393" name="Picture 2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5736" y="568340"/>
              <a:ext cx="838200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94" name="矩形 8203"/>
          <p:cNvSpPr>
            <a:spLocks noChangeArrowheads="1" noChangeShapeType="1" noTextEdit="1"/>
          </p:cNvSpPr>
          <p:nvPr/>
        </p:nvSpPr>
        <p:spPr bwMode="auto">
          <a:xfrm>
            <a:off x="7772400" y="6308725"/>
            <a:ext cx="1371600" cy="350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38" y="1143000"/>
            <a:ext cx="2786062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3" y="1214438"/>
            <a:ext cx="2514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38" y="4071938"/>
            <a:ext cx="25336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88" y="4000500"/>
            <a:ext cx="3048000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215188" y="4929188"/>
            <a:ext cx="1000125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Box 10"/>
          <p:cNvSpPr txBox="1"/>
          <p:nvPr/>
        </p:nvSpPr>
        <p:spPr>
          <a:xfrm>
            <a:off x="3214685" y="714375"/>
            <a:ext cx="4286280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altLang="zh-CN" sz="28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Which one is missing?</a:t>
            </a:r>
            <a:endParaRPr lang="zh-CN" altLang="en-US" sz="2800" b="1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pSp>
        <p:nvGrpSpPr>
          <p:cNvPr id="18439" name="组合 13"/>
          <p:cNvGrpSpPr/>
          <p:nvPr/>
        </p:nvGrpSpPr>
        <p:grpSpPr bwMode="auto">
          <a:xfrm>
            <a:off x="0" y="369888"/>
            <a:ext cx="5257800" cy="946150"/>
            <a:chOff x="155736" y="568340"/>
            <a:chExt cx="4838728" cy="733425"/>
          </a:xfrm>
        </p:grpSpPr>
        <p:sp>
          <p:nvSpPr>
            <p:cNvPr id="18440" name="TextBox 7"/>
            <p:cNvSpPr txBox="1">
              <a:spLocks noChangeArrowheads="1"/>
            </p:cNvSpPr>
            <p:nvPr/>
          </p:nvSpPr>
          <p:spPr bwMode="auto">
            <a:xfrm>
              <a:off x="993936" y="654271"/>
              <a:ext cx="4000528" cy="36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400">
                  <a:solidFill>
                    <a:srgbClr val="008000"/>
                  </a:solidFill>
                  <a:latin typeface="Aharoni" pitchFamily="2" charset="-79"/>
                  <a:cs typeface="Aharoni" pitchFamily="2" charset="-79"/>
                </a:rPr>
                <a:t>Look and say</a:t>
              </a:r>
              <a:endParaRPr lang="zh-CN" altLang="en-US" sz="2400">
                <a:solidFill>
                  <a:srgbClr val="00800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pic>
          <p:nvPicPr>
            <p:cNvPr id="18441" name="Picture 2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5736" y="568340"/>
              <a:ext cx="838200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071563"/>
            <a:ext cx="86010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85750" y="5143500"/>
            <a:ext cx="8715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prstClr val="black"/>
                </a:solidFill>
              </a:rPr>
              <a:t>How long does it take to get to … from Beijing by …?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85750" y="5845175"/>
            <a:ext cx="8715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prstClr val="black"/>
                </a:solidFill>
              </a:rPr>
              <a:t>It takes about … by …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42875" y="1928813"/>
            <a:ext cx="500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FF0000"/>
                </a:solidFill>
              </a:rPr>
              <a:t>√</a:t>
            </a:r>
            <a:endParaRPr lang="zh-CN" altLang="en-US" sz="32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5" y="3429000"/>
            <a:ext cx="8358244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42875" y="2701925"/>
            <a:ext cx="500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FF0000"/>
                </a:solidFill>
              </a:rPr>
              <a:t>√</a:t>
            </a:r>
            <a:endParaRPr lang="zh-CN" altLang="en-US" sz="32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28625" y="3429000"/>
            <a:ext cx="8429625" cy="128587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0488" name="组合 13"/>
          <p:cNvGrpSpPr/>
          <p:nvPr/>
        </p:nvGrpSpPr>
        <p:grpSpPr bwMode="auto">
          <a:xfrm>
            <a:off x="0" y="369888"/>
            <a:ext cx="5257800" cy="946150"/>
            <a:chOff x="155736" y="568340"/>
            <a:chExt cx="4838728" cy="733425"/>
          </a:xfrm>
        </p:grpSpPr>
        <p:sp>
          <p:nvSpPr>
            <p:cNvPr id="20489" name="TextBox 7"/>
            <p:cNvSpPr txBox="1">
              <a:spLocks noChangeArrowheads="1"/>
            </p:cNvSpPr>
            <p:nvPr/>
          </p:nvSpPr>
          <p:spPr bwMode="auto">
            <a:xfrm>
              <a:off x="993936" y="654271"/>
              <a:ext cx="4000528" cy="36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400" dirty="0">
                  <a:solidFill>
                    <a:srgbClr val="008000"/>
                  </a:solidFill>
                  <a:latin typeface="Aharoni" pitchFamily="2" charset="-79"/>
                  <a:cs typeface="Aharoni" pitchFamily="2" charset="-79"/>
                </a:rPr>
                <a:t>Ask and answer</a:t>
              </a:r>
              <a:endParaRPr lang="zh-CN" altLang="en-US" sz="2400" dirty="0">
                <a:solidFill>
                  <a:srgbClr val="00800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pic>
          <p:nvPicPr>
            <p:cNvPr id="20490" name="Picture 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5736" y="568340"/>
              <a:ext cx="838200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5" grpId="0"/>
      <p:bldP spid="16" grpId="0" animBg="1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531</Words>
  <Application>Microsoft Office PowerPoint</Application>
  <PresentationFormat>全屏显示(4:3)</PresentationFormat>
  <Paragraphs>146</Paragraphs>
  <Slides>29</Slides>
  <Notes>29</Notes>
  <HiddenSlides>0</HiddenSlides>
  <MMClips>2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9" baseType="lpstr">
      <vt:lpstr>Aharoni</vt:lpstr>
      <vt:lpstr>Arno Pro Smbd</vt:lpstr>
      <vt:lpstr>GCFrutiger</vt:lpstr>
      <vt:lpstr>宋体</vt:lpstr>
      <vt:lpstr>微软雅黑</vt:lpstr>
      <vt:lpstr>Arial</vt:lpstr>
      <vt:lpstr>Calibri</vt:lpstr>
      <vt:lpstr>Lucida Handwriting</vt:lpstr>
      <vt:lpstr>Wingdings</vt:lpstr>
      <vt:lpstr>WWW.2PPT.COM
</vt:lpstr>
      <vt:lpstr>Great cities of  the world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2018-08-05T02:47:00Z</dcterms:created>
  <dcterms:modified xsi:type="dcterms:W3CDTF">2023-01-16T20:52:20Z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CDC95A3E42D1439580B559B4834A6E5A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