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19" r:id="rId2"/>
    <p:sldId id="605" r:id="rId3"/>
    <p:sldId id="600" r:id="rId4"/>
    <p:sldId id="606" r:id="rId5"/>
    <p:sldId id="607" r:id="rId6"/>
    <p:sldId id="608" r:id="rId7"/>
    <p:sldId id="609" r:id="rId8"/>
    <p:sldId id="615" r:id="rId9"/>
    <p:sldId id="618" r:id="rId10"/>
    <p:sldId id="613" r:id="rId11"/>
    <p:sldId id="604" r:id="rId12"/>
    <p:sldId id="610" r:id="rId13"/>
    <p:sldId id="567" r:id="rId14"/>
    <p:sldId id="345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FFFF66"/>
    <a:srgbClr val="FFCC66"/>
    <a:srgbClr val="99CCFF"/>
    <a:srgbClr val="00FFCC"/>
    <a:srgbClr val="CC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1843" autoAdjust="0"/>
  </p:normalViewPr>
  <p:slideViewPr>
    <p:cSldViewPr>
      <p:cViewPr>
        <p:scale>
          <a:sx n="100" d="100"/>
          <a:sy n="100" d="100"/>
        </p:scale>
        <p:origin x="-3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F61BA9-FEDD-47B9-889B-B36B1496B0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8C75130-1644-4499-962E-1C233D1A07A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ECACC8-CF85-4736-B133-8E9C4E342E8B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B512EC-A4E8-47CA-A52B-F08B8C619CBB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45FE2E-6D47-4F1D-B728-0843A1CD5A27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A13D59-C302-483A-95DA-1C79723082F9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AD9A864-9770-4413-9CB6-BCE8B01416A9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0BCBD2-A036-4B2E-82E3-6F89E658C3B7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BF6659-A11A-407E-A6CC-DEB5F468FA49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586712-F910-4913-A4C0-684B90F23D02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450125-029A-4C3C-ADB1-18C15400716F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BC2-36C1-4893-AC01-B91E35EDE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C1C7-A38E-4DDA-B44D-EF43801D4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26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0" y="836930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27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Unit4_PartA_Let&#8217;s_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Unit4_PartA_Let&#8217;s_talk&#35838;&#25991;&#24405;&#38899;_128k.mp3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4.mp3" TargetMode="External"/><Relationship Id="rId13" Type="http://schemas.openxmlformats.org/officeDocument/2006/relationships/image" Target="../media/image8.png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4.mp3" TargetMode="External"/><Relationship Id="rId12" Type="http://schemas.openxmlformats.org/officeDocument/2006/relationships/notesSlide" Target="../notesSlides/notesSlide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3.mp3" TargetMode="External"/><Relationship Id="rId11" Type="http://schemas.openxmlformats.org/officeDocument/2006/relationships/slideLayout" Target="../slideLayouts/slideLayout16.xml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3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5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9.mp3" TargetMode="External"/><Relationship Id="rId13" Type="http://schemas.openxmlformats.org/officeDocument/2006/relationships/image" Target="../media/image9.png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7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9.mp3" TargetMode="External"/><Relationship Id="rId12" Type="http://schemas.openxmlformats.org/officeDocument/2006/relationships/notesSlide" Target="../notesSlides/notesSlide4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6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6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8.mp3" TargetMode="External"/><Relationship Id="rId11" Type="http://schemas.openxmlformats.org/officeDocument/2006/relationships/slideLayout" Target="../slideLayouts/slideLayout17.xml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8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10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07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2&#35838;&#26102;&#25945;&#23398;&#35838;&#20214;\10.mp3" TargetMode="Externa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4293096"/>
            <a:ext cx="7304088" cy="848717"/>
          </a:xfrm>
        </p:spPr>
        <p:txBody>
          <a:bodyPr/>
          <a:lstStyle/>
          <a:p>
            <a:r>
              <a:rPr lang="en-US" altLang="zh-CN" sz="4800" b="0" dirty="0" smtClean="0"/>
              <a:t>Unit4 </a:t>
            </a:r>
            <a:r>
              <a:rPr lang="en-US" altLang="zh-CN" sz="4800" b="0" dirty="0"/>
              <a:t>At the Sports Meeting</a:t>
            </a:r>
            <a:endParaRPr lang="zh-CN" altLang="en-US" sz="4800" b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7291388" cy="344488"/>
          </a:xfrm>
        </p:spPr>
        <p:txBody>
          <a:bodyPr/>
          <a:lstStyle/>
          <a:p>
            <a:r>
              <a:rPr lang="zh-CN" altLang="en-US" sz="2400" dirty="0">
                <a:solidFill>
                  <a:schemeClr val="tx1"/>
                </a:solidFill>
              </a:rPr>
              <a:t>第二课时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0" y="14127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版六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3848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55738"/>
            <a:ext cx="23749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7575" y="1851025"/>
            <a:ext cx="20002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0" y="1919288"/>
            <a:ext cx="2492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7100" y="4046538"/>
            <a:ext cx="23542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5700" y="4092575"/>
            <a:ext cx="29241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"/>
          <p:cNvSpPr txBox="1">
            <a:spLocks noChangeArrowheads="1"/>
          </p:cNvSpPr>
          <p:nvPr/>
        </p:nvSpPr>
        <p:spPr bwMode="auto">
          <a:xfrm>
            <a:off x="3059113" y="1400175"/>
            <a:ext cx="28876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What sport is it?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120775" y="3344863"/>
            <a:ext cx="16668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throwing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630863" y="3335338"/>
            <a:ext cx="18589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long jump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927100" y="5845175"/>
            <a:ext cx="1860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high jump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230813" y="5878513"/>
            <a:ext cx="26590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100-meter race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900113" y="3398838"/>
            <a:ext cx="688022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A: What sport did 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take part in at the school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sports meeting?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B: 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took part in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throwing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A: Did he win it?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B: Yes, 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did./No, 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didn’t. 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lost it.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1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79438" y="936625"/>
            <a:ext cx="3848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455738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27200"/>
            <a:ext cx="15430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2950" y="1811338"/>
            <a:ext cx="18367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4913" y="1727200"/>
            <a:ext cx="169068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40525" y="1684338"/>
            <a:ext cx="19796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00050" y="1022350"/>
            <a:ext cx="6296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new conversations and act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1541463"/>
            <a:ext cx="57927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16013" y="1773238"/>
            <a:ext cx="6048375" cy="143986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boys’ throwing                       throw far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girls’ 60-meter race                run fast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girls’ high jump                    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high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1042988" y="3454400"/>
            <a:ext cx="65928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A: We will have a sports meeting next week.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B: Really? What sport will you take part in?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A: I will take part in the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boys’ throwing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B: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Do you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throw far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Yes, I do. I won’t it last year.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i="1" dirty="0" smtClean="0"/>
              <a:t>&gt;&gt;Summary</a:t>
            </a:r>
            <a:endParaRPr lang="zh-CN" altLang="en-US" sz="40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1050925" y="1308100"/>
            <a:ext cx="7650163" cy="4208463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2101850" y="1406525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1684338" y="1458913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560513" y="2003425"/>
            <a:ext cx="66563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-What sport did you take part in?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585913" y="2709863"/>
            <a:ext cx="665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-I took part in the …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585913" y="3475038"/>
            <a:ext cx="66579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-Do you win?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600200" y="4138613"/>
            <a:ext cx="64468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-Yes. I was the first in …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487362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660232" y="5801678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7665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600" i="1" dirty="0" smtClean="0"/>
              <a:t>&gt;&gt;Homework</a:t>
            </a:r>
            <a:endParaRPr lang="zh-CN" altLang="en-US" sz="36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2325" y="1554163"/>
            <a:ext cx="7634288" cy="4178300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7664" y="1822172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仿照课文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talk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进行新的对话创编。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Unit4 B Let’s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learn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15988" y="35448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79525" y="42672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70000" y="35496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906463" y="42608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89025" y="45021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315" name="Group 21"/>
          <p:cNvGrpSpPr/>
          <p:nvPr/>
        </p:nvGrpSpPr>
        <p:grpSpPr bwMode="auto">
          <a:xfrm>
            <a:off x="2362200" y="841375"/>
            <a:ext cx="4419600" cy="1219200"/>
            <a:chOff x="640" y="799"/>
            <a:chExt cx="1474" cy="510"/>
          </a:xfrm>
        </p:grpSpPr>
        <p:pic>
          <p:nvPicPr>
            <p:cNvPr id="13322" name="Picture 2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" y="799"/>
              <a:ext cx="14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782" y="1082"/>
              <a:ext cx="1248" cy="22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600" kern="10" dirty="0">
                  <a:ln w="6350">
                    <a:solidFill>
                      <a:srgbClr val="FF99CC"/>
                    </a:solidFill>
                    <a:round/>
                  </a:ln>
                  <a:solidFill>
                    <a:srgbClr val="FF3399"/>
                  </a:solidFill>
                  <a:latin typeface="Comic Sans MS" panose="030F0702030302020204"/>
                </a:rPr>
                <a:t>Quick response</a:t>
              </a:r>
              <a:endParaRPr lang="zh-CN" altLang="en-US" sz="3600" kern="10" dirty="0">
                <a:ln w="6350">
                  <a:solidFill>
                    <a:srgbClr val="FF99CC"/>
                  </a:solidFill>
                  <a:round/>
                </a:ln>
                <a:solidFill>
                  <a:srgbClr val="FF3399"/>
                </a:solidFill>
                <a:latin typeface="Comic Sans MS" panose="030F0702030302020204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01688" y="2606675"/>
            <a:ext cx="32321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throwing </a:t>
            </a:r>
            <a:endParaRPr lang="zh-CN" altLang="en-US" sz="44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11213" y="5394325"/>
            <a:ext cx="59801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ea typeface="微软雅黑" panose="020B0503020204020204" pitchFamily="34" charset="-122"/>
              </a:rPr>
              <a:t>have a sports meeting </a:t>
            </a:r>
            <a:endParaRPr lang="zh-CN" altLang="en-US" sz="36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7538" y="4359275"/>
            <a:ext cx="4465637" cy="97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100-meter race 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278188" y="1828800"/>
            <a:ext cx="28067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FF"/>
                </a:solidFill>
                <a:ea typeface="微软雅黑" panose="020B0503020204020204" pitchFamily="34" charset="-122"/>
              </a:rPr>
              <a:t>long</a:t>
            </a:r>
            <a:r>
              <a:rPr lang="en-US" altLang="zh-CN" sz="4400" b="1" dirty="0">
                <a:solidFill>
                  <a:srgbClr val="0000FF"/>
                </a:solidFill>
                <a:ea typeface="微软雅黑" panose="020B0503020204020204" pitchFamily="34" charset="-122"/>
              </a:rPr>
              <a:t> jump</a:t>
            </a:r>
            <a:endParaRPr lang="zh-CN" altLang="en-US" sz="44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82638" y="3959225"/>
            <a:ext cx="32321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00B0F0"/>
                </a:solidFill>
                <a:ea typeface="微软雅黑" panose="020B0503020204020204" pitchFamily="34" charset="-122"/>
              </a:rPr>
              <a:t>high jump </a:t>
            </a:r>
            <a:endParaRPr lang="zh-CN" altLang="en-US" sz="4400" b="1" dirty="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572000" y="3076575"/>
            <a:ext cx="37290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66FF"/>
                </a:solidFill>
                <a:ea typeface="微软雅黑" panose="020B0503020204020204" pitchFamily="34" charset="-122"/>
              </a:rPr>
              <a:t>running race</a:t>
            </a:r>
            <a:endParaRPr lang="zh-CN" altLang="en-US" sz="4400" b="1" dirty="0">
              <a:solidFill>
                <a:srgbClr val="FF66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42925" y="889000"/>
            <a:ext cx="3144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5650" y="1408113"/>
            <a:ext cx="2447925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062038" y="1343025"/>
            <a:ext cx="51927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A: What’s your favorite sport?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B: My favorite sport is …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1062038" y="2547938"/>
            <a:ext cx="49958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A: How often do you play it?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B: I play it …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343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3533" y="3266504"/>
            <a:ext cx="4268787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789766" y="3123850"/>
            <a:ext cx="3098850" cy="436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641350" y="1423988"/>
            <a:ext cx="6994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Q 1: Look at the picture. Who is the boy?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428625" y="960438"/>
            <a:ext cx="62245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39750" y="1470025"/>
            <a:ext cx="48387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47813" y="1974850"/>
            <a:ext cx="35591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is Liu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Zhaoyang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669925" y="2468563"/>
            <a:ext cx="57419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Q 2: What are they talking about?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47813" y="3014663"/>
            <a:ext cx="71040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are talking about the sports meeting.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5721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100" y="1455738"/>
            <a:ext cx="5040313" cy="254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90550" y="1533525"/>
            <a:ext cx="7165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Q 1: How does Liu Zhaoyang look? Why?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673100" y="3228975"/>
            <a:ext cx="71294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Q 2: How did he do at the sports meeting?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673100" y="4505325"/>
            <a:ext cx="7689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Q 3: Who was the first in the 100-meter race?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1331913" y="2078038"/>
            <a:ext cx="71755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looks tired. Because he took part in the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boys’ 100-meter race and the long jump.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1476375" y="3873500"/>
            <a:ext cx="6477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was the first in the 100-meter race.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1476375" y="5151438"/>
            <a:ext cx="26003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Liu Zhaoyang.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2" name="Unit4_PartA_Let’s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19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416" grpId="0"/>
      <p:bldP spid="17417" grpId="0"/>
      <p:bldP spid="17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3848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55738"/>
            <a:ext cx="15128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579438" y="1458913"/>
            <a:ext cx="83708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Amy: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You look tired.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Liu: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Yes. We had the school sports meeting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yesterday.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Amy: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What sport did you take part in?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Liu: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 took part in the boys’ 100-meter race and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the long jump.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Amy: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Great! Did you win?</a:t>
            </a:r>
          </a:p>
        </p:txBody>
      </p:sp>
      <p:pic>
        <p:nvPicPr>
          <p:cNvPr id="2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700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4738"/>
            <a:ext cx="325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9813"/>
            <a:ext cx="3317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2433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486400"/>
            <a:ext cx="3032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3848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55738"/>
            <a:ext cx="15128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755650" y="1631950"/>
            <a:ext cx="791368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Liu: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Yes. I was the first in the 100-meter race.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Amy: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How about the long jump?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Liu: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 lost it.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Amy: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Anyway, you did well.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Liu: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Thank you.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16200000">
            <a:off x="5025539" y="3470556"/>
            <a:ext cx="2800043" cy="39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748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90788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8611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787775"/>
            <a:ext cx="3444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37515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5875" y="1370013"/>
            <a:ext cx="5816600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/>
              <a:t>Read it by yourselves for one minute .</a:t>
            </a:r>
          </a:p>
          <a:p>
            <a:pPr>
              <a:defRPr/>
            </a:pPr>
            <a:r>
              <a:rPr lang="zh-CN" altLang="en-US" sz="2800" b="1" dirty="0"/>
              <a:t>自读课文一分钟。</a:t>
            </a:r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382588" y="2635250"/>
            <a:ext cx="4379912" cy="3678238"/>
            <a:chOff x="-103" y="181"/>
            <a:chExt cx="3127" cy="1345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72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3573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4935538" y="1589088"/>
            <a:ext cx="3960812" cy="410368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10"/>
          <p:cNvGrpSpPr/>
          <p:nvPr/>
        </p:nvGrpSpPr>
        <p:grpSpPr bwMode="auto">
          <a:xfrm>
            <a:off x="5994400" y="5847238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3558" name="WordArt 18"/>
          <p:cNvSpPr>
            <a:spLocks noChangeArrowheads="1" noChangeShapeType="1"/>
          </p:cNvSpPr>
          <p:nvPr/>
        </p:nvSpPr>
        <p:spPr bwMode="auto">
          <a:xfrm>
            <a:off x="5876925" y="1377950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5249863" y="1931988"/>
            <a:ext cx="3373437" cy="34972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5" name="Group 21"/>
          <p:cNvGrpSpPr/>
          <p:nvPr/>
        </p:nvGrpSpPr>
        <p:grpSpPr bwMode="auto">
          <a:xfrm>
            <a:off x="6805613" y="2187575"/>
            <a:ext cx="150812" cy="3206750"/>
            <a:chOff x="0" y="0"/>
            <a:chExt cx="364" cy="1451"/>
          </a:xfrm>
        </p:grpSpPr>
        <p:sp>
          <p:nvSpPr>
            <p:cNvPr id="23569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3570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3561" name="Oval 24"/>
          <p:cNvSpPr>
            <a:spLocks noChangeArrowheads="1"/>
          </p:cNvSpPr>
          <p:nvPr/>
        </p:nvSpPr>
        <p:spPr bwMode="auto">
          <a:xfrm>
            <a:off x="6538913" y="3760788"/>
            <a:ext cx="681037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3562" name="Text Box 25"/>
          <p:cNvSpPr txBox="1">
            <a:spLocks noChangeArrowheads="1"/>
          </p:cNvSpPr>
          <p:nvPr/>
        </p:nvSpPr>
        <p:spPr bwMode="auto">
          <a:xfrm>
            <a:off x="8320088" y="24526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3563" name="Text Box 26"/>
          <p:cNvSpPr txBox="1">
            <a:spLocks noChangeArrowheads="1"/>
          </p:cNvSpPr>
          <p:nvPr/>
        </p:nvSpPr>
        <p:spPr bwMode="auto">
          <a:xfrm>
            <a:off x="8375650" y="429260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3564" name="Text Box 27"/>
          <p:cNvSpPr txBox="1">
            <a:spLocks noChangeArrowheads="1"/>
          </p:cNvSpPr>
          <p:nvPr/>
        </p:nvSpPr>
        <p:spPr bwMode="auto">
          <a:xfrm>
            <a:off x="6627813" y="16240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3565" name="Text Box 28"/>
          <p:cNvSpPr txBox="1">
            <a:spLocks noChangeArrowheads="1"/>
          </p:cNvSpPr>
          <p:nvPr/>
        </p:nvSpPr>
        <p:spPr bwMode="auto">
          <a:xfrm>
            <a:off x="6650038" y="53054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3566" name="Text Box 29"/>
          <p:cNvSpPr txBox="1">
            <a:spLocks noChangeArrowheads="1"/>
          </p:cNvSpPr>
          <p:nvPr/>
        </p:nvSpPr>
        <p:spPr bwMode="auto">
          <a:xfrm>
            <a:off x="4953000" y="41798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3567" name="Text Box 30"/>
          <p:cNvSpPr txBox="1">
            <a:spLocks noChangeArrowheads="1"/>
          </p:cNvSpPr>
          <p:nvPr/>
        </p:nvSpPr>
        <p:spPr bwMode="auto">
          <a:xfrm>
            <a:off x="5103813" y="24447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2356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5600" y="1926841"/>
          <a:ext cx="8255000" cy="4527550"/>
        </p:xfrm>
        <a:graphic>
          <a:graphicData uri="http://schemas.openxmlformats.org/drawingml/2006/table">
            <a:tbl>
              <a:tblPr/>
              <a:tblGrid>
                <a:gridCol w="15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983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小组合作，声音洪亮，有感情地正确朗读课文。</a:t>
                      </a: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183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小组合作默契，声音洪亮，脱离课本，口语表达较准确流利，感情与肢体语言较丰富。</a:t>
                      </a:r>
                      <a:endParaRPr kumimoji="0" lang="en-US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38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marL="85725"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小组合作默契，声音洪亮，能结合已有知识或生活，对内容有创新，口语表达准确流利，感情与肢体语言丰富。</a:t>
                      </a: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幼圆" panose="020105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幼圆" panose="020105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8" marR="91448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46113" y="2220529"/>
            <a:ext cx="93821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Good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630238" y="3544504"/>
            <a:ext cx="954087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Great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79413" y="5166929"/>
            <a:ext cx="1511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Excellent</a:t>
            </a:r>
          </a:p>
        </p:txBody>
      </p:sp>
      <p:pic>
        <p:nvPicPr>
          <p:cNvPr id="24603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6488" y="3501641"/>
            <a:ext cx="5286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3988" y="2268154"/>
            <a:ext cx="5826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3501641"/>
            <a:ext cx="5286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7"/>
          <p:cNvSpPr>
            <a:spLocks noChangeArrowheads="1"/>
          </p:cNvSpPr>
          <p:nvPr/>
        </p:nvSpPr>
        <p:spPr bwMode="auto">
          <a:xfrm>
            <a:off x="738188" y="1288666"/>
            <a:ext cx="7561262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角色扮演，小组先进行练习，然后展示，其他同学评价。</a:t>
            </a:r>
            <a:endParaRPr kumimoji="1"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607" name="图片 19" descr="图片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724434">
            <a:off x="8132763" y="840991"/>
            <a:ext cx="5445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8" name="TextBox 19"/>
          <p:cNvSpPr txBox="1">
            <a:spLocks noChangeArrowheads="1"/>
          </p:cNvSpPr>
          <p:nvPr/>
        </p:nvSpPr>
        <p:spPr bwMode="auto">
          <a:xfrm>
            <a:off x="2843213" y="829879"/>
            <a:ext cx="324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Role play</a:t>
            </a:r>
            <a:endParaRPr lang="zh-CN" altLang="en-US" sz="3200" b="1">
              <a:solidFill>
                <a:srgbClr val="1A93C8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609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0913" y="5106604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2725" y="5106604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106604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654</Words>
  <Application>Microsoft Office PowerPoint</Application>
  <PresentationFormat>全屏显示(4:3)</PresentationFormat>
  <Paragraphs>116</Paragraphs>
  <Slides>14</Slides>
  <Notes>9</Notes>
  <HiddenSlides>0</HiddenSlides>
  <MMClips>11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黑体</vt:lpstr>
      <vt:lpstr>华文行楷</vt:lpstr>
      <vt:lpstr>华文隶书</vt:lpstr>
      <vt:lpstr>华文中宋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Unit4 At the Sports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2023-01-16T20:52:26Z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96D79C47CC5E4E36ADF3B55350469694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