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8" r:id="rId2"/>
    <p:sldId id="327" r:id="rId3"/>
    <p:sldId id="328" r:id="rId4"/>
    <p:sldId id="351" r:id="rId5"/>
    <p:sldId id="330" r:id="rId6"/>
    <p:sldId id="329" r:id="rId7"/>
    <p:sldId id="349" r:id="rId8"/>
    <p:sldId id="348" r:id="rId9"/>
    <p:sldId id="338" r:id="rId10"/>
    <p:sldId id="339" r:id="rId11"/>
    <p:sldId id="340" r:id="rId12"/>
    <p:sldId id="341" r:id="rId13"/>
    <p:sldId id="334" r:id="rId14"/>
    <p:sldId id="35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00"/>
    <a:srgbClr val="FF6E15"/>
    <a:srgbClr val="F3F3F3"/>
    <a:srgbClr val="EAEAEA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389EFE-A2DD-4CC6-87FB-C170AFACFFEE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389EFE-A2DD-4CC6-87FB-C170AFACFFEE}" type="slidenum">
              <a:rPr lang="zh-CN" altLang="en-US" smtClean="0"/>
              <a:t>4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D554-0BA0-471F-A76D-780E912F43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DF8B-E786-430B-821C-32A46299E4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D554-0BA0-471F-A76D-780E912F43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DF8B-E786-430B-821C-32A46299E4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D554-0BA0-471F-A76D-780E912F43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DF8B-E786-430B-821C-32A46299E4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D554-0BA0-471F-A76D-780E912F43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DF8B-E786-430B-821C-32A46299E4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D554-0BA0-471F-A76D-780E912F43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DF8B-E786-430B-821C-32A46299E4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D554-0BA0-471F-A76D-780E912F43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DF8B-E786-430B-821C-32A46299E4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D554-0BA0-471F-A76D-780E912F43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DF8B-E786-430B-821C-32A46299E4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D554-0BA0-471F-A76D-780E912F43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DF8B-E786-430B-821C-32A46299E4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D554-0BA0-471F-A76D-780E912F43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DF8B-E786-430B-821C-32A46299E4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D554-0BA0-471F-A76D-780E912F43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DF8B-E786-430B-821C-32A46299E4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D554-0BA0-471F-A76D-780E912F43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DF8B-E786-430B-821C-32A46299E4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0D554-0BA0-471F-A76D-780E912F43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DF8B-E786-430B-821C-32A46299E4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Unit5PartBLet&#8217;slearnmore&#35838;&#25991;&#21160;&#30011;h264_640x480_300k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Youcantakeabus.sw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5%20&#31532;3&#35838;&#26102;&#25945;&#23398;&#35838;&#20214;\Unit5PartBLetslearnmore&#35838;&#25991;&#24405;&#38899;.mp3" TargetMode="External"/><Relationship Id="rId1" Type="http://schemas.microsoft.com/office/2007/relationships/media" Target="file:///C:\Users\Administrator\Desktop\Unit5%20&#31532;3&#35838;&#26102;&#25945;&#23398;&#35838;&#20214;\Unit5PartBLetslearnmore&#35838;&#25991;&#24405;&#38899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57188" y="1196752"/>
            <a:ext cx="83581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Unit5 Can You Tell Me the Way to the Supermarket?</a:t>
            </a:r>
          </a:p>
          <a:p>
            <a:pPr algn="ctr" eaLnBrk="1" hangingPunct="1"/>
            <a:r>
              <a:rPr lang="zh-CN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9035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85750" y="1000125"/>
            <a:ext cx="7929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>
                <a:ea typeface="宋体" panose="02010600030101010101" pitchFamily="2" charset="-122"/>
              </a:rPr>
              <a:t>观看课文动画并跟读</a:t>
            </a:r>
          </a:p>
        </p:txBody>
      </p:sp>
      <p:pic>
        <p:nvPicPr>
          <p:cNvPr id="12291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785938"/>
            <a:ext cx="66865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571500" y="1214438"/>
            <a:ext cx="82867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Questions:</a:t>
            </a: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(1) How can they get to the Children’s Park?</a:t>
            </a:r>
            <a:endParaRPr lang="zh-CN" altLang="en-US" sz="32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(2) What do they want to buy?</a:t>
            </a:r>
            <a:endParaRPr lang="zh-CN" altLang="en-US" sz="32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(3) Who helps the children?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5072063" y="4286250"/>
            <a:ext cx="2643187" cy="1755775"/>
          </a:xfrm>
          <a:prstGeom prst="cloudCallout">
            <a:avLst>
              <a:gd name="adj1" fmla="val 101382"/>
              <a:gd name="adj2" fmla="val 9359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5500688" y="4429125"/>
            <a:ext cx="2000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看完动画，你会回答这些问题了吗？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8" grpId="0" animBg="1"/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571500" y="1071563"/>
            <a:ext cx="7929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>
                <a:ea typeface="宋体" panose="02010600030101010101" pitchFamily="2" charset="-122"/>
              </a:rPr>
              <a:t>我是小小调查员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928688" y="1857375"/>
            <a:ext cx="7072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</a:rPr>
              <a:t>How can you go to school?</a:t>
            </a:r>
            <a:endParaRPr lang="zh-CN" altLang="en-US" sz="28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00125" y="2500313"/>
          <a:ext cx="6664326" cy="2400300"/>
        </p:xfrm>
        <a:graphic>
          <a:graphicData uri="http://schemas.openxmlformats.org/drawingml/2006/table">
            <a:tbl>
              <a:tblPr/>
              <a:tblGrid>
                <a:gridCol w="1110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Name</a:t>
                      </a:r>
                      <a:endParaRPr lang="zh-CN" sz="1100" b="1" kern="100" dirty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Take a bus</a:t>
                      </a:r>
                      <a:endParaRPr lang="zh-CN" sz="11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By taxi</a:t>
                      </a:r>
                      <a:endParaRPr lang="zh-CN" sz="11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By bike</a:t>
                      </a:r>
                      <a:endParaRPr lang="zh-CN" sz="1100" b="1" kern="100" dirty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By car</a:t>
                      </a:r>
                      <a:endParaRPr lang="zh-CN" sz="1100" b="1" kern="100" dirty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On foot</a:t>
                      </a:r>
                      <a:endParaRPr lang="zh-CN" sz="11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 dirty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 dirty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 dirty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33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43000" y="1643063"/>
            <a:ext cx="7072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play—</a:t>
            </a: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盲人指路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28875" y="3143250"/>
            <a:ext cx="4572000" cy="2554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lgDashDot"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ea typeface="宋体" panose="02010600030101010101" pitchFamily="2" charset="-122"/>
              </a:rPr>
              <a:t>Vocabulary Bank</a:t>
            </a:r>
          </a:p>
          <a:p>
            <a:pPr>
              <a:defRPr/>
            </a:pPr>
            <a:r>
              <a:rPr lang="en-US" altLang="zh-CN" sz="3200" dirty="0">
                <a:ea typeface="宋体" panose="02010600030101010101" pitchFamily="2" charset="-122"/>
              </a:rPr>
              <a:t>turn right</a:t>
            </a:r>
            <a:r>
              <a:rPr lang="zh-CN" altLang="en-US" sz="3200" dirty="0">
                <a:ea typeface="宋体" panose="02010600030101010101" pitchFamily="2" charset="-122"/>
              </a:rPr>
              <a:t>向右拐         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3200" dirty="0">
                <a:ea typeface="宋体" panose="02010600030101010101" pitchFamily="2" charset="-122"/>
              </a:rPr>
              <a:t>turn left</a:t>
            </a:r>
            <a:r>
              <a:rPr lang="zh-CN" altLang="en-US" sz="3200" dirty="0">
                <a:ea typeface="宋体" panose="02010600030101010101" pitchFamily="2" charset="-122"/>
              </a:rPr>
              <a:t>向左拐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3200" dirty="0">
                <a:ea typeface="宋体" panose="02010600030101010101" pitchFamily="2" charset="-122"/>
              </a:rPr>
              <a:t>go along</a:t>
            </a:r>
            <a:r>
              <a:rPr lang="zh-CN" altLang="en-US" sz="3200" dirty="0">
                <a:ea typeface="宋体" panose="02010600030101010101" pitchFamily="2" charset="-122"/>
              </a:rPr>
              <a:t>沿着，顺着  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3200" dirty="0">
                <a:ea typeface="宋体" panose="02010600030101010101" pitchFamily="2" charset="-122"/>
              </a:rPr>
              <a:t>get to</a:t>
            </a:r>
            <a:r>
              <a:rPr lang="zh-CN" altLang="en-US" sz="3200" dirty="0">
                <a:ea typeface="宋体" panose="02010600030101010101" pitchFamily="2" charset="-122"/>
              </a:rPr>
              <a:t>到达，抵达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0988"/>
            <a:ext cx="8429625" cy="65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285875" y="1382713"/>
            <a:ext cx="7286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b="1" dirty="0">
                <a:ea typeface="宋体" panose="02010600030101010101" pitchFamily="2" charset="-122"/>
                <a:cs typeface="Calibri" panose="020F0502020204030204" pitchFamily="34" charset="0"/>
              </a:rPr>
              <a:t>教学目标：</a:t>
            </a:r>
            <a:endParaRPr lang="en-US" altLang="zh-CN" sz="2800" b="1" dirty="0"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拓展学习问路的句型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How can I get to the ...?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并能综合运用第一及第二课时所 学的内容，根据实际情况正确应答。</a:t>
            </a: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能在教师的引导下，完成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Part B Look and talk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部分以及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Part C Ask and answer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部分的活动。</a:t>
            </a:r>
          </a:p>
        </p:txBody>
      </p:sp>
      <p:sp>
        <p:nvSpPr>
          <p:cNvPr id="4" name="剪去对角的矩形 3"/>
          <p:cNvSpPr/>
          <p:nvPr/>
        </p:nvSpPr>
        <p:spPr>
          <a:xfrm>
            <a:off x="1071563" y="1357313"/>
            <a:ext cx="7429500" cy="3214687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1571625" y="642938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Review 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57250" y="1428750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What’s this?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5124" name="Picture 7" descr="C:\Users\Administrator\Desktop\场所图片集\supermarke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2714625"/>
            <a:ext cx="426561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C:\Users\Administrator\Desktop\场所图片集\bus s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500313"/>
            <a:ext cx="4895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C:\Users\Administrator\Desktop\场所图片集\Children's Par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2428875"/>
            <a:ext cx="43322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C:\Users\Administrator\Desktop\场所图片集\libra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2143125"/>
            <a:ext cx="39068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C:\Users\Administrator\Desktop\场所图片集\shop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88" y="2000250"/>
            <a:ext cx="392906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85875"/>
            <a:ext cx="7929563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14375" y="571500"/>
            <a:ext cx="771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Where is your home?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19" y="204125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Administrator\Desktop\问路\You can take a bu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1357313"/>
            <a:ext cx="6167438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2357438" y="5715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 dirty="0">
                <a:ea typeface="宋体" panose="02010600030101010101" pitchFamily="2" charset="-122"/>
              </a:rPr>
              <a:t>观看动画，回答问题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1643063" y="1143000"/>
            <a:ext cx="592931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How can I get to the zoo?</a:t>
            </a: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How can I get to the park?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How can I get to the bus station?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How can I get to the school?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How can I get to the supermarket?</a:t>
            </a: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How can I get to the library?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4875" y="285750"/>
            <a:ext cx="5011738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Unit5PartBLetslearnmore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857250" y="2071688"/>
            <a:ext cx="75009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b="1">
                <a:ea typeface="宋体" panose="02010600030101010101" pitchFamily="2" charset="-122"/>
              </a:rPr>
              <a:t>画一画</a:t>
            </a:r>
            <a:endParaRPr lang="en-US" altLang="zh-CN" sz="3600" b="1"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sz="3600" b="1">
                <a:ea typeface="宋体" panose="02010600030101010101" pitchFamily="2" charset="-122"/>
              </a:rPr>
              <a:t>根据对话中的内容，画出儿童公园和商店的位置。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1214438" y="1643063"/>
            <a:ext cx="58578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---How can we/ I get to the…?</a:t>
            </a: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    </a:t>
            </a:r>
            <a:r>
              <a:rPr lang="zh-CN" altLang="en-US" sz="3200" dirty="0">
                <a:ea typeface="宋体" panose="02010600030101010101" pitchFamily="2" charset="-122"/>
              </a:rPr>
              <a:t>去</a:t>
            </a:r>
            <a:r>
              <a:rPr lang="en-US" altLang="zh-CN" sz="3200" dirty="0">
                <a:ea typeface="宋体" panose="02010600030101010101" pitchFamily="2" charset="-122"/>
              </a:rPr>
              <a:t>……</a:t>
            </a:r>
            <a:r>
              <a:rPr lang="zh-CN" altLang="en-US" sz="3200" dirty="0">
                <a:ea typeface="宋体" panose="02010600030101010101" pitchFamily="2" charset="-122"/>
              </a:rPr>
              <a:t>怎么走？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---You can…</a:t>
            </a: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    你可以</a:t>
            </a:r>
            <a:r>
              <a:rPr lang="en-US" altLang="zh-CN" sz="3200" dirty="0">
                <a:ea typeface="宋体" panose="02010600030101010101" pitchFamily="2" charset="-122"/>
              </a:rPr>
              <a:t>……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285875" y="85725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Summary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285875" y="3643313"/>
            <a:ext cx="62865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The…is beside/ behind it.</a:t>
            </a: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……</a:t>
            </a:r>
            <a:r>
              <a:rPr lang="zh-CN" altLang="en-US" sz="3200" dirty="0">
                <a:ea typeface="宋体" panose="02010600030101010101" pitchFamily="2" charset="-122"/>
              </a:rPr>
              <a:t>就在她旁边</a:t>
            </a:r>
            <a:r>
              <a:rPr lang="en-US" altLang="zh-CN" sz="3200" dirty="0">
                <a:ea typeface="宋体" panose="02010600030101010101" pitchFamily="2" charset="-122"/>
              </a:rPr>
              <a:t>/</a:t>
            </a:r>
            <a:r>
              <a:rPr lang="zh-CN" altLang="en-US" sz="3200" dirty="0">
                <a:ea typeface="宋体" panose="02010600030101010101" pitchFamily="2" charset="-122"/>
              </a:rPr>
              <a:t>后边。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There is a…between…and…</a:t>
            </a: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在</a:t>
            </a:r>
            <a:r>
              <a:rPr lang="en-US" altLang="zh-CN" sz="3200" dirty="0">
                <a:ea typeface="宋体" panose="02010600030101010101" pitchFamily="2" charset="-122"/>
              </a:rPr>
              <a:t>……</a:t>
            </a:r>
            <a:r>
              <a:rPr lang="zh-CN" altLang="en-US" sz="3200" dirty="0">
                <a:ea typeface="宋体" panose="02010600030101010101" pitchFamily="2" charset="-122"/>
              </a:rPr>
              <a:t>和</a:t>
            </a:r>
            <a:r>
              <a:rPr lang="en-US" altLang="zh-CN" sz="3200" dirty="0">
                <a:ea typeface="宋体" panose="02010600030101010101" pitchFamily="2" charset="-122"/>
              </a:rPr>
              <a:t>……</a:t>
            </a:r>
            <a:r>
              <a:rPr lang="zh-CN" altLang="en-US" sz="3200" dirty="0">
                <a:ea typeface="宋体" panose="02010600030101010101" pitchFamily="2" charset="-122"/>
              </a:rPr>
              <a:t>之间有一个</a:t>
            </a:r>
            <a:r>
              <a:rPr lang="en-US" altLang="zh-CN" sz="3200" dirty="0">
                <a:ea typeface="宋体" panose="02010600030101010101" pitchFamily="2" charset="-122"/>
              </a:rPr>
              <a:t>……</a:t>
            </a:r>
            <a:r>
              <a:rPr lang="zh-CN" altLang="en-US" sz="3200" dirty="0"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全屏显示(4:3)</PresentationFormat>
  <Paragraphs>68</Paragraphs>
  <Slides>14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2023-01-16T20:52:32Z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E96CD685AF8E40808F3ED3F339594C73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