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909" r:id="rId2"/>
    <p:sldId id="1035" r:id="rId3"/>
    <p:sldId id="1059" r:id="rId4"/>
    <p:sldId id="1058" r:id="rId5"/>
    <p:sldId id="946" r:id="rId6"/>
    <p:sldId id="949" r:id="rId7"/>
    <p:sldId id="1060" r:id="rId8"/>
    <p:sldId id="988" r:id="rId9"/>
    <p:sldId id="987" r:id="rId10"/>
    <p:sldId id="1061" r:id="rId11"/>
    <p:sldId id="989" r:id="rId12"/>
    <p:sldId id="990" r:id="rId13"/>
    <p:sldId id="991" r:id="rId14"/>
    <p:sldId id="1020" r:id="rId15"/>
    <p:sldId id="1021" r:id="rId16"/>
    <p:sldId id="1037" r:id="rId17"/>
    <p:sldId id="1022" r:id="rId18"/>
    <p:sldId id="1025" r:id="rId19"/>
    <p:sldId id="1062" r:id="rId20"/>
    <p:sldId id="1036" r:id="rId21"/>
    <p:sldId id="1039" r:id="rId22"/>
    <p:sldId id="1026" r:id="rId23"/>
    <p:sldId id="1063" r:id="rId24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6">
          <p15:clr>
            <a:srgbClr val="A4A3A4"/>
          </p15:clr>
        </p15:guide>
        <p15:guide id="2" pos="382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3631"/>
    <a:srgbClr val="0A6907"/>
    <a:srgbClr val="27AB39"/>
    <a:srgbClr val="E44E59"/>
    <a:srgbClr val="53CE4A"/>
    <a:srgbClr val="FE882F"/>
    <a:srgbClr val="9E702D"/>
    <a:srgbClr val="38B62B"/>
    <a:srgbClr val="65D45B"/>
    <a:srgbClr val="6FC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30" autoAdjust="0"/>
    <p:restoredTop sz="89921" autoAdjust="0"/>
  </p:normalViewPr>
  <p:slideViewPr>
    <p:cSldViewPr>
      <p:cViewPr varScale="1">
        <p:scale>
          <a:sx n="100" d="100"/>
          <a:sy n="100" d="100"/>
        </p:scale>
        <p:origin x="1110" y="72"/>
      </p:cViewPr>
      <p:guideLst>
        <p:guide orient="horz" pos="2156"/>
        <p:guide pos="3826"/>
      </p:guideLst>
    </p:cSldViewPr>
  </p:slideViewPr>
  <p:notesTextViewPr>
    <p:cViewPr>
      <p:scale>
        <a:sx n="300" d="100"/>
        <a:sy n="3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96D07-341D-4D88-BBFE-B431BFA0419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A0F9D-3357-4A94-85C8-3B842B870D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50825" y="-103505"/>
            <a:ext cx="12515215" cy="69615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133" y="-20340"/>
            <a:ext cx="13144133" cy="6858000"/>
          </a:xfrm>
          <a:prstGeom prst="rect">
            <a:avLst/>
          </a:prstGeom>
          <a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3000" r="-69000" b="-6000"/>
            </a:stretch>
          </a:blipFill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  <p:txStyles>
    <p:titleStyle>
      <a:lvl1pPr algn="ctr" defTabSz="1218565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 550"/>
          <p:cNvGrpSpPr/>
          <p:nvPr/>
        </p:nvGrpSpPr>
        <p:grpSpPr bwMode="auto">
          <a:xfrm>
            <a:off x="2495600" y="1124744"/>
            <a:ext cx="1148312" cy="1147012"/>
            <a:chOff x="295" y="3475"/>
            <a:chExt cx="1407" cy="1407"/>
          </a:xfrm>
        </p:grpSpPr>
        <p:sp>
          <p:nvSpPr>
            <p:cNvPr id="114" name="Oval 551"/>
            <p:cNvSpPr>
              <a:spLocks noChangeArrowheads="1"/>
            </p:cNvSpPr>
            <p:nvPr/>
          </p:nvSpPr>
          <p:spPr bwMode="auto">
            <a:xfrm>
              <a:off x="295" y="3475"/>
              <a:ext cx="1407" cy="140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gamma/>
                    <a:shade val="81961"/>
                    <a:invGamma/>
                    <a:alpha val="12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800"/>
            </a:p>
          </p:txBody>
        </p:sp>
        <p:grpSp>
          <p:nvGrpSpPr>
            <p:cNvPr id="115" name="Group 552"/>
            <p:cNvGrpSpPr/>
            <p:nvPr/>
          </p:nvGrpSpPr>
          <p:grpSpPr bwMode="auto">
            <a:xfrm>
              <a:off x="475" y="3657"/>
              <a:ext cx="1056" cy="1055"/>
              <a:chOff x="-6059" y="-2209"/>
              <a:chExt cx="2219" cy="2219"/>
            </a:xfrm>
          </p:grpSpPr>
          <p:sp>
            <p:nvSpPr>
              <p:cNvPr id="116" name="Oval 553"/>
              <p:cNvSpPr>
                <a:spLocks noChangeArrowheads="1"/>
              </p:cNvSpPr>
              <p:nvPr/>
            </p:nvSpPr>
            <p:spPr bwMode="auto">
              <a:xfrm>
                <a:off x="-6056" y="-2132"/>
                <a:ext cx="2132" cy="213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2">
                      <a:lumMod val="40000"/>
                      <a:lumOff val="60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 sz="1800" dirty="0">
                  <a:ea typeface="方正细圆简体" panose="02010601030101010101" pitchFamily="2" charset="-122"/>
                </a:endParaRPr>
              </a:p>
            </p:txBody>
          </p:sp>
          <p:grpSp>
            <p:nvGrpSpPr>
              <p:cNvPr id="117" name="Group 554"/>
              <p:cNvGrpSpPr/>
              <p:nvPr/>
            </p:nvGrpSpPr>
            <p:grpSpPr bwMode="auto">
              <a:xfrm>
                <a:off x="-6059" y="-2209"/>
                <a:ext cx="2219" cy="2219"/>
                <a:chOff x="-4063" y="-880"/>
                <a:chExt cx="2219" cy="2219"/>
              </a:xfrm>
            </p:grpSpPr>
            <p:grpSp>
              <p:nvGrpSpPr>
                <p:cNvPr id="118" name="Group 555"/>
                <p:cNvGrpSpPr/>
                <p:nvPr/>
              </p:nvGrpSpPr>
              <p:grpSpPr bwMode="auto">
                <a:xfrm>
                  <a:off x="-4063" y="-880"/>
                  <a:ext cx="2219" cy="2219"/>
                  <a:chOff x="-3927" y="-789"/>
                  <a:chExt cx="2219" cy="2219"/>
                </a:xfrm>
              </p:grpSpPr>
              <p:grpSp>
                <p:nvGrpSpPr>
                  <p:cNvPr id="136" name="Group 55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7" y="-788"/>
                    <a:ext cx="2219" cy="2202"/>
                    <a:chOff x="168" y="696"/>
                    <a:chExt cx="1429" cy="1429"/>
                  </a:xfrm>
                </p:grpSpPr>
                <p:grpSp>
                  <p:nvGrpSpPr>
                    <p:cNvPr id="144" name="Group 55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48" name="AutoShape 5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  <p:sp>
                    <p:nvSpPr>
                      <p:cNvPr id="149" name="AutoShape 55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145" name="Group 560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46" name="AutoShape 5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  <p:sp>
                    <p:nvSpPr>
                      <p:cNvPr id="147" name="AutoShape 5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137" name="Group 563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8" y="-780"/>
                    <a:ext cx="2219" cy="2202"/>
                    <a:chOff x="168" y="696"/>
                    <a:chExt cx="1429" cy="1429"/>
                  </a:xfrm>
                </p:grpSpPr>
                <p:grpSp>
                  <p:nvGrpSpPr>
                    <p:cNvPr id="138" name="Group 56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42" name="AutoShape 56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  <p:sp>
                    <p:nvSpPr>
                      <p:cNvPr id="143" name="AutoShape 56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139" name="Group 567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40" name="AutoShape 5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  <p:sp>
                    <p:nvSpPr>
                      <p:cNvPr id="141" name="AutoShape 56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19" name="Group 570"/>
                <p:cNvGrpSpPr/>
                <p:nvPr/>
              </p:nvGrpSpPr>
              <p:grpSpPr bwMode="auto">
                <a:xfrm rot="1320000">
                  <a:off x="-3747" y="-523"/>
                  <a:ext cx="1555" cy="1554"/>
                  <a:chOff x="-3927" y="-789"/>
                  <a:chExt cx="2219" cy="2219"/>
                </a:xfrm>
              </p:grpSpPr>
              <p:grpSp>
                <p:nvGrpSpPr>
                  <p:cNvPr id="120" name="Group 57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7" y="-788"/>
                    <a:ext cx="2219" cy="2202"/>
                    <a:chOff x="168" y="696"/>
                    <a:chExt cx="1429" cy="1429"/>
                  </a:xfrm>
                </p:grpSpPr>
                <p:grpSp>
                  <p:nvGrpSpPr>
                    <p:cNvPr id="130" name="Group 57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34" name="AutoShape 57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  <p:sp>
                    <p:nvSpPr>
                      <p:cNvPr id="135" name="AutoShape 57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131" name="Group 57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32" name="AutoShape 57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  <p:sp>
                    <p:nvSpPr>
                      <p:cNvPr id="133" name="AutoShape 57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121" name="Group 578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8" y="-780"/>
                    <a:ext cx="2219" cy="2202"/>
                    <a:chOff x="168" y="696"/>
                    <a:chExt cx="1429" cy="1429"/>
                  </a:xfrm>
                </p:grpSpPr>
                <p:grpSp>
                  <p:nvGrpSpPr>
                    <p:cNvPr id="124" name="Group 57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28" name="AutoShape 5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  <p:sp>
                    <p:nvSpPr>
                      <p:cNvPr id="129" name="AutoShape 58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125" name="Group 58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26" name="AutoShape 58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  <p:sp>
                    <p:nvSpPr>
                      <p:cNvPr id="127" name="AutoShape 58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78" name="Group 550"/>
          <p:cNvGrpSpPr/>
          <p:nvPr/>
        </p:nvGrpSpPr>
        <p:grpSpPr bwMode="auto">
          <a:xfrm>
            <a:off x="-744760" y="5118740"/>
            <a:ext cx="1148312" cy="1147012"/>
            <a:chOff x="295" y="3475"/>
            <a:chExt cx="1407" cy="1407"/>
          </a:xfrm>
        </p:grpSpPr>
        <p:sp>
          <p:nvSpPr>
            <p:cNvPr id="79" name="Oval 551"/>
            <p:cNvSpPr>
              <a:spLocks noChangeArrowheads="1"/>
            </p:cNvSpPr>
            <p:nvPr/>
          </p:nvSpPr>
          <p:spPr bwMode="auto">
            <a:xfrm>
              <a:off x="295" y="3475"/>
              <a:ext cx="1407" cy="140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gamma/>
                    <a:shade val="81961"/>
                    <a:invGamma/>
                    <a:alpha val="12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800"/>
            </a:p>
          </p:txBody>
        </p:sp>
        <p:grpSp>
          <p:nvGrpSpPr>
            <p:cNvPr id="80" name="Group 552"/>
            <p:cNvGrpSpPr/>
            <p:nvPr/>
          </p:nvGrpSpPr>
          <p:grpSpPr bwMode="auto">
            <a:xfrm>
              <a:off x="475" y="3657"/>
              <a:ext cx="1056" cy="1055"/>
              <a:chOff x="-6059" y="-2209"/>
              <a:chExt cx="2219" cy="2219"/>
            </a:xfrm>
          </p:grpSpPr>
          <p:sp>
            <p:nvSpPr>
              <p:cNvPr id="81" name="Oval 553"/>
              <p:cNvSpPr>
                <a:spLocks noChangeArrowheads="1"/>
              </p:cNvSpPr>
              <p:nvPr/>
            </p:nvSpPr>
            <p:spPr bwMode="auto">
              <a:xfrm>
                <a:off x="-6056" y="-2132"/>
                <a:ext cx="2132" cy="213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2">
                      <a:lumMod val="40000"/>
                      <a:lumOff val="60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 sz="1800" dirty="0">
                  <a:ea typeface="方正细圆简体" panose="02010601030101010101" pitchFamily="2" charset="-122"/>
                </a:endParaRPr>
              </a:p>
            </p:txBody>
          </p:sp>
          <p:grpSp>
            <p:nvGrpSpPr>
              <p:cNvPr id="82" name="Group 554"/>
              <p:cNvGrpSpPr/>
              <p:nvPr/>
            </p:nvGrpSpPr>
            <p:grpSpPr bwMode="auto">
              <a:xfrm>
                <a:off x="-6059" y="-2209"/>
                <a:ext cx="2219" cy="2219"/>
                <a:chOff x="-4063" y="-880"/>
                <a:chExt cx="2219" cy="2219"/>
              </a:xfrm>
            </p:grpSpPr>
            <p:grpSp>
              <p:nvGrpSpPr>
                <p:cNvPr id="83" name="Group 555"/>
                <p:cNvGrpSpPr/>
                <p:nvPr/>
              </p:nvGrpSpPr>
              <p:grpSpPr bwMode="auto">
                <a:xfrm>
                  <a:off x="-4063" y="-880"/>
                  <a:ext cx="2219" cy="2219"/>
                  <a:chOff x="-3927" y="-789"/>
                  <a:chExt cx="2219" cy="2219"/>
                </a:xfrm>
              </p:grpSpPr>
              <p:grpSp>
                <p:nvGrpSpPr>
                  <p:cNvPr id="99" name="Group 55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7" y="-788"/>
                    <a:ext cx="2219" cy="2202"/>
                    <a:chOff x="168" y="696"/>
                    <a:chExt cx="1429" cy="1429"/>
                  </a:xfrm>
                </p:grpSpPr>
                <p:grpSp>
                  <p:nvGrpSpPr>
                    <p:cNvPr id="107" name="Group 55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11" name="AutoShape 5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  <p:sp>
                    <p:nvSpPr>
                      <p:cNvPr id="112" name="AutoShape 55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108" name="Group 560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09" name="AutoShape 5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  <p:sp>
                    <p:nvSpPr>
                      <p:cNvPr id="110" name="AutoShape 5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100" name="Group 563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8" y="-780"/>
                    <a:ext cx="2219" cy="2202"/>
                    <a:chOff x="168" y="696"/>
                    <a:chExt cx="1429" cy="1429"/>
                  </a:xfrm>
                </p:grpSpPr>
                <p:grpSp>
                  <p:nvGrpSpPr>
                    <p:cNvPr id="101" name="Group 56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05" name="AutoShape 56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  <p:sp>
                    <p:nvSpPr>
                      <p:cNvPr id="106" name="AutoShape 56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102" name="Group 567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03" name="AutoShape 5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  <p:sp>
                    <p:nvSpPr>
                      <p:cNvPr id="104" name="AutoShape 56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84" name="Group 570"/>
                <p:cNvGrpSpPr/>
                <p:nvPr/>
              </p:nvGrpSpPr>
              <p:grpSpPr bwMode="auto">
                <a:xfrm rot="1320000">
                  <a:off x="-3747" y="-523"/>
                  <a:ext cx="1555" cy="1554"/>
                  <a:chOff x="-3927" y="-789"/>
                  <a:chExt cx="2219" cy="2219"/>
                </a:xfrm>
              </p:grpSpPr>
              <p:grpSp>
                <p:nvGrpSpPr>
                  <p:cNvPr id="85" name="Group 57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7" y="-788"/>
                    <a:ext cx="2219" cy="2202"/>
                    <a:chOff x="168" y="696"/>
                    <a:chExt cx="1429" cy="1429"/>
                  </a:xfrm>
                </p:grpSpPr>
                <p:grpSp>
                  <p:nvGrpSpPr>
                    <p:cNvPr id="93" name="Group 57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97" name="AutoShape 57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  <p:sp>
                    <p:nvSpPr>
                      <p:cNvPr id="98" name="AutoShape 57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94" name="Group 57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95" name="AutoShape 57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  <p:sp>
                    <p:nvSpPr>
                      <p:cNvPr id="96" name="AutoShape 57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86" name="Group 578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8" y="-780"/>
                    <a:ext cx="2219" cy="2202"/>
                    <a:chOff x="168" y="696"/>
                    <a:chExt cx="1429" cy="1429"/>
                  </a:xfrm>
                </p:grpSpPr>
                <p:grpSp>
                  <p:nvGrpSpPr>
                    <p:cNvPr id="87" name="Group 57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91" name="AutoShape 5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  <p:sp>
                    <p:nvSpPr>
                      <p:cNvPr id="92" name="AutoShape 58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88" name="Group 58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89" name="AutoShape 58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  <p:sp>
                    <p:nvSpPr>
                      <p:cNvPr id="90" name="AutoShape 58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185" name="Group 550"/>
          <p:cNvGrpSpPr/>
          <p:nvPr/>
        </p:nvGrpSpPr>
        <p:grpSpPr bwMode="auto">
          <a:xfrm>
            <a:off x="1832124" y="1178075"/>
            <a:ext cx="685914" cy="685138"/>
            <a:chOff x="295" y="3475"/>
            <a:chExt cx="1407" cy="1407"/>
          </a:xfrm>
        </p:grpSpPr>
        <p:sp>
          <p:nvSpPr>
            <p:cNvPr id="186" name="Oval 551"/>
            <p:cNvSpPr>
              <a:spLocks noChangeArrowheads="1"/>
            </p:cNvSpPr>
            <p:nvPr/>
          </p:nvSpPr>
          <p:spPr bwMode="auto">
            <a:xfrm>
              <a:off x="295" y="3475"/>
              <a:ext cx="1407" cy="140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gamma/>
                    <a:shade val="81961"/>
                    <a:invGamma/>
                    <a:alpha val="12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800"/>
            </a:p>
          </p:txBody>
        </p:sp>
        <p:grpSp>
          <p:nvGrpSpPr>
            <p:cNvPr id="187" name="Group 552"/>
            <p:cNvGrpSpPr/>
            <p:nvPr/>
          </p:nvGrpSpPr>
          <p:grpSpPr bwMode="auto">
            <a:xfrm>
              <a:off x="475" y="3657"/>
              <a:ext cx="1056" cy="1055"/>
              <a:chOff x="-6059" y="-2209"/>
              <a:chExt cx="2219" cy="2219"/>
            </a:xfrm>
          </p:grpSpPr>
          <p:sp>
            <p:nvSpPr>
              <p:cNvPr id="188" name="Oval 553"/>
              <p:cNvSpPr>
                <a:spLocks noChangeArrowheads="1"/>
              </p:cNvSpPr>
              <p:nvPr/>
            </p:nvSpPr>
            <p:spPr bwMode="auto">
              <a:xfrm>
                <a:off x="-6056" y="-2132"/>
                <a:ext cx="2132" cy="213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2">
                      <a:lumMod val="40000"/>
                      <a:lumOff val="60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 sz="1800" dirty="0">
                  <a:ea typeface="方正细圆简体" panose="02010601030101010101" pitchFamily="2" charset="-122"/>
                </a:endParaRPr>
              </a:p>
            </p:txBody>
          </p:sp>
          <p:grpSp>
            <p:nvGrpSpPr>
              <p:cNvPr id="189" name="Group 554"/>
              <p:cNvGrpSpPr/>
              <p:nvPr/>
            </p:nvGrpSpPr>
            <p:grpSpPr bwMode="auto">
              <a:xfrm>
                <a:off x="-6059" y="-2209"/>
                <a:ext cx="2219" cy="2219"/>
                <a:chOff x="-4063" y="-880"/>
                <a:chExt cx="2219" cy="2219"/>
              </a:xfrm>
            </p:grpSpPr>
            <p:grpSp>
              <p:nvGrpSpPr>
                <p:cNvPr id="190" name="Group 555"/>
                <p:cNvGrpSpPr/>
                <p:nvPr/>
              </p:nvGrpSpPr>
              <p:grpSpPr bwMode="auto">
                <a:xfrm>
                  <a:off x="-4063" y="-880"/>
                  <a:ext cx="2219" cy="2219"/>
                  <a:chOff x="-3927" y="-789"/>
                  <a:chExt cx="2219" cy="2219"/>
                </a:xfrm>
              </p:grpSpPr>
              <p:grpSp>
                <p:nvGrpSpPr>
                  <p:cNvPr id="206" name="Group 55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7" y="-788"/>
                    <a:ext cx="2219" cy="2202"/>
                    <a:chOff x="168" y="696"/>
                    <a:chExt cx="1429" cy="1429"/>
                  </a:xfrm>
                </p:grpSpPr>
                <p:grpSp>
                  <p:nvGrpSpPr>
                    <p:cNvPr id="214" name="Group 55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218" name="AutoShape 5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  <p:sp>
                    <p:nvSpPr>
                      <p:cNvPr id="219" name="AutoShape 55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215" name="Group 560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216" name="AutoShape 5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  <p:sp>
                    <p:nvSpPr>
                      <p:cNvPr id="217" name="AutoShape 5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207" name="Group 563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8" y="-780"/>
                    <a:ext cx="2219" cy="2202"/>
                    <a:chOff x="168" y="696"/>
                    <a:chExt cx="1429" cy="1429"/>
                  </a:xfrm>
                </p:grpSpPr>
                <p:grpSp>
                  <p:nvGrpSpPr>
                    <p:cNvPr id="208" name="Group 56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212" name="AutoShape 56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  <p:sp>
                    <p:nvSpPr>
                      <p:cNvPr id="213" name="AutoShape 56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209" name="Group 567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210" name="AutoShape 5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  <p:sp>
                    <p:nvSpPr>
                      <p:cNvPr id="211" name="AutoShape 56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91" name="Group 570"/>
                <p:cNvGrpSpPr/>
                <p:nvPr/>
              </p:nvGrpSpPr>
              <p:grpSpPr bwMode="auto">
                <a:xfrm rot="1320000">
                  <a:off x="-3747" y="-523"/>
                  <a:ext cx="1555" cy="1554"/>
                  <a:chOff x="-3927" y="-789"/>
                  <a:chExt cx="2219" cy="2219"/>
                </a:xfrm>
              </p:grpSpPr>
              <p:grpSp>
                <p:nvGrpSpPr>
                  <p:cNvPr id="192" name="Group 57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7" y="-788"/>
                    <a:ext cx="2219" cy="2202"/>
                    <a:chOff x="168" y="696"/>
                    <a:chExt cx="1429" cy="1429"/>
                  </a:xfrm>
                </p:grpSpPr>
                <p:grpSp>
                  <p:nvGrpSpPr>
                    <p:cNvPr id="200" name="Group 57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204" name="AutoShape 57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  <p:sp>
                    <p:nvSpPr>
                      <p:cNvPr id="205" name="AutoShape 57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201" name="Group 57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202" name="AutoShape 57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  <p:sp>
                    <p:nvSpPr>
                      <p:cNvPr id="203" name="AutoShape 57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193" name="Group 578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8" y="-780"/>
                    <a:ext cx="2219" cy="2202"/>
                    <a:chOff x="168" y="696"/>
                    <a:chExt cx="1429" cy="1429"/>
                  </a:xfrm>
                </p:grpSpPr>
                <p:grpSp>
                  <p:nvGrpSpPr>
                    <p:cNvPr id="194" name="Group 57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98" name="AutoShape 5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  <p:sp>
                    <p:nvSpPr>
                      <p:cNvPr id="199" name="AutoShape 58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195" name="Group 58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96" name="AutoShape 58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  <p:sp>
                    <p:nvSpPr>
                      <p:cNvPr id="197" name="AutoShape 58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220" name="Group 550"/>
          <p:cNvGrpSpPr/>
          <p:nvPr/>
        </p:nvGrpSpPr>
        <p:grpSpPr bwMode="auto">
          <a:xfrm>
            <a:off x="3204386" y="387560"/>
            <a:ext cx="570952" cy="570306"/>
            <a:chOff x="295" y="3475"/>
            <a:chExt cx="1407" cy="1407"/>
          </a:xfrm>
        </p:grpSpPr>
        <p:sp>
          <p:nvSpPr>
            <p:cNvPr id="221" name="Oval 551"/>
            <p:cNvSpPr>
              <a:spLocks noChangeArrowheads="1"/>
            </p:cNvSpPr>
            <p:nvPr/>
          </p:nvSpPr>
          <p:spPr bwMode="auto">
            <a:xfrm>
              <a:off x="295" y="3475"/>
              <a:ext cx="1407" cy="140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gamma/>
                    <a:shade val="81961"/>
                    <a:invGamma/>
                    <a:alpha val="12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800"/>
            </a:p>
          </p:txBody>
        </p:sp>
        <p:grpSp>
          <p:nvGrpSpPr>
            <p:cNvPr id="222" name="Group 552"/>
            <p:cNvGrpSpPr/>
            <p:nvPr/>
          </p:nvGrpSpPr>
          <p:grpSpPr bwMode="auto">
            <a:xfrm>
              <a:off x="475" y="3657"/>
              <a:ext cx="1056" cy="1055"/>
              <a:chOff x="-6059" y="-2209"/>
              <a:chExt cx="2219" cy="2219"/>
            </a:xfrm>
          </p:grpSpPr>
          <p:sp>
            <p:nvSpPr>
              <p:cNvPr id="223" name="Oval 553"/>
              <p:cNvSpPr>
                <a:spLocks noChangeArrowheads="1"/>
              </p:cNvSpPr>
              <p:nvPr/>
            </p:nvSpPr>
            <p:spPr bwMode="auto">
              <a:xfrm>
                <a:off x="-6056" y="-2132"/>
                <a:ext cx="2132" cy="213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2">
                      <a:lumMod val="40000"/>
                      <a:lumOff val="60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 sz="1800" dirty="0">
                  <a:ea typeface="方正细圆简体" panose="02010601030101010101" pitchFamily="2" charset="-122"/>
                </a:endParaRPr>
              </a:p>
            </p:txBody>
          </p:sp>
          <p:grpSp>
            <p:nvGrpSpPr>
              <p:cNvPr id="224" name="Group 554"/>
              <p:cNvGrpSpPr/>
              <p:nvPr/>
            </p:nvGrpSpPr>
            <p:grpSpPr bwMode="auto">
              <a:xfrm>
                <a:off x="-6059" y="-2209"/>
                <a:ext cx="2219" cy="2219"/>
                <a:chOff x="-4063" y="-880"/>
                <a:chExt cx="2219" cy="2219"/>
              </a:xfrm>
            </p:grpSpPr>
            <p:grpSp>
              <p:nvGrpSpPr>
                <p:cNvPr id="225" name="Group 555"/>
                <p:cNvGrpSpPr/>
                <p:nvPr/>
              </p:nvGrpSpPr>
              <p:grpSpPr bwMode="auto">
                <a:xfrm>
                  <a:off x="-4063" y="-880"/>
                  <a:ext cx="2219" cy="2219"/>
                  <a:chOff x="-3927" y="-789"/>
                  <a:chExt cx="2219" cy="2219"/>
                </a:xfrm>
              </p:grpSpPr>
              <p:grpSp>
                <p:nvGrpSpPr>
                  <p:cNvPr id="241" name="Group 55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7" y="-788"/>
                    <a:ext cx="2219" cy="2202"/>
                    <a:chOff x="168" y="696"/>
                    <a:chExt cx="1429" cy="1429"/>
                  </a:xfrm>
                </p:grpSpPr>
                <p:grpSp>
                  <p:nvGrpSpPr>
                    <p:cNvPr id="249" name="Group 55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253" name="AutoShape 5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  <p:sp>
                    <p:nvSpPr>
                      <p:cNvPr id="254" name="AutoShape 55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250" name="Group 560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251" name="AutoShape 5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  <p:sp>
                    <p:nvSpPr>
                      <p:cNvPr id="252" name="AutoShape 5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242" name="Group 563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8" y="-780"/>
                    <a:ext cx="2219" cy="2202"/>
                    <a:chOff x="168" y="696"/>
                    <a:chExt cx="1429" cy="1429"/>
                  </a:xfrm>
                </p:grpSpPr>
                <p:grpSp>
                  <p:nvGrpSpPr>
                    <p:cNvPr id="243" name="Group 56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247" name="AutoShape 56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  <p:sp>
                    <p:nvSpPr>
                      <p:cNvPr id="248" name="AutoShape 56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244" name="Group 567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245" name="AutoShape 5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  <p:sp>
                    <p:nvSpPr>
                      <p:cNvPr id="246" name="AutoShape 56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226" name="Group 570"/>
                <p:cNvGrpSpPr/>
                <p:nvPr/>
              </p:nvGrpSpPr>
              <p:grpSpPr bwMode="auto">
                <a:xfrm rot="1320000">
                  <a:off x="-3747" y="-523"/>
                  <a:ext cx="1555" cy="1554"/>
                  <a:chOff x="-3927" y="-789"/>
                  <a:chExt cx="2219" cy="2219"/>
                </a:xfrm>
              </p:grpSpPr>
              <p:grpSp>
                <p:nvGrpSpPr>
                  <p:cNvPr id="227" name="Group 57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7" y="-788"/>
                    <a:ext cx="2219" cy="2202"/>
                    <a:chOff x="168" y="696"/>
                    <a:chExt cx="1429" cy="1429"/>
                  </a:xfrm>
                </p:grpSpPr>
                <p:grpSp>
                  <p:nvGrpSpPr>
                    <p:cNvPr id="235" name="Group 57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239" name="AutoShape 57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  <p:sp>
                    <p:nvSpPr>
                      <p:cNvPr id="240" name="AutoShape 57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236" name="Group 57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237" name="AutoShape 57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  <p:sp>
                    <p:nvSpPr>
                      <p:cNvPr id="238" name="AutoShape 57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228" name="Group 578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8" y="-780"/>
                    <a:ext cx="2219" cy="2202"/>
                    <a:chOff x="168" y="696"/>
                    <a:chExt cx="1429" cy="1429"/>
                  </a:xfrm>
                </p:grpSpPr>
                <p:grpSp>
                  <p:nvGrpSpPr>
                    <p:cNvPr id="229" name="Group 57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233" name="AutoShape 5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  <p:sp>
                    <p:nvSpPr>
                      <p:cNvPr id="234" name="AutoShape 58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230" name="Group 58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231" name="AutoShape 58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  <p:sp>
                    <p:nvSpPr>
                      <p:cNvPr id="232" name="AutoShape 58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255" name="Group 550"/>
          <p:cNvGrpSpPr/>
          <p:nvPr/>
        </p:nvGrpSpPr>
        <p:grpSpPr bwMode="auto">
          <a:xfrm>
            <a:off x="695809" y="959174"/>
            <a:ext cx="570952" cy="570306"/>
            <a:chOff x="295" y="3475"/>
            <a:chExt cx="1407" cy="1407"/>
          </a:xfrm>
        </p:grpSpPr>
        <p:sp>
          <p:nvSpPr>
            <p:cNvPr id="256" name="Oval 551"/>
            <p:cNvSpPr>
              <a:spLocks noChangeArrowheads="1"/>
            </p:cNvSpPr>
            <p:nvPr/>
          </p:nvSpPr>
          <p:spPr bwMode="auto">
            <a:xfrm>
              <a:off x="295" y="3475"/>
              <a:ext cx="1407" cy="140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gamma/>
                    <a:shade val="81961"/>
                    <a:invGamma/>
                    <a:alpha val="12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800"/>
            </a:p>
          </p:txBody>
        </p:sp>
        <p:grpSp>
          <p:nvGrpSpPr>
            <p:cNvPr id="257" name="Group 552"/>
            <p:cNvGrpSpPr/>
            <p:nvPr/>
          </p:nvGrpSpPr>
          <p:grpSpPr bwMode="auto">
            <a:xfrm>
              <a:off x="475" y="3657"/>
              <a:ext cx="1056" cy="1055"/>
              <a:chOff x="-6059" y="-2209"/>
              <a:chExt cx="2219" cy="2219"/>
            </a:xfrm>
          </p:grpSpPr>
          <p:sp>
            <p:nvSpPr>
              <p:cNvPr id="258" name="Oval 553"/>
              <p:cNvSpPr>
                <a:spLocks noChangeArrowheads="1"/>
              </p:cNvSpPr>
              <p:nvPr/>
            </p:nvSpPr>
            <p:spPr bwMode="auto">
              <a:xfrm>
                <a:off x="-6056" y="-2132"/>
                <a:ext cx="2132" cy="213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2">
                      <a:lumMod val="40000"/>
                      <a:lumOff val="60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 sz="1800" dirty="0">
                  <a:ea typeface="方正细圆简体" panose="02010601030101010101" pitchFamily="2" charset="-122"/>
                </a:endParaRPr>
              </a:p>
            </p:txBody>
          </p:sp>
          <p:grpSp>
            <p:nvGrpSpPr>
              <p:cNvPr id="259" name="Group 554"/>
              <p:cNvGrpSpPr/>
              <p:nvPr/>
            </p:nvGrpSpPr>
            <p:grpSpPr bwMode="auto">
              <a:xfrm>
                <a:off x="-6059" y="-2209"/>
                <a:ext cx="2219" cy="2219"/>
                <a:chOff x="-4063" y="-880"/>
                <a:chExt cx="2219" cy="2219"/>
              </a:xfrm>
            </p:grpSpPr>
            <p:grpSp>
              <p:nvGrpSpPr>
                <p:cNvPr id="260" name="Group 555"/>
                <p:cNvGrpSpPr/>
                <p:nvPr/>
              </p:nvGrpSpPr>
              <p:grpSpPr bwMode="auto">
                <a:xfrm>
                  <a:off x="-4063" y="-880"/>
                  <a:ext cx="2219" cy="2219"/>
                  <a:chOff x="-3927" y="-789"/>
                  <a:chExt cx="2219" cy="2219"/>
                </a:xfrm>
              </p:grpSpPr>
              <p:grpSp>
                <p:nvGrpSpPr>
                  <p:cNvPr id="276" name="Group 55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7" y="-788"/>
                    <a:ext cx="2219" cy="2202"/>
                    <a:chOff x="168" y="696"/>
                    <a:chExt cx="1429" cy="1429"/>
                  </a:xfrm>
                </p:grpSpPr>
                <p:grpSp>
                  <p:nvGrpSpPr>
                    <p:cNvPr id="284" name="Group 55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288" name="AutoShape 5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  <p:sp>
                    <p:nvSpPr>
                      <p:cNvPr id="289" name="AutoShape 55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285" name="Group 560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286" name="AutoShape 5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  <p:sp>
                    <p:nvSpPr>
                      <p:cNvPr id="287" name="AutoShape 5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277" name="Group 563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8" y="-780"/>
                    <a:ext cx="2219" cy="2202"/>
                    <a:chOff x="168" y="696"/>
                    <a:chExt cx="1429" cy="1429"/>
                  </a:xfrm>
                </p:grpSpPr>
                <p:grpSp>
                  <p:nvGrpSpPr>
                    <p:cNvPr id="278" name="Group 56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282" name="AutoShape 56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  <p:sp>
                    <p:nvSpPr>
                      <p:cNvPr id="283" name="AutoShape 56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279" name="Group 567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280" name="AutoShape 5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  <p:sp>
                    <p:nvSpPr>
                      <p:cNvPr id="281" name="AutoShape 56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261" name="Group 570"/>
                <p:cNvGrpSpPr/>
                <p:nvPr/>
              </p:nvGrpSpPr>
              <p:grpSpPr bwMode="auto">
                <a:xfrm rot="1320000">
                  <a:off x="-3747" y="-523"/>
                  <a:ext cx="1555" cy="1554"/>
                  <a:chOff x="-3927" y="-789"/>
                  <a:chExt cx="2219" cy="2219"/>
                </a:xfrm>
              </p:grpSpPr>
              <p:grpSp>
                <p:nvGrpSpPr>
                  <p:cNvPr id="262" name="Group 57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7" y="-788"/>
                    <a:ext cx="2219" cy="2202"/>
                    <a:chOff x="168" y="696"/>
                    <a:chExt cx="1429" cy="1429"/>
                  </a:xfrm>
                </p:grpSpPr>
                <p:grpSp>
                  <p:nvGrpSpPr>
                    <p:cNvPr id="270" name="Group 57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274" name="AutoShape 57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  <p:sp>
                    <p:nvSpPr>
                      <p:cNvPr id="275" name="AutoShape 57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271" name="Group 57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272" name="AutoShape 57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  <p:sp>
                    <p:nvSpPr>
                      <p:cNvPr id="273" name="AutoShape 57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263" name="Group 578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8" y="-780"/>
                    <a:ext cx="2219" cy="2202"/>
                    <a:chOff x="168" y="696"/>
                    <a:chExt cx="1429" cy="1429"/>
                  </a:xfrm>
                </p:grpSpPr>
                <p:grpSp>
                  <p:nvGrpSpPr>
                    <p:cNvPr id="264" name="Group 57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268" name="AutoShape 5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  <p:sp>
                    <p:nvSpPr>
                      <p:cNvPr id="269" name="AutoShape 58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265" name="Group 58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266" name="AutoShape 58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  <p:sp>
                    <p:nvSpPr>
                      <p:cNvPr id="267" name="AutoShape 58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</p:grpSp>
              </p:grpSp>
            </p:grpSp>
          </p:grpSp>
        </p:grpSp>
      </p:grpSp>
      <p:sp>
        <p:nvSpPr>
          <p:cNvPr id="4" name="文本框 3"/>
          <p:cNvSpPr txBox="1"/>
          <p:nvPr/>
        </p:nvSpPr>
        <p:spPr>
          <a:xfrm>
            <a:off x="9037210" y="1447031"/>
            <a:ext cx="12215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tx2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桂花雨</a:t>
            </a:r>
          </a:p>
        </p:txBody>
      </p:sp>
      <p:sp>
        <p:nvSpPr>
          <p:cNvPr id="5" name="矩形 4"/>
          <p:cNvSpPr/>
          <p:nvPr/>
        </p:nvSpPr>
        <p:spPr>
          <a:xfrm>
            <a:off x="9079807" y="1047784"/>
            <a:ext cx="1136383" cy="3389427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190493" y="2688025"/>
            <a:ext cx="3804118" cy="4154984"/>
          </a:xfrm>
          <a:prstGeom prst="rect">
            <a:avLst/>
          </a:prstGeom>
        </p:spPr>
        <p:txBody>
          <a:bodyPr vert="eaVert" anchor="ctr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chemeClr val="tx2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仿佛是苏醒了的</a:t>
            </a:r>
          </a:p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chemeClr val="tx2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春天的浪漫</a:t>
            </a:r>
          </a:p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chemeClr val="tx2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仿佛是回归了的</a:t>
            </a:r>
          </a:p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chemeClr val="tx2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夏日的激情</a:t>
            </a:r>
          </a:p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chemeClr val="tx2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簇簇淡黄的香囊</a:t>
            </a:r>
          </a:p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chemeClr val="tx2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你们有荣耀</a:t>
            </a:r>
          </a:p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chemeClr val="tx2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挂在高高的枝上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190363" y="6300355"/>
            <a:ext cx="6573367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smtClean="0"/>
              <a:t>汇报人：</a:t>
            </a:r>
            <a:r>
              <a:rPr lang="en-US" altLang="zh-CN" sz="1600" smtClean="0"/>
              <a:t>PPT818    </a:t>
            </a:r>
            <a:r>
              <a:rPr lang="zh-CN" altLang="en-US" sz="1600" smtClean="0"/>
              <a:t>汇报时间：</a:t>
            </a:r>
            <a:r>
              <a:rPr lang="en-US" altLang="zh-CN" sz="1600" smtClean="0"/>
              <a:t>20XX</a:t>
            </a:r>
            <a:r>
              <a:rPr lang="zh-CN" altLang="en-US" sz="1600" smtClean="0"/>
              <a:t>年</a:t>
            </a:r>
            <a:r>
              <a:rPr lang="en-US" altLang="zh-CN" sz="1600" smtClean="0"/>
              <a:t>XX</a:t>
            </a:r>
            <a:r>
              <a:rPr lang="zh-CN" altLang="en-US" sz="1600" smtClean="0"/>
              <a:t>月</a:t>
            </a:r>
            <a:endParaRPr lang="zh-CN" alt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2060848"/>
            <a:ext cx="12192000" cy="309634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3143672" y="3140968"/>
            <a:ext cx="2304256" cy="852772"/>
            <a:chOff x="2639616" y="3140968"/>
            <a:chExt cx="2304256" cy="852772"/>
          </a:xfrm>
        </p:grpSpPr>
        <p:sp>
          <p:nvSpPr>
            <p:cNvPr id="4" name="文本框 3"/>
            <p:cNvSpPr txBox="1"/>
            <p:nvPr/>
          </p:nvSpPr>
          <p:spPr>
            <a:xfrm>
              <a:off x="2783632" y="3224299"/>
              <a:ext cx="21602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dirty="0">
                  <a:solidFill>
                    <a:schemeClr val="tx2"/>
                  </a:solidFill>
                  <a:latin typeface="方正细圆简体" panose="02010601030101010101" pitchFamily="2" charset="-122"/>
                  <a:ea typeface="方正细圆简体" panose="02010601030101010101" pitchFamily="2" charset="-122"/>
                </a:rPr>
                <a:t>第三节</a:t>
              </a:r>
            </a:p>
          </p:txBody>
        </p:sp>
        <p:sp>
          <p:nvSpPr>
            <p:cNvPr id="7" name="矩形: 圆角 6"/>
            <p:cNvSpPr/>
            <p:nvPr/>
          </p:nvSpPr>
          <p:spPr>
            <a:xfrm>
              <a:off x="2639616" y="3140968"/>
              <a:ext cx="2088232" cy="852772"/>
            </a:xfrm>
            <a:prstGeom prst="round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5807968" y="3160364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tx2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课文学习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727835" y="1600835"/>
            <a:ext cx="42468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dirty="0">
                <a:solidFill>
                  <a:schemeClr val="tx2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sym typeface="+mn-ea"/>
              </a:rPr>
              <a:t>课文写了一件什么事？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000125" y="2660015"/>
            <a:ext cx="5256530" cy="1781810"/>
            <a:chOff x="1000125" y="2660015"/>
            <a:chExt cx="5256530" cy="1781810"/>
          </a:xfrm>
        </p:grpSpPr>
        <p:sp>
          <p:nvSpPr>
            <p:cNvPr id="5" name="圆角矩形标注 4"/>
            <p:cNvSpPr/>
            <p:nvPr/>
          </p:nvSpPr>
          <p:spPr>
            <a:xfrm>
              <a:off x="1000125" y="2660015"/>
              <a:ext cx="5256530" cy="1781810"/>
            </a:xfrm>
            <a:prstGeom prst="wedgeRoundRectCallout">
              <a:avLst>
                <a:gd name="adj1" fmla="val 21720"/>
                <a:gd name="adj2" fmla="val -65503"/>
                <a:gd name="adj3" fmla="val 16667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593215" y="3007995"/>
              <a:ext cx="4358005" cy="1050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细圆简体" panose="02010601030101010101" pitchFamily="2" charset="-122"/>
                  <a:ea typeface="方正细圆简体" panose="02010601030101010101" pitchFamily="2" charset="-122"/>
                  <a:sym typeface="+mn-ea"/>
                </a:rPr>
                <a:t>课文主要讲作者回忆小时候的桂花和帮母亲摇桂花的事。</a:t>
              </a: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7369175" y="1600835"/>
            <a:ext cx="3756156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3200" dirty="0">
                <a:solidFill>
                  <a:schemeClr val="tx2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sym typeface="+mn-ea"/>
              </a:rPr>
              <a:t>“桂花雨”是指什么？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6641465" y="2660015"/>
            <a:ext cx="5256530" cy="1781810"/>
            <a:chOff x="6641465" y="2660015"/>
            <a:chExt cx="5256530" cy="1781810"/>
          </a:xfrm>
        </p:grpSpPr>
        <p:sp>
          <p:nvSpPr>
            <p:cNvPr id="8" name="圆角矩形标注 7"/>
            <p:cNvSpPr/>
            <p:nvPr/>
          </p:nvSpPr>
          <p:spPr>
            <a:xfrm>
              <a:off x="6641465" y="2660015"/>
              <a:ext cx="5256530" cy="1781810"/>
            </a:xfrm>
            <a:prstGeom prst="wedgeRoundRectCallout">
              <a:avLst>
                <a:gd name="adj1" fmla="val 21720"/>
                <a:gd name="adj2" fmla="val -65503"/>
                <a:gd name="adj3" fmla="val 16667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234555" y="3007995"/>
              <a:ext cx="4358005" cy="1050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lang="zh-CN" altLang="en-US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细圆简体" panose="02010601030101010101" pitchFamily="2" charset="-122"/>
                  <a:ea typeface="方正细圆简体" panose="02010601030101010101" pitchFamily="2" charset="-122"/>
                  <a:sym typeface="+mn-ea"/>
                </a:rPr>
                <a:t>摇桂花时，桂花纷纷</a:t>
              </a:r>
              <a:endParaRPr lang="zh-CN" alt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圆简体" panose="02010601030101010101" pitchFamily="2" charset="-122"/>
                <a:ea typeface="方正细圆简体" panose="02010601030101010101" pitchFamily="2" charset="-122"/>
              </a:endParaRPr>
            </a:p>
            <a:p>
              <a:pPr algn="l">
                <a:lnSpc>
                  <a:spcPct val="130000"/>
                </a:lnSpc>
              </a:pPr>
              <a:r>
                <a:rPr lang="zh-CN" altLang="en-US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细圆简体" panose="02010601030101010101" pitchFamily="2" charset="-122"/>
                  <a:ea typeface="方正细圆简体" panose="02010601030101010101" pitchFamily="2" charset="-122"/>
                  <a:sym typeface="+mn-ea"/>
                </a:rPr>
                <a:t>飘落下来，像下雨一样。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503712" y="2492896"/>
            <a:ext cx="5527675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sym typeface="+mn-ea"/>
              </a:rPr>
              <a:t>       </a:t>
            </a:r>
            <a:r>
              <a:rPr lang="zh-CN" altLang="en-US" sz="2800" dirty="0">
                <a:solidFill>
                  <a:schemeClr val="tx2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sym typeface="+mn-ea"/>
              </a:rPr>
              <a:t>默读课文，分别画出描述桂花树和桂花香气的语句，想一想每句话的意思，并与同桌交流感受。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6267549" y="2276872"/>
            <a:ext cx="59244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-384720" y="4941168"/>
            <a:ext cx="59244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68730" y="1043023"/>
            <a:ext cx="8310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4000" dirty="0">
                <a:ln w="9525" cap="flat" cmpd="sng">
                  <a:noFill/>
                  <a:prstDash val="solid"/>
                  <a:headEnd type="none" w="med" len="med"/>
                  <a:tailEnd type="none" w="med" len="med"/>
                </a:ln>
                <a:solidFill>
                  <a:schemeClr val="tx2"/>
                </a:solidFill>
                <a:effectLst/>
                <a:latin typeface="方正细圆简体" panose="02010601030101010101" pitchFamily="2" charset="-122"/>
                <a:ea typeface="方正细圆简体" panose="02010601030101010101" pitchFamily="2" charset="-122"/>
                <a:sym typeface="+mn-ea"/>
              </a:rPr>
              <a:t>作者觉得桂花树和桂花有什么特点？</a:t>
            </a:r>
          </a:p>
        </p:txBody>
      </p:sp>
      <p:pic>
        <p:nvPicPr>
          <p:cNvPr id="3" name="图片 2" descr="026"/>
          <p:cNvPicPr>
            <a:picLocks noChangeAspect="1"/>
          </p:cNvPicPr>
          <p:nvPr/>
        </p:nvPicPr>
        <p:blipFill>
          <a:blip r:embed="rId3"/>
          <a:srcRect l="43862" b="57929"/>
          <a:stretch>
            <a:fillRect/>
          </a:stretch>
        </p:blipFill>
        <p:spPr>
          <a:xfrm flipH="1">
            <a:off x="0" y="-4445"/>
            <a:ext cx="1160780" cy="130619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07368" y="2348880"/>
            <a:ext cx="10389095" cy="3274060"/>
            <a:chOff x="4295775" y="1746250"/>
            <a:chExt cx="10389095" cy="3274060"/>
          </a:xfrm>
        </p:grpSpPr>
        <p:sp>
          <p:nvSpPr>
            <p:cNvPr id="9" name="圆角矩形 8"/>
            <p:cNvSpPr/>
            <p:nvPr/>
          </p:nvSpPr>
          <p:spPr>
            <a:xfrm>
              <a:off x="5220970" y="1818258"/>
              <a:ext cx="1368425" cy="709930"/>
            </a:xfrm>
            <a:prstGeom prst="round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6882130" y="1746250"/>
              <a:ext cx="7802740" cy="1643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800" dirty="0">
                  <a:solidFill>
                    <a:schemeClr val="tx2"/>
                  </a:solidFill>
                  <a:latin typeface="方正细圆简体" panose="02010601030101010101" pitchFamily="2" charset="-122"/>
                  <a:ea typeface="方正细圆简体" panose="02010601030101010101" pitchFamily="2" charset="-122"/>
                  <a:sym typeface="+mn-ea"/>
                </a:rPr>
                <a:t>我喜欢的是桂花。桂花树的样子笨笨的，不像梅树那样有姿态。不开花时，只见满树叶子；开花时，仔细地在树偷里寻找，才能看到那些小花。 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292725" y="1971675"/>
              <a:ext cx="1266693" cy="52322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sz="2800" b="1" dirty="0">
                  <a:solidFill>
                    <a:schemeClr val="tx2"/>
                  </a:solidFill>
                  <a:latin typeface="方正细圆简体" panose="02010601030101010101" pitchFamily="2" charset="-122"/>
                  <a:ea typeface="方正细圆简体" panose="02010601030101010101" pitchFamily="2" charset="-122"/>
                  <a:sym typeface="+mn-ea"/>
                </a:rPr>
                <a:t>桂花树</a:t>
              </a:r>
            </a:p>
          </p:txBody>
        </p:sp>
        <p:cxnSp>
          <p:nvCxnSpPr>
            <p:cNvPr id="7" name="直接箭头连接符 6"/>
            <p:cNvCxnSpPr/>
            <p:nvPr/>
          </p:nvCxnSpPr>
          <p:spPr>
            <a:xfrm flipV="1">
              <a:off x="4295775" y="2517775"/>
              <a:ext cx="709295" cy="105537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箭头连接符 7"/>
            <p:cNvCxnSpPr/>
            <p:nvPr/>
          </p:nvCxnSpPr>
          <p:spPr>
            <a:xfrm flipH="1" flipV="1">
              <a:off x="4295775" y="3573145"/>
              <a:ext cx="709295" cy="105537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圆角矩形 9"/>
            <p:cNvSpPr/>
            <p:nvPr/>
          </p:nvSpPr>
          <p:spPr>
            <a:xfrm>
              <a:off x="5220970" y="4310380"/>
              <a:ext cx="1368425" cy="709930"/>
            </a:xfrm>
            <a:prstGeom prst="round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424170" y="4404360"/>
              <a:ext cx="1029449" cy="52322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zh-CN" altLang="en-US" sz="28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细圆简体" panose="02010601030101010101" pitchFamily="2" charset="-122"/>
                  <a:ea typeface="方正细圆简体" panose="02010601030101010101" pitchFamily="2" charset="-122"/>
                  <a:sym typeface="+mn-ea"/>
                </a:rPr>
                <a:t>桂 花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958330" y="4465955"/>
              <a:ext cx="3057247" cy="52322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sz="2800" dirty="0">
                  <a:solidFill>
                    <a:schemeClr val="tx2"/>
                  </a:solidFill>
                  <a:latin typeface="方正细圆简体" panose="02010601030101010101" pitchFamily="2" charset="-122"/>
                  <a:ea typeface="方正细圆简体" panose="02010601030101010101" pitchFamily="2" charset="-122"/>
                  <a:sym typeface="+mn-ea"/>
                </a:rPr>
                <a:t>很迷人；香飘十里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279576" y="5661248"/>
            <a:ext cx="72948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dirty="0">
                <a:solidFill>
                  <a:schemeClr val="tx2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sym typeface="+mn-ea"/>
              </a:rPr>
              <a:t>桂花树的样子笨笨的，不像梅树那样有姿态。</a:t>
            </a:r>
          </a:p>
        </p:txBody>
      </p:sp>
      <p:pic>
        <p:nvPicPr>
          <p:cNvPr id="12291" name="图片 12290" descr="s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056" y="1301750"/>
            <a:ext cx="3324225" cy="39027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292" name="图片 12291" descr="12820995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1504" y="1301750"/>
            <a:ext cx="3365500" cy="39027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807968" y="2708920"/>
            <a:ext cx="4079240" cy="2846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>
                <a:solidFill>
                  <a:schemeClr val="tx2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sym typeface="+mn-ea"/>
              </a:rPr>
              <a:t>不开花时，只是满树的叶子；开花时，仔细地在树丛里寻找，才能看到那些小花。可是桂花的香气，太迷人了。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折角形 4"/>
          <p:cNvSpPr/>
          <p:nvPr/>
        </p:nvSpPr>
        <p:spPr>
          <a:xfrm>
            <a:off x="1" y="2091054"/>
            <a:ext cx="10920536" cy="3354169"/>
          </a:xfrm>
          <a:prstGeom prst="foldedCorner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116819" y="1013599"/>
            <a:ext cx="5456943" cy="70788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4000" dirty="0">
                <a:solidFill>
                  <a:schemeClr val="tx2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sym typeface="+mn-ea"/>
              </a:rPr>
              <a:t>描写家乡桂花香的句子 </a:t>
            </a:r>
          </a:p>
        </p:txBody>
      </p:sp>
      <p:pic>
        <p:nvPicPr>
          <p:cNvPr id="3" name="图片 2" descr="026"/>
          <p:cNvPicPr>
            <a:picLocks noChangeAspect="1"/>
          </p:cNvPicPr>
          <p:nvPr/>
        </p:nvPicPr>
        <p:blipFill>
          <a:blip r:embed="rId3"/>
          <a:srcRect l="43862" b="57929"/>
          <a:stretch>
            <a:fillRect/>
          </a:stretch>
        </p:blipFill>
        <p:spPr>
          <a:xfrm flipH="1">
            <a:off x="0" y="-4445"/>
            <a:ext cx="1160780" cy="130619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567608" y="2213866"/>
            <a:ext cx="760603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40000"/>
              </a:lnSpc>
              <a:buFont typeface="+mj-ea"/>
              <a:buAutoNum type="circleNumDbPlain"/>
            </a:pPr>
            <a:r>
              <a:rPr lang="zh-CN" altLang="en-US" sz="2800" dirty="0">
                <a:solidFill>
                  <a:schemeClr val="tx2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sym typeface="+mn-ea"/>
              </a:rPr>
              <a:t>可是桂花的香气，太迷人了。</a:t>
            </a:r>
          </a:p>
          <a:p>
            <a:pPr marL="457200" indent="-457200">
              <a:lnSpc>
                <a:spcPct val="140000"/>
              </a:lnSpc>
              <a:buFont typeface="+mj-ea"/>
              <a:buAutoNum type="circleNumDbPlain"/>
            </a:pPr>
            <a:r>
              <a:rPr lang="zh-CN" altLang="en-US" sz="2800" dirty="0">
                <a:solidFill>
                  <a:schemeClr val="tx2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sym typeface="+mn-ea"/>
              </a:rPr>
              <a:t>桂花盛开的时候，不说香飘十里，至少</a:t>
            </a:r>
          </a:p>
          <a:p>
            <a:pPr marL="457200" indent="-457200">
              <a:lnSpc>
                <a:spcPct val="140000"/>
              </a:lnSpc>
              <a:buFont typeface="+mj-ea"/>
              <a:buAutoNum type="circleNumDbPlain"/>
            </a:pPr>
            <a:r>
              <a:rPr lang="zh-CN" altLang="en-US" sz="2800" dirty="0">
                <a:solidFill>
                  <a:schemeClr val="tx2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sym typeface="+mn-ea"/>
              </a:rPr>
              <a:t>前后十几家邻居，没有不浸在桂花香里的。</a:t>
            </a:r>
          </a:p>
          <a:p>
            <a:pPr marL="457200" indent="-457200">
              <a:lnSpc>
                <a:spcPct val="140000"/>
              </a:lnSpc>
              <a:buFont typeface="+mj-ea"/>
              <a:buAutoNum type="circleNumDbPlain"/>
            </a:pPr>
            <a:r>
              <a:rPr lang="zh-CN" altLang="en-US" sz="2800" dirty="0">
                <a:solidFill>
                  <a:schemeClr val="tx2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sym typeface="+mn-ea"/>
              </a:rPr>
              <a:t>我喊着：“啊！真像下雨，好香的雨啊！”</a:t>
            </a:r>
          </a:p>
          <a:p>
            <a:pPr marL="457200" indent="-457200">
              <a:lnSpc>
                <a:spcPct val="140000"/>
              </a:lnSpc>
              <a:buFont typeface="+mj-ea"/>
              <a:buAutoNum type="circleNumDbPlain"/>
            </a:pPr>
            <a:r>
              <a:rPr lang="zh-CN" altLang="en-US" sz="2800" dirty="0">
                <a:solidFill>
                  <a:schemeClr val="tx2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sym typeface="+mn-ea"/>
              </a:rPr>
              <a:t>全年，整个村子都浸在桂花的香气里。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647728" y="3933056"/>
            <a:ext cx="8148955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tx2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sym typeface="+mn-ea"/>
              </a:rPr>
              <a:t>       </a:t>
            </a:r>
            <a:r>
              <a:rPr lang="zh-CN" altLang="en-US" dirty="0">
                <a:solidFill>
                  <a:schemeClr val="tx2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sym typeface="+mn-ea"/>
              </a:rPr>
              <a:t>形象地写出了桂花的香气，不仅开花香，晾干了泡茶、做饼也同样香气弥漫。桂花，永远香在人们的心里，也香甜了人们的生活。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0" y="1484784"/>
            <a:ext cx="12192000" cy="1653978"/>
            <a:chOff x="0" y="1484784"/>
            <a:chExt cx="12192000" cy="1653978"/>
          </a:xfrm>
        </p:grpSpPr>
        <p:sp>
          <p:nvSpPr>
            <p:cNvPr id="4" name="文本框 3"/>
            <p:cNvSpPr txBox="1"/>
            <p:nvPr/>
          </p:nvSpPr>
          <p:spPr>
            <a:xfrm>
              <a:off x="1055440" y="1668145"/>
              <a:ext cx="8232775" cy="138922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457200" indent="-457200" algn="l">
                <a:lnSpc>
                  <a:spcPct val="120000"/>
                </a:lnSpc>
                <a:buFont typeface="+mj-ea"/>
                <a:buAutoNum type="circleNumDbPlain"/>
              </a:pPr>
              <a:r>
                <a:rPr lang="zh-CN" altLang="en-US" dirty="0" smtClean="0">
                  <a:solidFill>
                    <a:schemeClr val="tx2"/>
                  </a:solidFill>
                  <a:latin typeface="方正细圆简体" panose="02010601030101010101" pitchFamily="2" charset="-122"/>
                  <a:ea typeface="方正细圆简体" panose="02010601030101010101" pitchFamily="2" charset="-122"/>
                  <a:sym typeface="+mn-ea"/>
                </a:rPr>
                <a:t>全年</a:t>
              </a:r>
              <a:r>
                <a:rPr lang="zh-CN" altLang="en-US" dirty="0">
                  <a:solidFill>
                    <a:schemeClr val="tx2"/>
                  </a:solidFill>
                  <a:latin typeface="方正细圆简体" panose="02010601030101010101" pitchFamily="2" charset="-122"/>
                  <a:ea typeface="方正细圆简体" panose="02010601030101010101" pitchFamily="2" charset="-122"/>
                  <a:sym typeface="+mn-ea"/>
                </a:rPr>
                <a:t>，整个村子都浸在桂花的香气里。</a:t>
              </a:r>
            </a:p>
            <a:p>
              <a:pPr marL="457200" indent="-457200" algn="l">
                <a:lnSpc>
                  <a:spcPct val="120000"/>
                </a:lnSpc>
                <a:buFont typeface="+mj-ea"/>
                <a:buAutoNum type="circleNumDbPlain"/>
              </a:pPr>
              <a:r>
                <a:rPr lang="zh-CN" altLang="en-US" dirty="0" smtClean="0">
                  <a:solidFill>
                    <a:schemeClr val="tx2"/>
                  </a:solidFill>
                  <a:latin typeface="方正细圆简体" panose="02010601030101010101" pitchFamily="2" charset="-122"/>
                  <a:ea typeface="方正细圆简体" panose="02010601030101010101" pitchFamily="2" charset="-122"/>
                  <a:sym typeface="+mn-ea"/>
                </a:rPr>
                <a:t>桂花盛开的时候，不说香飘十里，至少前后十几家邻居，没有不浸在桂花香里的。</a:t>
              </a:r>
              <a:endParaRPr lang="zh-CN" altLang="en-US" dirty="0">
                <a:solidFill>
                  <a:schemeClr val="tx2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sym typeface="+mn-ea"/>
              </a:endParaRP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0" y="1484784"/>
              <a:ext cx="472784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7464152" y="3138762"/>
              <a:ext cx="472784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591944" y="1556792"/>
            <a:ext cx="4824536" cy="228652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  <a:spcAft>
                <a:spcPct val="15000"/>
              </a:spcAft>
              <a:buNone/>
            </a:pPr>
            <a:r>
              <a:rPr lang="zh-CN" altLang="en-US" sz="2800" dirty="0">
                <a:solidFill>
                  <a:schemeClr val="tx2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sym typeface="+mn-ea"/>
              </a:rPr>
              <a:t>桂花摇落以后，挑去小枝小叶，晒上几天太阳，收在铁盒子里，可以加在茶叶里泡茶，过年时还可以做糕饼。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2132856"/>
            <a:ext cx="4797511" cy="44706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2060848"/>
            <a:ext cx="12192000" cy="309634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3143672" y="3140968"/>
            <a:ext cx="2304256" cy="852772"/>
            <a:chOff x="2639616" y="3140968"/>
            <a:chExt cx="2304256" cy="852772"/>
          </a:xfrm>
        </p:grpSpPr>
        <p:sp>
          <p:nvSpPr>
            <p:cNvPr id="4" name="文本框 3"/>
            <p:cNvSpPr txBox="1"/>
            <p:nvPr/>
          </p:nvSpPr>
          <p:spPr>
            <a:xfrm>
              <a:off x="2783632" y="3224299"/>
              <a:ext cx="21602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dirty="0">
                  <a:solidFill>
                    <a:schemeClr val="tx2"/>
                  </a:solidFill>
                  <a:latin typeface="方正细圆简体" panose="02010601030101010101" pitchFamily="2" charset="-122"/>
                  <a:ea typeface="方正细圆简体" panose="02010601030101010101" pitchFamily="2" charset="-122"/>
                </a:rPr>
                <a:t>第四节</a:t>
              </a:r>
            </a:p>
          </p:txBody>
        </p:sp>
        <p:sp>
          <p:nvSpPr>
            <p:cNvPr id="7" name="矩形: 圆角 6"/>
            <p:cNvSpPr/>
            <p:nvPr/>
          </p:nvSpPr>
          <p:spPr>
            <a:xfrm>
              <a:off x="2639616" y="3140968"/>
              <a:ext cx="2088232" cy="852772"/>
            </a:xfrm>
            <a:prstGeom prst="round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5807968" y="3160364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tx2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拓展学习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983432" y="1124744"/>
            <a:ext cx="10297144" cy="4824536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2423592" y="1870857"/>
            <a:ext cx="7920880" cy="3324944"/>
            <a:chOff x="2423592" y="1870857"/>
            <a:chExt cx="7920880" cy="3324944"/>
          </a:xfrm>
        </p:grpSpPr>
        <p:sp>
          <p:nvSpPr>
            <p:cNvPr id="5" name="矩形 4"/>
            <p:cNvSpPr/>
            <p:nvPr/>
          </p:nvSpPr>
          <p:spPr>
            <a:xfrm>
              <a:off x="9048328" y="1916832"/>
              <a:ext cx="1296144" cy="3096344"/>
            </a:xfrm>
            <a:prstGeom prst="rect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9336360" y="2276872"/>
              <a:ext cx="72008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7200" dirty="0">
                  <a:solidFill>
                    <a:schemeClr val="tx2"/>
                  </a:solidFill>
                  <a:latin typeface="方正细圆简体" panose="02010601030101010101" pitchFamily="2" charset="-122"/>
                  <a:ea typeface="方正细圆简体" panose="02010601030101010101" pitchFamily="2" charset="-122"/>
                </a:rPr>
                <a:t>目录</a:t>
              </a: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7320136" y="1883433"/>
              <a:ext cx="936104" cy="3312368"/>
              <a:chOff x="7536160" y="1844824"/>
              <a:chExt cx="936104" cy="3312368"/>
            </a:xfrm>
          </p:grpSpPr>
          <p:cxnSp>
            <p:nvCxnSpPr>
              <p:cNvPr id="8" name="直接连接符 7"/>
              <p:cNvCxnSpPr/>
              <p:nvPr/>
            </p:nvCxnSpPr>
            <p:spPr>
              <a:xfrm>
                <a:off x="8472264" y="1844824"/>
                <a:ext cx="0" cy="331236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文本框 8"/>
              <p:cNvSpPr txBox="1"/>
              <p:nvPr/>
            </p:nvSpPr>
            <p:spPr>
              <a:xfrm>
                <a:off x="7536160" y="2280943"/>
                <a:ext cx="792088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4000" dirty="0">
                    <a:solidFill>
                      <a:schemeClr val="tx2"/>
                    </a:solidFill>
                    <a:latin typeface="方正细圆简体" panose="02010601030101010101" pitchFamily="2" charset="-122"/>
                    <a:ea typeface="方正细圆简体" panose="02010601030101010101" pitchFamily="2" charset="-122"/>
                  </a:rPr>
                  <a:t>背景介绍</a:t>
                </a: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5687954" y="1883433"/>
              <a:ext cx="936104" cy="3312368"/>
              <a:chOff x="7536160" y="1844824"/>
              <a:chExt cx="936104" cy="3312368"/>
            </a:xfrm>
          </p:grpSpPr>
          <p:cxnSp>
            <p:nvCxnSpPr>
              <p:cNvPr id="14" name="直接连接符 13"/>
              <p:cNvCxnSpPr/>
              <p:nvPr/>
            </p:nvCxnSpPr>
            <p:spPr>
              <a:xfrm>
                <a:off x="8472264" y="1844824"/>
                <a:ext cx="0" cy="331236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文本框 14"/>
              <p:cNvSpPr txBox="1"/>
              <p:nvPr/>
            </p:nvSpPr>
            <p:spPr>
              <a:xfrm>
                <a:off x="7536160" y="2280943"/>
                <a:ext cx="792088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4000" dirty="0">
                    <a:solidFill>
                      <a:schemeClr val="tx2"/>
                    </a:solidFill>
                    <a:latin typeface="方正细圆简体" panose="02010601030101010101" pitchFamily="2" charset="-122"/>
                    <a:ea typeface="方正细圆简体" panose="02010601030101010101" pitchFamily="2" charset="-122"/>
                  </a:rPr>
                  <a:t>字词学习</a:t>
                </a: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4055773" y="1883433"/>
              <a:ext cx="936104" cy="3312368"/>
              <a:chOff x="7536160" y="1844824"/>
              <a:chExt cx="936104" cy="3312368"/>
            </a:xfrm>
          </p:grpSpPr>
          <p:cxnSp>
            <p:nvCxnSpPr>
              <p:cNvPr id="21" name="直接连接符 20"/>
              <p:cNvCxnSpPr/>
              <p:nvPr/>
            </p:nvCxnSpPr>
            <p:spPr>
              <a:xfrm>
                <a:off x="8472264" y="1844824"/>
                <a:ext cx="0" cy="331236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文本框 21"/>
              <p:cNvSpPr txBox="1"/>
              <p:nvPr/>
            </p:nvSpPr>
            <p:spPr>
              <a:xfrm>
                <a:off x="7536160" y="2280943"/>
                <a:ext cx="792088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4000" dirty="0">
                    <a:solidFill>
                      <a:schemeClr val="tx2"/>
                    </a:solidFill>
                    <a:latin typeface="方正细圆简体" panose="02010601030101010101" pitchFamily="2" charset="-122"/>
                    <a:ea typeface="方正细圆简体" panose="02010601030101010101" pitchFamily="2" charset="-122"/>
                  </a:rPr>
                  <a:t>课文赏析</a:t>
                </a: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2423592" y="1870857"/>
              <a:ext cx="936104" cy="3312368"/>
              <a:chOff x="7536160" y="1844824"/>
              <a:chExt cx="936104" cy="3312368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8472264" y="1844824"/>
                <a:ext cx="0" cy="331236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文本框 24"/>
              <p:cNvSpPr txBox="1"/>
              <p:nvPr/>
            </p:nvSpPr>
            <p:spPr>
              <a:xfrm>
                <a:off x="7536160" y="2280943"/>
                <a:ext cx="792088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4000" dirty="0">
                    <a:solidFill>
                      <a:schemeClr val="tx2"/>
                    </a:solidFill>
                    <a:latin typeface="方正细圆简体" panose="02010601030101010101" pitchFamily="2" charset="-122"/>
                    <a:ea typeface="方正细圆简体" panose="02010601030101010101" pitchFamily="2" charset="-122"/>
                  </a:rPr>
                  <a:t>拓展学习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192344" y="980728"/>
            <a:ext cx="1391150" cy="285293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eaVert" wrap="square" rtlCol="0" anchor="t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3200" dirty="0" smtClean="0">
                <a:solidFill>
                  <a:schemeClr val="tx2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sym typeface="+mn-ea"/>
              </a:rPr>
              <a:t>品   桂</a:t>
            </a:r>
          </a:p>
          <a:p>
            <a:pPr algn="ctr">
              <a:lnSpc>
                <a:spcPct val="140000"/>
              </a:lnSpc>
            </a:pPr>
            <a:r>
              <a:rPr lang="zh-CN" altLang="en-US" dirty="0" smtClean="0">
                <a:solidFill>
                  <a:schemeClr val="tx2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sym typeface="+mn-ea"/>
              </a:rPr>
              <a:t>张云敖</a:t>
            </a:r>
            <a:endParaRPr lang="zh-CN" altLang="en-US" dirty="0">
              <a:solidFill>
                <a:schemeClr val="tx2"/>
              </a:solidFill>
              <a:latin typeface="方正细圆简体" panose="02010601030101010101" pitchFamily="2" charset="-122"/>
              <a:ea typeface="方正细圆简体" panose="02010601030101010101" pitchFamily="2" charset="-122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087888" y="1916832"/>
            <a:ext cx="2942344" cy="322969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3200" dirty="0">
                <a:solidFill>
                  <a:schemeClr val="tx2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sym typeface="+mn-ea"/>
              </a:rPr>
              <a:t>西湖八月足清游</a:t>
            </a:r>
          </a:p>
          <a:p>
            <a:pPr algn="ctr">
              <a:lnSpc>
                <a:spcPct val="140000"/>
              </a:lnSpc>
            </a:pPr>
            <a:r>
              <a:rPr lang="zh-CN" altLang="en-US" sz="3200" dirty="0">
                <a:solidFill>
                  <a:schemeClr val="tx2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sym typeface="+mn-ea"/>
              </a:rPr>
              <a:t>何处香通鼻观幽</a:t>
            </a:r>
          </a:p>
          <a:p>
            <a:pPr algn="ctr">
              <a:lnSpc>
                <a:spcPct val="140000"/>
              </a:lnSpc>
            </a:pPr>
            <a:r>
              <a:rPr lang="zh-CN" altLang="en-US" sz="3200" dirty="0">
                <a:solidFill>
                  <a:schemeClr val="tx2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sym typeface="+mn-ea"/>
              </a:rPr>
              <a:t>满觉陇旁金粟遍</a:t>
            </a:r>
          </a:p>
          <a:p>
            <a:pPr algn="ctr">
              <a:lnSpc>
                <a:spcPct val="140000"/>
              </a:lnSpc>
            </a:pPr>
            <a:r>
              <a:rPr lang="zh-CN" altLang="en-US" sz="3200" dirty="0">
                <a:solidFill>
                  <a:schemeClr val="tx2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sym typeface="+mn-ea"/>
              </a:rPr>
              <a:t>天风吹堕万山秋</a:t>
            </a:r>
            <a:endParaRPr lang="zh-CN" altLang="en-US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4151784" y="3645024"/>
            <a:ext cx="8040216" cy="1419860"/>
            <a:chOff x="4151784" y="3645024"/>
            <a:chExt cx="8040216" cy="1419860"/>
          </a:xfrm>
        </p:grpSpPr>
        <p:sp>
          <p:nvSpPr>
            <p:cNvPr id="7" name="矩形 6"/>
            <p:cNvSpPr/>
            <p:nvPr/>
          </p:nvSpPr>
          <p:spPr>
            <a:xfrm>
              <a:off x="4151784" y="3645024"/>
              <a:ext cx="8040216" cy="141986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367808" y="3645024"/>
              <a:ext cx="7344816" cy="141986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600" dirty="0">
                  <a:solidFill>
                    <a:schemeClr val="tx2"/>
                  </a:solidFill>
                  <a:latin typeface="方正细圆简体" panose="02010601030101010101" pitchFamily="2" charset="-122"/>
                  <a:ea typeface="方正细圆简体" panose="02010601030101010101" pitchFamily="2" charset="-122"/>
                  <a:sym typeface="+mn-ea"/>
                </a:rPr>
                <a:t>细细香风淡淡烟，竞收桂子庆丰年。</a:t>
              </a:r>
            </a:p>
            <a:p>
              <a:pPr>
                <a:lnSpc>
                  <a:spcPct val="120000"/>
                </a:lnSpc>
              </a:pPr>
              <a:r>
                <a:rPr lang="zh-CN" altLang="en-US" sz="3600" dirty="0">
                  <a:solidFill>
                    <a:schemeClr val="tx2"/>
                  </a:solidFill>
                  <a:latin typeface="方正细圆简体" panose="02010601030101010101" pitchFamily="2" charset="-122"/>
                  <a:ea typeface="方正细圆简体" panose="02010601030101010101" pitchFamily="2" charset="-122"/>
                  <a:sym typeface="+mn-ea"/>
                </a:rPr>
                <a:t>儿童解得摇花乐，花雨缤纷入梦甜。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087888" y="2996952"/>
            <a:ext cx="5386687" cy="1897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dirty="0">
                <a:solidFill>
                  <a:schemeClr val="tx2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sym typeface="+mn-ea"/>
              </a:rPr>
              <a:t>学习文中的表达方法，写一写 你童年难与忘怀的人和事，或写一写你喜欢的植物或家乡的特产。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0" y="1700808"/>
            <a:ext cx="12192000" cy="864096"/>
            <a:chOff x="0" y="1700808"/>
            <a:chExt cx="12192000" cy="864096"/>
          </a:xfrm>
        </p:grpSpPr>
        <p:sp>
          <p:nvSpPr>
            <p:cNvPr id="2" name="文本框 1"/>
            <p:cNvSpPr txBox="1"/>
            <p:nvPr/>
          </p:nvSpPr>
          <p:spPr>
            <a:xfrm>
              <a:off x="3863752" y="1858149"/>
              <a:ext cx="3230880" cy="70675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zh-CN" altLang="en-US" sz="4000" dirty="0">
                  <a:solidFill>
                    <a:schemeClr val="tx2"/>
                  </a:solidFill>
                  <a:latin typeface="方正细圆简体" panose="02010601030101010101" pitchFamily="2" charset="-122"/>
                  <a:ea typeface="方正细圆简体" panose="02010601030101010101" pitchFamily="2" charset="-122"/>
                  <a:sym typeface="+mn-ea"/>
                </a:rPr>
                <a:t>扩展思维练习</a:t>
              </a: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0" y="1700808"/>
              <a:ext cx="523190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6960096" y="2564904"/>
              <a:ext cx="523190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 550"/>
          <p:cNvGrpSpPr/>
          <p:nvPr/>
        </p:nvGrpSpPr>
        <p:grpSpPr bwMode="auto">
          <a:xfrm>
            <a:off x="2495600" y="1124744"/>
            <a:ext cx="1148312" cy="1147012"/>
            <a:chOff x="295" y="3475"/>
            <a:chExt cx="1407" cy="1407"/>
          </a:xfrm>
        </p:grpSpPr>
        <p:sp>
          <p:nvSpPr>
            <p:cNvPr id="114" name="Oval 551"/>
            <p:cNvSpPr>
              <a:spLocks noChangeArrowheads="1"/>
            </p:cNvSpPr>
            <p:nvPr/>
          </p:nvSpPr>
          <p:spPr bwMode="auto">
            <a:xfrm>
              <a:off x="295" y="3475"/>
              <a:ext cx="1407" cy="140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gamma/>
                    <a:shade val="81961"/>
                    <a:invGamma/>
                    <a:alpha val="12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800"/>
            </a:p>
          </p:txBody>
        </p:sp>
        <p:grpSp>
          <p:nvGrpSpPr>
            <p:cNvPr id="115" name="Group 552"/>
            <p:cNvGrpSpPr/>
            <p:nvPr/>
          </p:nvGrpSpPr>
          <p:grpSpPr bwMode="auto">
            <a:xfrm>
              <a:off x="475" y="3657"/>
              <a:ext cx="1056" cy="1055"/>
              <a:chOff x="-6059" y="-2209"/>
              <a:chExt cx="2219" cy="2219"/>
            </a:xfrm>
          </p:grpSpPr>
          <p:sp>
            <p:nvSpPr>
              <p:cNvPr id="116" name="Oval 553"/>
              <p:cNvSpPr>
                <a:spLocks noChangeArrowheads="1"/>
              </p:cNvSpPr>
              <p:nvPr/>
            </p:nvSpPr>
            <p:spPr bwMode="auto">
              <a:xfrm>
                <a:off x="-6056" y="-2132"/>
                <a:ext cx="2132" cy="213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2">
                      <a:lumMod val="40000"/>
                      <a:lumOff val="60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 sz="1800" dirty="0">
                  <a:ea typeface="方正细圆简体" panose="02010601030101010101" pitchFamily="2" charset="-122"/>
                </a:endParaRPr>
              </a:p>
            </p:txBody>
          </p:sp>
          <p:grpSp>
            <p:nvGrpSpPr>
              <p:cNvPr id="117" name="Group 554"/>
              <p:cNvGrpSpPr/>
              <p:nvPr/>
            </p:nvGrpSpPr>
            <p:grpSpPr bwMode="auto">
              <a:xfrm>
                <a:off x="-6059" y="-2209"/>
                <a:ext cx="2219" cy="2219"/>
                <a:chOff x="-4063" y="-880"/>
                <a:chExt cx="2219" cy="2219"/>
              </a:xfrm>
            </p:grpSpPr>
            <p:grpSp>
              <p:nvGrpSpPr>
                <p:cNvPr id="118" name="Group 555"/>
                <p:cNvGrpSpPr/>
                <p:nvPr/>
              </p:nvGrpSpPr>
              <p:grpSpPr bwMode="auto">
                <a:xfrm>
                  <a:off x="-4063" y="-880"/>
                  <a:ext cx="2219" cy="2219"/>
                  <a:chOff x="-3927" y="-789"/>
                  <a:chExt cx="2219" cy="2219"/>
                </a:xfrm>
              </p:grpSpPr>
              <p:grpSp>
                <p:nvGrpSpPr>
                  <p:cNvPr id="136" name="Group 55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7" y="-788"/>
                    <a:ext cx="2219" cy="2202"/>
                    <a:chOff x="168" y="696"/>
                    <a:chExt cx="1429" cy="1429"/>
                  </a:xfrm>
                </p:grpSpPr>
                <p:grpSp>
                  <p:nvGrpSpPr>
                    <p:cNvPr id="144" name="Group 55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48" name="AutoShape 5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  <p:sp>
                    <p:nvSpPr>
                      <p:cNvPr id="149" name="AutoShape 55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145" name="Group 560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46" name="AutoShape 5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  <p:sp>
                    <p:nvSpPr>
                      <p:cNvPr id="147" name="AutoShape 5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137" name="Group 563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8" y="-780"/>
                    <a:ext cx="2219" cy="2202"/>
                    <a:chOff x="168" y="696"/>
                    <a:chExt cx="1429" cy="1429"/>
                  </a:xfrm>
                </p:grpSpPr>
                <p:grpSp>
                  <p:nvGrpSpPr>
                    <p:cNvPr id="138" name="Group 56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42" name="AutoShape 56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  <p:sp>
                    <p:nvSpPr>
                      <p:cNvPr id="143" name="AutoShape 56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139" name="Group 567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40" name="AutoShape 5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  <p:sp>
                    <p:nvSpPr>
                      <p:cNvPr id="141" name="AutoShape 56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19" name="Group 570"/>
                <p:cNvGrpSpPr/>
                <p:nvPr/>
              </p:nvGrpSpPr>
              <p:grpSpPr bwMode="auto">
                <a:xfrm rot="1320000">
                  <a:off x="-3747" y="-523"/>
                  <a:ext cx="1555" cy="1554"/>
                  <a:chOff x="-3927" y="-789"/>
                  <a:chExt cx="2219" cy="2219"/>
                </a:xfrm>
              </p:grpSpPr>
              <p:grpSp>
                <p:nvGrpSpPr>
                  <p:cNvPr id="120" name="Group 57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7" y="-788"/>
                    <a:ext cx="2219" cy="2202"/>
                    <a:chOff x="168" y="696"/>
                    <a:chExt cx="1429" cy="1429"/>
                  </a:xfrm>
                </p:grpSpPr>
                <p:grpSp>
                  <p:nvGrpSpPr>
                    <p:cNvPr id="130" name="Group 57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34" name="AutoShape 57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  <p:sp>
                    <p:nvSpPr>
                      <p:cNvPr id="135" name="AutoShape 57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131" name="Group 57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32" name="AutoShape 57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  <p:sp>
                    <p:nvSpPr>
                      <p:cNvPr id="133" name="AutoShape 57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121" name="Group 578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8" y="-780"/>
                    <a:ext cx="2219" cy="2202"/>
                    <a:chOff x="168" y="696"/>
                    <a:chExt cx="1429" cy="1429"/>
                  </a:xfrm>
                </p:grpSpPr>
                <p:grpSp>
                  <p:nvGrpSpPr>
                    <p:cNvPr id="124" name="Group 57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28" name="AutoShape 5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  <p:sp>
                    <p:nvSpPr>
                      <p:cNvPr id="129" name="AutoShape 58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125" name="Group 58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26" name="AutoShape 58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  <p:sp>
                    <p:nvSpPr>
                      <p:cNvPr id="127" name="AutoShape 58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78" name="Group 550"/>
          <p:cNvGrpSpPr/>
          <p:nvPr/>
        </p:nvGrpSpPr>
        <p:grpSpPr bwMode="auto">
          <a:xfrm>
            <a:off x="-744760" y="5118740"/>
            <a:ext cx="1148312" cy="1147012"/>
            <a:chOff x="295" y="3475"/>
            <a:chExt cx="1407" cy="1407"/>
          </a:xfrm>
        </p:grpSpPr>
        <p:sp>
          <p:nvSpPr>
            <p:cNvPr id="79" name="Oval 551"/>
            <p:cNvSpPr>
              <a:spLocks noChangeArrowheads="1"/>
            </p:cNvSpPr>
            <p:nvPr/>
          </p:nvSpPr>
          <p:spPr bwMode="auto">
            <a:xfrm>
              <a:off x="295" y="3475"/>
              <a:ext cx="1407" cy="140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gamma/>
                    <a:shade val="81961"/>
                    <a:invGamma/>
                    <a:alpha val="12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800"/>
            </a:p>
          </p:txBody>
        </p:sp>
        <p:grpSp>
          <p:nvGrpSpPr>
            <p:cNvPr id="80" name="Group 552"/>
            <p:cNvGrpSpPr/>
            <p:nvPr/>
          </p:nvGrpSpPr>
          <p:grpSpPr bwMode="auto">
            <a:xfrm>
              <a:off x="475" y="3657"/>
              <a:ext cx="1056" cy="1055"/>
              <a:chOff x="-6059" y="-2209"/>
              <a:chExt cx="2219" cy="2219"/>
            </a:xfrm>
          </p:grpSpPr>
          <p:sp>
            <p:nvSpPr>
              <p:cNvPr id="81" name="Oval 553"/>
              <p:cNvSpPr>
                <a:spLocks noChangeArrowheads="1"/>
              </p:cNvSpPr>
              <p:nvPr/>
            </p:nvSpPr>
            <p:spPr bwMode="auto">
              <a:xfrm>
                <a:off x="-6056" y="-2132"/>
                <a:ext cx="2132" cy="213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2">
                      <a:lumMod val="40000"/>
                      <a:lumOff val="60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 sz="1800" dirty="0">
                  <a:ea typeface="方正细圆简体" panose="02010601030101010101" pitchFamily="2" charset="-122"/>
                </a:endParaRPr>
              </a:p>
            </p:txBody>
          </p:sp>
          <p:grpSp>
            <p:nvGrpSpPr>
              <p:cNvPr id="82" name="Group 554"/>
              <p:cNvGrpSpPr/>
              <p:nvPr/>
            </p:nvGrpSpPr>
            <p:grpSpPr bwMode="auto">
              <a:xfrm>
                <a:off x="-6059" y="-2209"/>
                <a:ext cx="2219" cy="2219"/>
                <a:chOff x="-4063" y="-880"/>
                <a:chExt cx="2219" cy="2219"/>
              </a:xfrm>
            </p:grpSpPr>
            <p:grpSp>
              <p:nvGrpSpPr>
                <p:cNvPr id="83" name="Group 555"/>
                <p:cNvGrpSpPr/>
                <p:nvPr/>
              </p:nvGrpSpPr>
              <p:grpSpPr bwMode="auto">
                <a:xfrm>
                  <a:off x="-4063" y="-880"/>
                  <a:ext cx="2219" cy="2219"/>
                  <a:chOff x="-3927" y="-789"/>
                  <a:chExt cx="2219" cy="2219"/>
                </a:xfrm>
              </p:grpSpPr>
              <p:grpSp>
                <p:nvGrpSpPr>
                  <p:cNvPr id="99" name="Group 55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7" y="-788"/>
                    <a:ext cx="2219" cy="2202"/>
                    <a:chOff x="168" y="696"/>
                    <a:chExt cx="1429" cy="1429"/>
                  </a:xfrm>
                </p:grpSpPr>
                <p:grpSp>
                  <p:nvGrpSpPr>
                    <p:cNvPr id="107" name="Group 55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11" name="AutoShape 5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  <p:sp>
                    <p:nvSpPr>
                      <p:cNvPr id="112" name="AutoShape 55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108" name="Group 560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09" name="AutoShape 5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  <p:sp>
                    <p:nvSpPr>
                      <p:cNvPr id="110" name="AutoShape 5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100" name="Group 563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8" y="-780"/>
                    <a:ext cx="2219" cy="2202"/>
                    <a:chOff x="168" y="696"/>
                    <a:chExt cx="1429" cy="1429"/>
                  </a:xfrm>
                </p:grpSpPr>
                <p:grpSp>
                  <p:nvGrpSpPr>
                    <p:cNvPr id="101" name="Group 56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05" name="AutoShape 56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  <p:sp>
                    <p:nvSpPr>
                      <p:cNvPr id="106" name="AutoShape 56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102" name="Group 567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03" name="AutoShape 5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  <p:sp>
                    <p:nvSpPr>
                      <p:cNvPr id="104" name="AutoShape 56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84" name="Group 570"/>
                <p:cNvGrpSpPr/>
                <p:nvPr/>
              </p:nvGrpSpPr>
              <p:grpSpPr bwMode="auto">
                <a:xfrm rot="1320000">
                  <a:off x="-3747" y="-523"/>
                  <a:ext cx="1555" cy="1554"/>
                  <a:chOff x="-3927" y="-789"/>
                  <a:chExt cx="2219" cy="2219"/>
                </a:xfrm>
              </p:grpSpPr>
              <p:grpSp>
                <p:nvGrpSpPr>
                  <p:cNvPr id="85" name="Group 57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7" y="-788"/>
                    <a:ext cx="2219" cy="2202"/>
                    <a:chOff x="168" y="696"/>
                    <a:chExt cx="1429" cy="1429"/>
                  </a:xfrm>
                </p:grpSpPr>
                <p:grpSp>
                  <p:nvGrpSpPr>
                    <p:cNvPr id="93" name="Group 57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97" name="AutoShape 57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  <p:sp>
                    <p:nvSpPr>
                      <p:cNvPr id="98" name="AutoShape 57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94" name="Group 57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95" name="AutoShape 57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  <p:sp>
                    <p:nvSpPr>
                      <p:cNvPr id="96" name="AutoShape 57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86" name="Group 578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8" y="-780"/>
                    <a:ext cx="2219" cy="2202"/>
                    <a:chOff x="168" y="696"/>
                    <a:chExt cx="1429" cy="1429"/>
                  </a:xfrm>
                </p:grpSpPr>
                <p:grpSp>
                  <p:nvGrpSpPr>
                    <p:cNvPr id="87" name="Group 57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91" name="AutoShape 5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  <p:sp>
                    <p:nvSpPr>
                      <p:cNvPr id="92" name="AutoShape 58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88" name="Group 58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89" name="AutoShape 58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  <p:sp>
                    <p:nvSpPr>
                      <p:cNvPr id="90" name="AutoShape 58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185" name="Group 550"/>
          <p:cNvGrpSpPr/>
          <p:nvPr/>
        </p:nvGrpSpPr>
        <p:grpSpPr bwMode="auto">
          <a:xfrm>
            <a:off x="1832124" y="1178075"/>
            <a:ext cx="685914" cy="685138"/>
            <a:chOff x="295" y="3475"/>
            <a:chExt cx="1407" cy="1407"/>
          </a:xfrm>
        </p:grpSpPr>
        <p:sp>
          <p:nvSpPr>
            <p:cNvPr id="186" name="Oval 551"/>
            <p:cNvSpPr>
              <a:spLocks noChangeArrowheads="1"/>
            </p:cNvSpPr>
            <p:nvPr/>
          </p:nvSpPr>
          <p:spPr bwMode="auto">
            <a:xfrm>
              <a:off x="295" y="3475"/>
              <a:ext cx="1407" cy="140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gamma/>
                    <a:shade val="81961"/>
                    <a:invGamma/>
                    <a:alpha val="12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800"/>
            </a:p>
          </p:txBody>
        </p:sp>
        <p:grpSp>
          <p:nvGrpSpPr>
            <p:cNvPr id="187" name="Group 552"/>
            <p:cNvGrpSpPr/>
            <p:nvPr/>
          </p:nvGrpSpPr>
          <p:grpSpPr bwMode="auto">
            <a:xfrm>
              <a:off x="475" y="3657"/>
              <a:ext cx="1056" cy="1055"/>
              <a:chOff x="-6059" y="-2209"/>
              <a:chExt cx="2219" cy="2219"/>
            </a:xfrm>
          </p:grpSpPr>
          <p:sp>
            <p:nvSpPr>
              <p:cNvPr id="188" name="Oval 553"/>
              <p:cNvSpPr>
                <a:spLocks noChangeArrowheads="1"/>
              </p:cNvSpPr>
              <p:nvPr/>
            </p:nvSpPr>
            <p:spPr bwMode="auto">
              <a:xfrm>
                <a:off x="-6056" y="-2132"/>
                <a:ext cx="2132" cy="213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2">
                      <a:lumMod val="40000"/>
                      <a:lumOff val="60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 sz="1800" dirty="0">
                  <a:ea typeface="方正细圆简体" panose="02010601030101010101" pitchFamily="2" charset="-122"/>
                </a:endParaRPr>
              </a:p>
            </p:txBody>
          </p:sp>
          <p:grpSp>
            <p:nvGrpSpPr>
              <p:cNvPr id="189" name="Group 554"/>
              <p:cNvGrpSpPr/>
              <p:nvPr/>
            </p:nvGrpSpPr>
            <p:grpSpPr bwMode="auto">
              <a:xfrm>
                <a:off x="-6059" y="-2209"/>
                <a:ext cx="2219" cy="2219"/>
                <a:chOff x="-4063" y="-880"/>
                <a:chExt cx="2219" cy="2219"/>
              </a:xfrm>
            </p:grpSpPr>
            <p:grpSp>
              <p:nvGrpSpPr>
                <p:cNvPr id="190" name="Group 555"/>
                <p:cNvGrpSpPr/>
                <p:nvPr/>
              </p:nvGrpSpPr>
              <p:grpSpPr bwMode="auto">
                <a:xfrm>
                  <a:off x="-4063" y="-880"/>
                  <a:ext cx="2219" cy="2219"/>
                  <a:chOff x="-3927" y="-789"/>
                  <a:chExt cx="2219" cy="2219"/>
                </a:xfrm>
              </p:grpSpPr>
              <p:grpSp>
                <p:nvGrpSpPr>
                  <p:cNvPr id="206" name="Group 55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7" y="-788"/>
                    <a:ext cx="2219" cy="2202"/>
                    <a:chOff x="168" y="696"/>
                    <a:chExt cx="1429" cy="1429"/>
                  </a:xfrm>
                </p:grpSpPr>
                <p:grpSp>
                  <p:nvGrpSpPr>
                    <p:cNvPr id="214" name="Group 55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218" name="AutoShape 5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  <p:sp>
                    <p:nvSpPr>
                      <p:cNvPr id="219" name="AutoShape 55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215" name="Group 560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216" name="AutoShape 5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  <p:sp>
                    <p:nvSpPr>
                      <p:cNvPr id="217" name="AutoShape 5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207" name="Group 563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8" y="-780"/>
                    <a:ext cx="2219" cy="2202"/>
                    <a:chOff x="168" y="696"/>
                    <a:chExt cx="1429" cy="1429"/>
                  </a:xfrm>
                </p:grpSpPr>
                <p:grpSp>
                  <p:nvGrpSpPr>
                    <p:cNvPr id="208" name="Group 56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212" name="AutoShape 56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  <p:sp>
                    <p:nvSpPr>
                      <p:cNvPr id="213" name="AutoShape 56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209" name="Group 567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210" name="AutoShape 5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  <p:sp>
                    <p:nvSpPr>
                      <p:cNvPr id="211" name="AutoShape 56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91" name="Group 570"/>
                <p:cNvGrpSpPr/>
                <p:nvPr/>
              </p:nvGrpSpPr>
              <p:grpSpPr bwMode="auto">
                <a:xfrm rot="1320000">
                  <a:off x="-3747" y="-523"/>
                  <a:ext cx="1555" cy="1554"/>
                  <a:chOff x="-3927" y="-789"/>
                  <a:chExt cx="2219" cy="2219"/>
                </a:xfrm>
              </p:grpSpPr>
              <p:grpSp>
                <p:nvGrpSpPr>
                  <p:cNvPr id="192" name="Group 57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7" y="-788"/>
                    <a:ext cx="2219" cy="2202"/>
                    <a:chOff x="168" y="696"/>
                    <a:chExt cx="1429" cy="1429"/>
                  </a:xfrm>
                </p:grpSpPr>
                <p:grpSp>
                  <p:nvGrpSpPr>
                    <p:cNvPr id="200" name="Group 57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204" name="AutoShape 57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  <p:sp>
                    <p:nvSpPr>
                      <p:cNvPr id="205" name="AutoShape 57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201" name="Group 57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202" name="AutoShape 57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  <p:sp>
                    <p:nvSpPr>
                      <p:cNvPr id="203" name="AutoShape 57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193" name="Group 578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8" y="-780"/>
                    <a:ext cx="2219" cy="2202"/>
                    <a:chOff x="168" y="696"/>
                    <a:chExt cx="1429" cy="1429"/>
                  </a:xfrm>
                </p:grpSpPr>
                <p:grpSp>
                  <p:nvGrpSpPr>
                    <p:cNvPr id="194" name="Group 57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98" name="AutoShape 5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  <p:sp>
                    <p:nvSpPr>
                      <p:cNvPr id="199" name="AutoShape 58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195" name="Group 58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96" name="AutoShape 58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  <p:sp>
                    <p:nvSpPr>
                      <p:cNvPr id="197" name="AutoShape 58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220" name="Group 550"/>
          <p:cNvGrpSpPr/>
          <p:nvPr/>
        </p:nvGrpSpPr>
        <p:grpSpPr bwMode="auto">
          <a:xfrm>
            <a:off x="3204386" y="387560"/>
            <a:ext cx="570952" cy="570306"/>
            <a:chOff x="295" y="3475"/>
            <a:chExt cx="1407" cy="1407"/>
          </a:xfrm>
        </p:grpSpPr>
        <p:sp>
          <p:nvSpPr>
            <p:cNvPr id="221" name="Oval 551"/>
            <p:cNvSpPr>
              <a:spLocks noChangeArrowheads="1"/>
            </p:cNvSpPr>
            <p:nvPr/>
          </p:nvSpPr>
          <p:spPr bwMode="auto">
            <a:xfrm>
              <a:off x="295" y="3475"/>
              <a:ext cx="1407" cy="140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gamma/>
                    <a:shade val="81961"/>
                    <a:invGamma/>
                    <a:alpha val="12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800"/>
            </a:p>
          </p:txBody>
        </p:sp>
        <p:grpSp>
          <p:nvGrpSpPr>
            <p:cNvPr id="222" name="Group 552"/>
            <p:cNvGrpSpPr/>
            <p:nvPr/>
          </p:nvGrpSpPr>
          <p:grpSpPr bwMode="auto">
            <a:xfrm>
              <a:off x="475" y="3657"/>
              <a:ext cx="1056" cy="1055"/>
              <a:chOff x="-6059" y="-2209"/>
              <a:chExt cx="2219" cy="2219"/>
            </a:xfrm>
          </p:grpSpPr>
          <p:sp>
            <p:nvSpPr>
              <p:cNvPr id="223" name="Oval 553"/>
              <p:cNvSpPr>
                <a:spLocks noChangeArrowheads="1"/>
              </p:cNvSpPr>
              <p:nvPr/>
            </p:nvSpPr>
            <p:spPr bwMode="auto">
              <a:xfrm>
                <a:off x="-6056" y="-2132"/>
                <a:ext cx="2132" cy="213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2">
                      <a:lumMod val="40000"/>
                      <a:lumOff val="60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 sz="1800" dirty="0">
                  <a:ea typeface="方正细圆简体" panose="02010601030101010101" pitchFamily="2" charset="-122"/>
                </a:endParaRPr>
              </a:p>
            </p:txBody>
          </p:sp>
          <p:grpSp>
            <p:nvGrpSpPr>
              <p:cNvPr id="224" name="Group 554"/>
              <p:cNvGrpSpPr/>
              <p:nvPr/>
            </p:nvGrpSpPr>
            <p:grpSpPr bwMode="auto">
              <a:xfrm>
                <a:off x="-6059" y="-2209"/>
                <a:ext cx="2219" cy="2219"/>
                <a:chOff x="-4063" y="-880"/>
                <a:chExt cx="2219" cy="2219"/>
              </a:xfrm>
            </p:grpSpPr>
            <p:grpSp>
              <p:nvGrpSpPr>
                <p:cNvPr id="225" name="Group 555"/>
                <p:cNvGrpSpPr/>
                <p:nvPr/>
              </p:nvGrpSpPr>
              <p:grpSpPr bwMode="auto">
                <a:xfrm>
                  <a:off x="-4063" y="-880"/>
                  <a:ext cx="2219" cy="2219"/>
                  <a:chOff x="-3927" y="-789"/>
                  <a:chExt cx="2219" cy="2219"/>
                </a:xfrm>
              </p:grpSpPr>
              <p:grpSp>
                <p:nvGrpSpPr>
                  <p:cNvPr id="241" name="Group 55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7" y="-788"/>
                    <a:ext cx="2219" cy="2202"/>
                    <a:chOff x="168" y="696"/>
                    <a:chExt cx="1429" cy="1429"/>
                  </a:xfrm>
                </p:grpSpPr>
                <p:grpSp>
                  <p:nvGrpSpPr>
                    <p:cNvPr id="249" name="Group 55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253" name="AutoShape 5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  <p:sp>
                    <p:nvSpPr>
                      <p:cNvPr id="254" name="AutoShape 55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250" name="Group 560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251" name="AutoShape 5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  <p:sp>
                    <p:nvSpPr>
                      <p:cNvPr id="252" name="AutoShape 5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242" name="Group 563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8" y="-780"/>
                    <a:ext cx="2219" cy="2202"/>
                    <a:chOff x="168" y="696"/>
                    <a:chExt cx="1429" cy="1429"/>
                  </a:xfrm>
                </p:grpSpPr>
                <p:grpSp>
                  <p:nvGrpSpPr>
                    <p:cNvPr id="243" name="Group 56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247" name="AutoShape 56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  <p:sp>
                    <p:nvSpPr>
                      <p:cNvPr id="248" name="AutoShape 56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244" name="Group 567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245" name="AutoShape 5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  <p:sp>
                    <p:nvSpPr>
                      <p:cNvPr id="246" name="AutoShape 56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226" name="Group 570"/>
                <p:cNvGrpSpPr/>
                <p:nvPr/>
              </p:nvGrpSpPr>
              <p:grpSpPr bwMode="auto">
                <a:xfrm rot="1320000">
                  <a:off x="-3747" y="-523"/>
                  <a:ext cx="1555" cy="1554"/>
                  <a:chOff x="-3927" y="-789"/>
                  <a:chExt cx="2219" cy="2219"/>
                </a:xfrm>
              </p:grpSpPr>
              <p:grpSp>
                <p:nvGrpSpPr>
                  <p:cNvPr id="227" name="Group 57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7" y="-788"/>
                    <a:ext cx="2219" cy="2202"/>
                    <a:chOff x="168" y="696"/>
                    <a:chExt cx="1429" cy="1429"/>
                  </a:xfrm>
                </p:grpSpPr>
                <p:grpSp>
                  <p:nvGrpSpPr>
                    <p:cNvPr id="235" name="Group 57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239" name="AutoShape 57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  <p:sp>
                    <p:nvSpPr>
                      <p:cNvPr id="240" name="AutoShape 57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236" name="Group 57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237" name="AutoShape 57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  <p:sp>
                    <p:nvSpPr>
                      <p:cNvPr id="238" name="AutoShape 57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228" name="Group 578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8" y="-780"/>
                    <a:ext cx="2219" cy="2202"/>
                    <a:chOff x="168" y="696"/>
                    <a:chExt cx="1429" cy="1429"/>
                  </a:xfrm>
                </p:grpSpPr>
                <p:grpSp>
                  <p:nvGrpSpPr>
                    <p:cNvPr id="229" name="Group 57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233" name="AutoShape 5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  <p:sp>
                    <p:nvSpPr>
                      <p:cNvPr id="234" name="AutoShape 58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230" name="Group 58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231" name="AutoShape 58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  <p:sp>
                    <p:nvSpPr>
                      <p:cNvPr id="232" name="AutoShape 58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255" name="Group 550"/>
          <p:cNvGrpSpPr/>
          <p:nvPr/>
        </p:nvGrpSpPr>
        <p:grpSpPr bwMode="auto">
          <a:xfrm>
            <a:off x="695809" y="959174"/>
            <a:ext cx="570952" cy="570306"/>
            <a:chOff x="295" y="3475"/>
            <a:chExt cx="1407" cy="1407"/>
          </a:xfrm>
        </p:grpSpPr>
        <p:sp>
          <p:nvSpPr>
            <p:cNvPr id="256" name="Oval 551"/>
            <p:cNvSpPr>
              <a:spLocks noChangeArrowheads="1"/>
            </p:cNvSpPr>
            <p:nvPr/>
          </p:nvSpPr>
          <p:spPr bwMode="auto">
            <a:xfrm>
              <a:off x="295" y="3475"/>
              <a:ext cx="1407" cy="140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gamma/>
                    <a:shade val="81961"/>
                    <a:invGamma/>
                    <a:alpha val="12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800"/>
            </a:p>
          </p:txBody>
        </p:sp>
        <p:grpSp>
          <p:nvGrpSpPr>
            <p:cNvPr id="257" name="Group 552"/>
            <p:cNvGrpSpPr/>
            <p:nvPr/>
          </p:nvGrpSpPr>
          <p:grpSpPr bwMode="auto">
            <a:xfrm>
              <a:off x="475" y="3657"/>
              <a:ext cx="1056" cy="1055"/>
              <a:chOff x="-6059" y="-2209"/>
              <a:chExt cx="2219" cy="2219"/>
            </a:xfrm>
          </p:grpSpPr>
          <p:sp>
            <p:nvSpPr>
              <p:cNvPr id="258" name="Oval 553"/>
              <p:cNvSpPr>
                <a:spLocks noChangeArrowheads="1"/>
              </p:cNvSpPr>
              <p:nvPr/>
            </p:nvSpPr>
            <p:spPr bwMode="auto">
              <a:xfrm>
                <a:off x="-6056" y="-2132"/>
                <a:ext cx="2132" cy="213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2">
                      <a:lumMod val="40000"/>
                      <a:lumOff val="60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 sz="1800" dirty="0">
                  <a:ea typeface="方正细圆简体" panose="02010601030101010101" pitchFamily="2" charset="-122"/>
                </a:endParaRPr>
              </a:p>
            </p:txBody>
          </p:sp>
          <p:grpSp>
            <p:nvGrpSpPr>
              <p:cNvPr id="259" name="Group 554"/>
              <p:cNvGrpSpPr/>
              <p:nvPr/>
            </p:nvGrpSpPr>
            <p:grpSpPr bwMode="auto">
              <a:xfrm>
                <a:off x="-6059" y="-2209"/>
                <a:ext cx="2219" cy="2219"/>
                <a:chOff x="-4063" y="-880"/>
                <a:chExt cx="2219" cy="2219"/>
              </a:xfrm>
            </p:grpSpPr>
            <p:grpSp>
              <p:nvGrpSpPr>
                <p:cNvPr id="260" name="Group 555"/>
                <p:cNvGrpSpPr/>
                <p:nvPr/>
              </p:nvGrpSpPr>
              <p:grpSpPr bwMode="auto">
                <a:xfrm>
                  <a:off x="-4063" y="-880"/>
                  <a:ext cx="2219" cy="2219"/>
                  <a:chOff x="-3927" y="-789"/>
                  <a:chExt cx="2219" cy="2219"/>
                </a:xfrm>
              </p:grpSpPr>
              <p:grpSp>
                <p:nvGrpSpPr>
                  <p:cNvPr id="276" name="Group 55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7" y="-788"/>
                    <a:ext cx="2219" cy="2202"/>
                    <a:chOff x="168" y="696"/>
                    <a:chExt cx="1429" cy="1429"/>
                  </a:xfrm>
                </p:grpSpPr>
                <p:grpSp>
                  <p:nvGrpSpPr>
                    <p:cNvPr id="284" name="Group 55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288" name="AutoShape 5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  <p:sp>
                    <p:nvSpPr>
                      <p:cNvPr id="289" name="AutoShape 55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285" name="Group 560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286" name="AutoShape 5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  <p:sp>
                    <p:nvSpPr>
                      <p:cNvPr id="287" name="AutoShape 5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277" name="Group 563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8" y="-780"/>
                    <a:ext cx="2219" cy="2202"/>
                    <a:chOff x="168" y="696"/>
                    <a:chExt cx="1429" cy="1429"/>
                  </a:xfrm>
                </p:grpSpPr>
                <p:grpSp>
                  <p:nvGrpSpPr>
                    <p:cNvPr id="278" name="Group 56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282" name="AutoShape 56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  <p:sp>
                    <p:nvSpPr>
                      <p:cNvPr id="283" name="AutoShape 56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279" name="Group 567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280" name="AutoShape 5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  <p:sp>
                    <p:nvSpPr>
                      <p:cNvPr id="281" name="AutoShape 56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261" name="Group 570"/>
                <p:cNvGrpSpPr/>
                <p:nvPr/>
              </p:nvGrpSpPr>
              <p:grpSpPr bwMode="auto">
                <a:xfrm rot="1320000">
                  <a:off x="-3747" y="-523"/>
                  <a:ext cx="1555" cy="1554"/>
                  <a:chOff x="-3927" y="-789"/>
                  <a:chExt cx="2219" cy="2219"/>
                </a:xfrm>
              </p:grpSpPr>
              <p:grpSp>
                <p:nvGrpSpPr>
                  <p:cNvPr id="262" name="Group 57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7" y="-788"/>
                    <a:ext cx="2219" cy="2202"/>
                    <a:chOff x="168" y="696"/>
                    <a:chExt cx="1429" cy="1429"/>
                  </a:xfrm>
                </p:grpSpPr>
                <p:grpSp>
                  <p:nvGrpSpPr>
                    <p:cNvPr id="270" name="Group 57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274" name="AutoShape 57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  <p:sp>
                    <p:nvSpPr>
                      <p:cNvPr id="275" name="AutoShape 57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271" name="Group 57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272" name="AutoShape 57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  <p:sp>
                    <p:nvSpPr>
                      <p:cNvPr id="273" name="AutoShape 57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263" name="Group 578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8" y="-780"/>
                    <a:ext cx="2219" cy="2202"/>
                    <a:chOff x="168" y="696"/>
                    <a:chExt cx="1429" cy="1429"/>
                  </a:xfrm>
                </p:grpSpPr>
                <p:grpSp>
                  <p:nvGrpSpPr>
                    <p:cNvPr id="264" name="Group 57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268" name="AutoShape 5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  <p:sp>
                    <p:nvSpPr>
                      <p:cNvPr id="269" name="AutoShape 58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265" name="Group 58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266" name="AutoShape 58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  <p:sp>
                    <p:nvSpPr>
                      <p:cNvPr id="267" name="AutoShape 58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1800" dirty="0">
                          <a:ea typeface="方正细圆简体" panose="02010601030101010101" pitchFamily="2" charset="-122"/>
                        </a:endParaRPr>
                      </a:p>
                    </p:txBody>
                  </p:sp>
                </p:grpSp>
              </p:grpSp>
            </p:grpSp>
          </p:grpSp>
        </p:grpSp>
      </p:grpSp>
      <p:sp>
        <p:nvSpPr>
          <p:cNvPr id="4" name="文本框 3"/>
          <p:cNvSpPr txBox="1"/>
          <p:nvPr/>
        </p:nvSpPr>
        <p:spPr>
          <a:xfrm>
            <a:off x="5591944" y="2442722"/>
            <a:ext cx="48747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chemeClr val="tx2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下节课见</a:t>
            </a:r>
            <a:r>
              <a:rPr lang="en-US" altLang="zh-CN" sz="4800" dirty="0">
                <a:solidFill>
                  <a:schemeClr val="tx2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~</a:t>
            </a:r>
            <a:endParaRPr lang="zh-CN" altLang="en-US" sz="4800" dirty="0">
              <a:solidFill>
                <a:schemeClr val="tx2"/>
              </a:solidFill>
              <a:latin typeface="方正细圆简体" panose="02010601030101010101" pitchFamily="2" charset="-122"/>
              <a:ea typeface="方正细圆简体" panose="02010601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761090" y="2288608"/>
            <a:ext cx="4536504" cy="1157245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2060848"/>
            <a:ext cx="12192000" cy="309634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3143672" y="3140968"/>
            <a:ext cx="2304256" cy="852772"/>
            <a:chOff x="2639616" y="3140968"/>
            <a:chExt cx="2304256" cy="852772"/>
          </a:xfrm>
        </p:grpSpPr>
        <p:sp>
          <p:nvSpPr>
            <p:cNvPr id="4" name="文本框 3"/>
            <p:cNvSpPr txBox="1"/>
            <p:nvPr/>
          </p:nvSpPr>
          <p:spPr>
            <a:xfrm>
              <a:off x="2783632" y="3224299"/>
              <a:ext cx="21602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dirty="0">
                  <a:solidFill>
                    <a:schemeClr val="tx2"/>
                  </a:solidFill>
                  <a:latin typeface="方正细圆简体" panose="02010601030101010101" pitchFamily="2" charset="-122"/>
                  <a:ea typeface="方正细圆简体" panose="02010601030101010101" pitchFamily="2" charset="-122"/>
                </a:rPr>
                <a:t>第一节</a:t>
              </a:r>
            </a:p>
          </p:txBody>
        </p:sp>
        <p:sp>
          <p:nvSpPr>
            <p:cNvPr id="7" name="矩形: 圆角 6"/>
            <p:cNvSpPr/>
            <p:nvPr/>
          </p:nvSpPr>
          <p:spPr>
            <a:xfrm>
              <a:off x="2639616" y="3140968"/>
              <a:ext cx="2088232" cy="852772"/>
            </a:xfrm>
            <a:prstGeom prst="round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5807968" y="3160364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tx2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背景介绍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325084" y="2384884"/>
            <a:ext cx="5613845" cy="2592288"/>
          </a:xfrm>
          <a:prstGeom prst="rect">
            <a:avLst/>
          </a:prstGeom>
          <a:noFill/>
        </p:spPr>
        <p:txBody>
          <a:bodyPr vert="eaVert" wrap="square" rtlCol="0" anchor="t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800" dirty="0">
                <a:solidFill>
                  <a:schemeClr val="tx2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sym typeface="+mn-ea"/>
              </a:rPr>
              <a:t>这节课，我们就随着作者琦君，一起走进她童年的桂花雨。请同学们打开书，大声朗读课文。遇到生字要多拼读几次，注意把课文读通读顺</a:t>
            </a:r>
            <a:r>
              <a:rPr lang="zh-CN" altLang="en-US" sz="2800" dirty="0">
                <a:solidFill>
                  <a:schemeClr val="bg1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sym typeface="+mn-ea"/>
              </a:rPr>
              <a:t>。</a:t>
            </a:r>
          </a:p>
        </p:txBody>
      </p:sp>
      <p:sp>
        <p:nvSpPr>
          <p:cNvPr id="2" name="矩形: 圆角 1"/>
          <p:cNvSpPr/>
          <p:nvPr/>
        </p:nvSpPr>
        <p:spPr>
          <a:xfrm>
            <a:off x="2207568" y="1916832"/>
            <a:ext cx="7848872" cy="3528392"/>
          </a:xfrm>
          <a:prstGeom prst="round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32" y="1986017"/>
            <a:ext cx="4441772" cy="29579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文本框 8"/>
          <p:cNvSpPr txBox="1"/>
          <p:nvPr/>
        </p:nvSpPr>
        <p:spPr>
          <a:xfrm>
            <a:off x="5746045" y="1911168"/>
            <a:ext cx="5390515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sym typeface="+mn-ea"/>
              </a:rPr>
              <a:t>       </a:t>
            </a:r>
            <a:r>
              <a:rPr lang="zh-CN" altLang="en-US" sz="2000" dirty="0">
                <a:solidFill>
                  <a:schemeClr val="tx2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sym typeface="+mn-ea"/>
              </a:rPr>
              <a:t>琦君，</a:t>
            </a:r>
            <a:r>
              <a:rPr lang="en-US" altLang="zh-CN" sz="2000" dirty="0">
                <a:solidFill>
                  <a:schemeClr val="tx2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sym typeface="+mn-ea"/>
              </a:rPr>
              <a:t>1917</a:t>
            </a:r>
            <a:r>
              <a:rPr lang="zh-CN" altLang="en-US" sz="2000" dirty="0">
                <a:solidFill>
                  <a:schemeClr val="tx2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sym typeface="+mn-ea"/>
              </a:rPr>
              <a:t>年</a:t>
            </a:r>
            <a:r>
              <a:rPr lang="en-US" altLang="zh-CN" sz="2000" dirty="0">
                <a:solidFill>
                  <a:schemeClr val="tx2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sym typeface="+mn-ea"/>
              </a:rPr>
              <a:t>7</a:t>
            </a:r>
            <a:r>
              <a:rPr lang="zh-CN" altLang="en-US" sz="2000" dirty="0">
                <a:solidFill>
                  <a:schemeClr val="tx2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sym typeface="+mn-ea"/>
              </a:rPr>
              <a:t>月</a:t>
            </a:r>
            <a:r>
              <a:rPr lang="en-US" altLang="zh-CN" sz="2000" dirty="0">
                <a:solidFill>
                  <a:schemeClr val="tx2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sym typeface="+mn-ea"/>
              </a:rPr>
              <a:t>24</a:t>
            </a:r>
            <a:r>
              <a:rPr lang="zh-CN" altLang="en-US" sz="2000" dirty="0">
                <a:solidFill>
                  <a:schemeClr val="tx2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sym typeface="+mn-ea"/>
              </a:rPr>
              <a:t>日生，浙江温州市瓯海区人。曾任台湾中国文化学院、中央大学中文系教授。有散文集、小说集及儿童文学作品</a:t>
            </a:r>
            <a:r>
              <a:rPr lang="en-US" altLang="zh-CN" sz="2000" dirty="0">
                <a:solidFill>
                  <a:schemeClr val="tx2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sym typeface="+mn-ea"/>
              </a:rPr>
              <a:t>30</a:t>
            </a:r>
            <a:r>
              <a:rPr lang="zh-CN" altLang="en-US" sz="2000" dirty="0">
                <a:solidFill>
                  <a:schemeClr val="tx2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sym typeface="+mn-ea"/>
              </a:rPr>
              <a:t>余种，主要著作</a:t>
            </a:r>
            <a:r>
              <a:rPr lang="en-US" altLang="zh-CN" sz="2000" dirty="0">
                <a:solidFill>
                  <a:schemeClr val="tx2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sym typeface="+mn-ea"/>
              </a:rPr>
              <a:t>《</a:t>
            </a:r>
            <a:r>
              <a:rPr lang="zh-CN" altLang="en-US" sz="2000" dirty="0">
                <a:solidFill>
                  <a:schemeClr val="tx2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sym typeface="+mn-ea"/>
              </a:rPr>
              <a:t>青灯有味似儿时</a:t>
            </a:r>
            <a:r>
              <a:rPr lang="en-US" altLang="zh-CN" sz="2000" dirty="0">
                <a:solidFill>
                  <a:schemeClr val="tx2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sym typeface="+mn-ea"/>
              </a:rPr>
              <a:t>》《</a:t>
            </a:r>
            <a:r>
              <a:rPr lang="zh-CN" altLang="en-US" sz="2000" dirty="0">
                <a:solidFill>
                  <a:schemeClr val="tx2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sym typeface="+mn-ea"/>
              </a:rPr>
              <a:t>永是有情人</a:t>
            </a:r>
            <a:r>
              <a:rPr lang="en-US" altLang="zh-CN" sz="2000" dirty="0">
                <a:solidFill>
                  <a:schemeClr val="tx2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sym typeface="+mn-ea"/>
              </a:rPr>
              <a:t>》《</a:t>
            </a:r>
            <a:r>
              <a:rPr lang="zh-CN" altLang="en-US" sz="2000" dirty="0">
                <a:solidFill>
                  <a:schemeClr val="tx2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sym typeface="+mn-ea"/>
              </a:rPr>
              <a:t>水是故乡甜</a:t>
            </a:r>
            <a:r>
              <a:rPr lang="en-US" altLang="zh-CN" sz="2000" dirty="0">
                <a:solidFill>
                  <a:schemeClr val="tx2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sym typeface="+mn-ea"/>
              </a:rPr>
              <a:t>》《</a:t>
            </a:r>
            <a:r>
              <a:rPr lang="zh-CN" altLang="en-US" sz="2000" dirty="0">
                <a:solidFill>
                  <a:schemeClr val="tx2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sym typeface="+mn-ea"/>
              </a:rPr>
              <a:t>万水千山师友情</a:t>
            </a:r>
            <a:r>
              <a:rPr lang="en-US" altLang="zh-CN" sz="2000" dirty="0">
                <a:solidFill>
                  <a:schemeClr val="tx2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sym typeface="+mn-ea"/>
              </a:rPr>
              <a:t>》《</a:t>
            </a:r>
            <a:r>
              <a:rPr lang="zh-CN" altLang="en-US" sz="2000" dirty="0">
                <a:solidFill>
                  <a:schemeClr val="tx2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sym typeface="+mn-ea"/>
              </a:rPr>
              <a:t>三更有梦书当枕</a:t>
            </a:r>
            <a:r>
              <a:rPr lang="en-US" altLang="zh-CN" sz="2000" dirty="0">
                <a:solidFill>
                  <a:schemeClr val="tx2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sym typeface="+mn-ea"/>
              </a:rPr>
              <a:t>》《</a:t>
            </a:r>
            <a:r>
              <a:rPr lang="zh-CN" altLang="en-US" sz="2000" dirty="0">
                <a:solidFill>
                  <a:schemeClr val="tx2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sym typeface="+mn-ea"/>
              </a:rPr>
              <a:t>桂花雨</a:t>
            </a:r>
            <a:r>
              <a:rPr lang="en-US" altLang="zh-CN" sz="2000" dirty="0">
                <a:solidFill>
                  <a:schemeClr val="tx2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sym typeface="+mn-ea"/>
              </a:rPr>
              <a:t>》《</a:t>
            </a:r>
            <a:r>
              <a:rPr lang="zh-CN" altLang="en-US" sz="2000" dirty="0">
                <a:solidFill>
                  <a:schemeClr val="tx2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sym typeface="+mn-ea"/>
              </a:rPr>
              <a:t>细雨灯花落</a:t>
            </a:r>
            <a:r>
              <a:rPr lang="en-US" altLang="zh-CN" sz="2000" dirty="0">
                <a:solidFill>
                  <a:schemeClr val="tx2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sym typeface="+mn-ea"/>
              </a:rPr>
              <a:t>》《</a:t>
            </a:r>
            <a:r>
              <a:rPr lang="zh-CN" altLang="en-US" sz="2000" dirty="0">
                <a:solidFill>
                  <a:schemeClr val="tx2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sym typeface="+mn-ea"/>
              </a:rPr>
              <a:t>读书与生活</a:t>
            </a:r>
            <a:r>
              <a:rPr lang="en-US" altLang="zh-CN" sz="2000" dirty="0">
                <a:solidFill>
                  <a:schemeClr val="tx2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sym typeface="+mn-ea"/>
              </a:rPr>
              <a:t>》</a:t>
            </a:r>
            <a:r>
              <a:rPr lang="zh-CN" altLang="en-US" sz="2000" dirty="0">
                <a:solidFill>
                  <a:schemeClr val="tx2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sym typeface="+mn-ea"/>
              </a:rPr>
              <a:t>等。</a:t>
            </a:r>
          </a:p>
        </p:txBody>
      </p:sp>
      <p:sp>
        <p:nvSpPr>
          <p:cNvPr id="2" name="矩形 1"/>
          <p:cNvSpPr/>
          <p:nvPr/>
        </p:nvSpPr>
        <p:spPr>
          <a:xfrm>
            <a:off x="767408" y="1700808"/>
            <a:ext cx="10369152" cy="36004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/>
        </p:nvSpPr>
        <p:spPr>
          <a:xfrm>
            <a:off x="7536254" y="5157192"/>
            <a:ext cx="130048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400" dirty="0">
                <a:solidFill>
                  <a:schemeClr val="tx2"/>
                </a:solidFill>
                <a:latin typeface="方正魏碑繁体" panose="03000509000000000000" charset="-122"/>
                <a:ea typeface="方正魏碑繁体" panose="03000509000000000000" charset="-122"/>
                <a:sym typeface="+mn-ea"/>
              </a:rPr>
              <a:t>桂花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5303912" y="2276872"/>
            <a:ext cx="576516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zh-CN" altLang="en-US" sz="2000" dirty="0">
                <a:solidFill>
                  <a:schemeClr val="tx2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sym typeface="Times New Roman" panose="02020603050405020304" pitchFamily="2" charset="0"/>
              </a:rPr>
              <a:t>桂花：也称木犀，木犀科。</a:t>
            </a:r>
            <a:r>
              <a:rPr lang="zh-CN" altLang="en-US" sz="2000" dirty="0">
                <a:solidFill>
                  <a:schemeClr val="tx2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sym typeface="宋体" panose="02010600030101010101" pitchFamily="2" charset="-122"/>
              </a:rPr>
              <a:t>花为黄色或白色，极香，花期中秋。核果椭圆形，蓝紫色，翌年夏初成熟。种类有金桂（金黄色）、丹桂（橙黄 ）、银桂（较白）、四季桂（稍白）。是传统的名贵香花，城市绿化、美化的重要树种。桂花经蜜饯后，可做各种甜食。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2204864"/>
            <a:ext cx="12192000" cy="309634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2952328" y="3182634"/>
            <a:ext cx="2304256" cy="852772"/>
            <a:chOff x="2639616" y="3140968"/>
            <a:chExt cx="2304256" cy="852772"/>
          </a:xfrm>
        </p:grpSpPr>
        <p:sp>
          <p:nvSpPr>
            <p:cNvPr id="4" name="文本框 3"/>
            <p:cNvSpPr txBox="1"/>
            <p:nvPr/>
          </p:nvSpPr>
          <p:spPr>
            <a:xfrm>
              <a:off x="2783632" y="3224299"/>
              <a:ext cx="21602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dirty="0">
                  <a:solidFill>
                    <a:schemeClr val="tx2"/>
                  </a:solidFill>
                  <a:latin typeface="方正细圆简体" panose="02010601030101010101" pitchFamily="2" charset="-122"/>
                  <a:ea typeface="方正细圆简体" panose="02010601030101010101" pitchFamily="2" charset="-122"/>
                </a:rPr>
                <a:t>第二节</a:t>
              </a:r>
            </a:p>
          </p:txBody>
        </p:sp>
        <p:sp>
          <p:nvSpPr>
            <p:cNvPr id="7" name="矩形: 圆角 6"/>
            <p:cNvSpPr/>
            <p:nvPr/>
          </p:nvSpPr>
          <p:spPr>
            <a:xfrm>
              <a:off x="2639616" y="3140968"/>
              <a:ext cx="2088232" cy="852772"/>
            </a:xfrm>
            <a:prstGeom prst="round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5807968" y="3160364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tx2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字词学习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881245" y="648652"/>
            <a:ext cx="2214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000" dirty="0">
                <a:solidFill>
                  <a:schemeClr val="tx2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sym typeface="+mn-ea"/>
              </a:rPr>
              <a:t>阅读要求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631504" y="2204864"/>
            <a:ext cx="9289032" cy="3168352"/>
            <a:chOff x="1631504" y="2204864"/>
            <a:chExt cx="9289032" cy="3168352"/>
          </a:xfrm>
        </p:grpSpPr>
        <p:sp>
          <p:nvSpPr>
            <p:cNvPr id="4" name="文本框 3"/>
            <p:cNvSpPr txBox="1"/>
            <p:nvPr/>
          </p:nvSpPr>
          <p:spPr>
            <a:xfrm>
              <a:off x="2389381" y="2610660"/>
              <a:ext cx="3416320" cy="2474524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>
                <a:lnSpc>
                  <a:spcPct val="140000"/>
                </a:lnSpc>
                <a:spcAft>
                  <a:spcPct val="5000"/>
                </a:spcAft>
              </a:pPr>
              <a:r>
                <a:rPr lang="zh-CN" altLang="en-US" sz="3600" dirty="0">
                  <a:solidFill>
                    <a:schemeClr val="tx2"/>
                  </a:solidFill>
                  <a:latin typeface="方正细圆简体" panose="02010601030101010101" pitchFamily="2" charset="-122"/>
                  <a:ea typeface="方正细圆简体" panose="02010601030101010101" pitchFamily="2" charset="-122"/>
                  <a:sym typeface="+mn-ea"/>
                </a:rPr>
                <a:t>自由读课文，</a:t>
              </a:r>
            </a:p>
            <a:p>
              <a:pPr>
                <a:lnSpc>
                  <a:spcPct val="140000"/>
                </a:lnSpc>
                <a:spcAft>
                  <a:spcPct val="5000"/>
                </a:spcAft>
              </a:pPr>
              <a:r>
                <a:rPr lang="zh-CN" altLang="en-US" sz="3600" dirty="0">
                  <a:solidFill>
                    <a:schemeClr val="tx2"/>
                  </a:solidFill>
                  <a:latin typeface="方正细圆简体" panose="02010601030101010101" pitchFamily="2" charset="-122"/>
                  <a:ea typeface="方正细圆简体" panose="02010601030101010101" pitchFamily="2" charset="-122"/>
                  <a:sym typeface="+mn-ea"/>
                </a:rPr>
                <a:t>把文章读通读顺</a:t>
              </a:r>
            </a:p>
            <a:p>
              <a:pPr>
                <a:lnSpc>
                  <a:spcPct val="140000"/>
                </a:lnSpc>
                <a:spcAft>
                  <a:spcPct val="5000"/>
                </a:spcAft>
              </a:pPr>
              <a:r>
                <a:rPr lang="zh-CN" altLang="en-US" sz="3600" dirty="0">
                  <a:solidFill>
                    <a:schemeClr val="tx2"/>
                  </a:solidFill>
                  <a:latin typeface="方正细圆简体" panose="02010601030101010101" pitchFamily="2" charset="-122"/>
                  <a:ea typeface="方正细圆简体" panose="02010601030101010101" pitchFamily="2" charset="-122"/>
                  <a:sym typeface="+mn-ea"/>
                </a:rPr>
                <a:t>读准字音。  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312024" y="2970759"/>
              <a:ext cx="424847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dirty="0">
                  <a:solidFill>
                    <a:schemeClr val="tx2"/>
                  </a:solidFill>
                  <a:latin typeface="方正细圆简体" panose="02010601030101010101" pitchFamily="2" charset="-122"/>
                  <a:ea typeface="方正细圆简体" panose="02010601030101010101" pitchFamily="2" charset="-122"/>
                  <a:sym typeface="+mn-ea"/>
                </a:rPr>
                <a:t>注意：最感兴趣处，最动情处，有疑点处，分别用自己喜欢的方式做上记号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1631504" y="2204864"/>
              <a:ext cx="9289032" cy="3168352"/>
            </a:xfrm>
            <a:prstGeom prst="rect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5951984" y="2204864"/>
              <a:ext cx="0" cy="3168352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015880" y="669437"/>
            <a:ext cx="1706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000" dirty="0">
                <a:solidFill>
                  <a:schemeClr val="tx2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sym typeface="+mn-ea"/>
              </a:rPr>
              <a:t>我会读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703512" y="2348880"/>
            <a:ext cx="9079667" cy="226927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90000"/>
              </a:lnSpc>
            </a:pPr>
            <a:r>
              <a:rPr lang="zh-CN" altLang="en-US" sz="4000" dirty="0">
                <a:solidFill>
                  <a:schemeClr val="tx2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sym typeface="+mn-ea"/>
              </a:rPr>
              <a:t>姿态     迷人      至少     邻居     成熟     完整      尤其     沉浸     </a:t>
            </a:r>
            <a:r>
              <a:rPr lang="zh-CN" altLang="en-US" sz="3600" dirty="0">
                <a:solidFill>
                  <a:schemeClr val="tx2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sym typeface="+mn-ea"/>
              </a:rPr>
              <a:t>香飘十里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1946718" y="2557274"/>
            <a:ext cx="793940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908618" y="3780284"/>
            <a:ext cx="793940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287126FB-25DB-4A35-8353-D322D871A0CD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小学语文桂花雨教学课件PPT作品"/>
</p:tagLst>
</file>

<file path=ppt/theme/theme1.xml><?xml version="1.0" encoding="utf-8"?>
<a:theme xmlns:a="http://schemas.openxmlformats.org/drawingml/2006/main" name="www.2ppt.com">
  <a:themeElements>
    <a:clrScheme name="黄绿色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自定义 2">
      <a:majorFont>
        <a:latin typeface="方正细圆简体"/>
        <a:ea typeface="方正静蕾简体"/>
        <a:cs typeface=""/>
      </a:majorFont>
      <a:minorFont>
        <a:latin typeface="方正细圆简体"/>
        <a:ea typeface="方正静蕾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809</Words>
  <Application>Microsoft Office PowerPoint</Application>
  <PresentationFormat>宽屏</PresentationFormat>
  <Paragraphs>90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方正静蕾简体</vt:lpstr>
      <vt:lpstr>方正魏碑繁体</vt:lpstr>
      <vt:lpstr>方正细圆简体</vt:lpstr>
      <vt:lpstr>宋体</vt:lpstr>
      <vt:lpstr>Arial</vt:lpstr>
      <vt:lpstr>Calibri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2021-07-05T03:27:56Z</dcterms:created>
  <dcterms:modified xsi:type="dcterms:W3CDTF">2023-01-10T11:44:54Z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2719745DC10D41C3B253E00DE3E1059B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