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28" r:id="rId2"/>
    <p:sldId id="825" r:id="rId3"/>
    <p:sldId id="777" r:id="rId4"/>
    <p:sldId id="778" r:id="rId5"/>
    <p:sldId id="779" r:id="rId6"/>
    <p:sldId id="780" r:id="rId7"/>
    <p:sldId id="826" r:id="rId8"/>
    <p:sldId id="827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30B3BBC-98B9-45D3-8C7B-006B97DB926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A4578147-3C23-4A29-9B7D-B6F32EB91CD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8B3B757-05AE-4A46-88E1-181A8FD35F9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7C03CC3-F499-474F-B6BA-1310B566BF6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BF3D9CC-E0AC-46DA-88E8-BACB3A176E39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DA7BDC-2F93-467B-BE9F-FF7D4BE66D6A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C08B91C-0D4A-4372-A0DD-3A0F10BB9F9F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039065-A081-4A26-887D-E489AC10F42C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9FE5BE-B97A-4573-AF67-34E0499CB08C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C5DC3F6-1666-4A9C-B4EC-47B276323274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3910928"/>
            <a:ext cx="6773636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/>
            </a:lvl1pPr>
          </a:lstStyle>
          <a:p>
            <a:fld id="{6F485B89-243E-4B3D-A222-DDD0BF465D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6505576"/>
            <a:ext cx="1563290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6505576"/>
            <a:ext cx="1563291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FFCA6F-8585-4C18-825C-A75FC30E32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172-5A17-4141-9280-096135AFE2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FFCA6F-8585-4C18-825C-A75FC30E32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83D7172-5A17-4141-9280-096135AFE2D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0CB3488A-D3EE-40CC-81AB-685A202B96B9}" type="slidenum"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0" y="4077090"/>
            <a:ext cx="9144000" cy="100814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24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Ⅳ</a:t>
            </a:r>
            <a:r>
              <a:rPr lang="en-US" altLang="zh-CN" sz="2400" dirty="0" smtClean="0">
                <a:latin typeface="Cambria" panose="02040503050406030204" pitchFamily="18" charset="0"/>
              </a:rPr>
              <a:t> </a:t>
            </a:r>
            <a:r>
              <a:rPr lang="en-US" altLang="zh-CN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Discovering </a:t>
            </a:r>
            <a:r>
              <a:rPr lang="en-US" altLang="zh-C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Useful Structures</a:t>
            </a:r>
            <a:r>
              <a:rPr lang="en-US" altLang="zh-CN" sz="2400" dirty="0" smtClean="0">
                <a:latin typeface="+mj-ea"/>
                <a:cs typeface="Times New Roman" panose="02020603050405020304" pitchFamily="18" charset="0"/>
              </a:rPr>
              <a:t>—</a:t>
            </a:r>
            <a:r>
              <a:rPr lang="zh-CN" altLang="zh-CN" sz="2400" dirty="0" smtClean="0">
                <a:latin typeface="Cambria" panose="02040503050406030204" pitchFamily="18" charset="0"/>
              </a:rPr>
              <a:t>基</a:t>
            </a:r>
            <a:r>
              <a:rPr lang="zh-CN" altLang="zh-CN" sz="2400" dirty="0">
                <a:latin typeface="Cambria" panose="02040503050406030204" pitchFamily="18" charset="0"/>
              </a:rPr>
              <a:t>本句</a:t>
            </a:r>
            <a:r>
              <a:rPr lang="zh-CN" altLang="zh-CN" sz="2400" dirty="0" smtClean="0">
                <a:latin typeface="Cambria" panose="02040503050406030204" pitchFamily="18" charset="0"/>
              </a:rPr>
              <a:t>型</a:t>
            </a:r>
            <a:endParaRPr lang="zh-CN" altLang="zh-CN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3660" y="2132820"/>
            <a:ext cx="6696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/>
              <a:t>Welcome Unit</a:t>
            </a:r>
          </a:p>
        </p:txBody>
      </p:sp>
      <p:sp>
        <p:nvSpPr>
          <p:cNvPr id="4" name="矩形 3"/>
          <p:cNvSpPr/>
          <p:nvPr/>
        </p:nvSpPr>
        <p:spPr>
          <a:xfrm>
            <a:off x="-8910" y="6093370"/>
            <a:ext cx="915291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思维导图-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11" y="980660"/>
            <a:ext cx="642580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Y2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131" y="2779713"/>
            <a:ext cx="77914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语法整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727" y="620610"/>
            <a:ext cx="856059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278727" y="1484730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主谓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 V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220" name="矩形 11"/>
          <p:cNvSpPr>
            <a:spLocks noChangeArrowheads="1"/>
          </p:cNvSpPr>
          <p:nvPr/>
        </p:nvSpPr>
        <p:spPr bwMode="auto">
          <a:xfrm>
            <a:off x="440531" y="2107396"/>
            <a:ext cx="84284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在此句型中，谓词为不及物动词，不能接宾语，但能表达完整的意义。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door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opened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门开了。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32443" y="3344863"/>
            <a:ext cx="2319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主谓宾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 V O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0531" y="4030801"/>
            <a:ext cx="826293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在此句型中谓词为及物动词或相当于及物动词的短语动词，它必须跟一个宾语，即动作的承受者，才能表达一个完整的意思。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She teaches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English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她教英语。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461964"/>
            <a:ext cx="8428434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主系表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 P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454819" y="1038226"/>
            <a:ext cx="8428435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在此句型中的谓词是系动词，后面必须接表语才能表达完整的意义。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flower smells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sweet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这朵花闻起来很香。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40700" y="2166939"/>
            <a:ext cx="328654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主谓宾宾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 V IO DO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0531" y="2730500"/>
            <a:ext cx="8262938" cy="37117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此句型中的谓词带两个宾语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双宾语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，前一个为间接宾语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通常指人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，后一个为直接宾语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通常指物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Mr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Smith lent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me his car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Mr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Smith lent his car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史密斯先生把他的车借给了我。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名师提醒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句子结构可以是：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主＋谓＋间宾＋直宾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主＋谓＋直宾＋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to/for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＋间宾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。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5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主谓宾宾补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 V O C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454819" y="1484314"/>
            <a:ext cx="8509791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此句型中的谓词是可以带复合宾语的及物动词，也就是说，这些动词除了有一个直接宾语外，还要加上宾语补足语，句子的意义才能完整。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news made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us surprised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这消息使我们很吃惊。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名师提醒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可用下面方法来判断一个及物动词所带的是双宾语还是复合宾语：如果宾语与其后的成分之间存在着逻辑上的主谓或主表关系，则该动词接的是复合宾语，否则就是双宾语。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765176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6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主谓状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 V A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4819" y="1341439"/>
            <a:ext cx="842843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在此句型中，谓词也为不及物动词，但其后必须带有状语，否则结构不全，意义不完整。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They lived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in Beijing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他们住在北京。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25905" y="3008313"/>
            <a:ext cx="2910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7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主谓宾状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 V O A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006" y="3581401"/>
            <a:ext cx="8345091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在此句型中，谓词是及物动词，其后不但必须有宾语，而且宾语之后必须带状语，否则结构不全，意义不明确。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She put all the books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on the desk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她把所有的书都放在桌上了。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8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存现句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There be...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结构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英语表示某时某处存在某物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某人时，常用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There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be...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结构。其基本句型是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there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＋主语＋其他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状语、定语等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There is a small pool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at the foot of the mountain.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山脚下有一个小池塘。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名师提醒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There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在该结构中是个引导词，本身无词义。动词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是谓词，有时态变化，也可与情态动词连用。动词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要和后面的就近的主语取得单复数方面的一致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全屏显示(4:3)</PresentationFormat>
  <Paragraphs>41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等线</vt:lpstr>
      <vt:lpstr>黑体</vt:lpstr>
      <vt:lpstr>华文中宋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2023-01-16T20:52:38Z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C1FA6DF646ED4E0E9E10C0FD9493D34E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