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12" r:id="rId2"/>
    <p:sldId id="264" r:id="rId3"/>
    <p:sldId id="339" r:id="rId4"/>
    <p:sldId id="340" r:id="rId5"/>
    <p:sldId id="267" r:id="rId6"/>
    <p:sldId id="310" r:id="rId7"/>
    <p:sldId id="265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266" r:id="rId33"/>
    <p:sldId id="365" r:id="rId34"/>
    <p:sldId id="366" r:id="rId35"/>
    <p:sldId id="367" r:id="rId36"/>
    <p:sldId id="269" r:id="rId37"/>
    <p:sldId id="369" r:id="rId38"/>
    <p:sldId id="370" r:id="rId39"/>
    <p:sldId id="371" r:id="rId40"/>
    <p:sldId id="372" r:id="rId41"/>
    <p:sldId id="373" r:id="rId42"/>
    <p:sldId id="374" r:id="rId43"/>
    <p:sldId id="338" r:id="rId44"/>
    <p:sldId id="375" r:id="rId4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106A9-1F0B-4EFF-A5F0-B3A6474ACB7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24D1A-D296-46E2-93EC-0BCB809DAF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24D1A-D296-46E2-93EC-0BCB809DAFB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AFBBA-BF98-41F1-9A63-C8166775F43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0356F-7C59-4DF4-B5A7-7B17483EB4E6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3BB9-0322-42D6-83DB-653F7F95AD5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C7467-3CD3-48FC-A856-5953752C2E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9DA5-4520-4FEB-BCAD-340AF23BB60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4DC7E-46D1-43E4-BE94-7EECEF153D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章节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8585198" y="6453337"/>
            <a:ext cx="504056" cy="36499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0" dirty="0">
                <a:solidFill>
                  <a:srgbClr val="5F5F5F"/>
                </a:solidFill>
              </a:rPr>
              <a:t>-</a:t>
            </a:r>
            <a:fld id="{C2D1088F-7570-48BA-BC40-D11F25FB6C22}" type="slidenum">
              <a:rPr lang="zh-CN" altLang="en-US" sz="1400" b="0" smtClean="0">
                <a:solidFill>
                  <a:srgbClr val="5F5F5F"/>
                </a:solidFill>
              </a:rPr>
              <a:t>‹#›</a:t>
            </a:fld>
            <a:r>
              <a:rPr lang="en-US" altLang="zh-CN" sz="1400" b="0" dirty="0">
                <a:solidFill>
                  <a:srgbClr val="5F5F5F"/>
                </a:solidFill>
              </a:rPr>
              <a:t>-</a:t>
            </a:r>
            <a:endParaRPr lang="zh-CN" altLang="en-US" sz="1400" b="0" dirty="0">
              <a:solidFill>
                <a:srgbClr val="5F5F5F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2420888"/>
            <a:ext cx="9144000" cy="1512168"/>
          </a:xfrm>
          <a:prstGeom prst="rect">
            <a:avLst/>
          </a:prstGeom>
          <a:solidFill>
            <a:srgbClr val="C04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470484" y="2924944"/>
            <a:ext cx="6203032" cy="5760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5641960" y="-27384"/>
            <a:ext cx="1774840" cy="880109"/>
            <a:chOff x="11613" y="1584001"/>
            <a:chExt cx="1513881" cy="73342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11613" y="1584001"/>
              <a:ext cx="1513881" cy="733424"/>
            </a:xfrm>
            <a:prstGeom prst="rect">
              <a:avLst/>
            </a:prstGeom>
          </p:spPr>
        </p:pic>
        <p:sp>
          <p:nvSpPr>
            <p:cNvPr id="9" name="TextBox 8">
              <a:hlinkClick r:id="rId3" action="ppaction://hlinksldjump"/>
            </p:cNvPr>
            <p:cNvSpPr txBox="1"/>
            <p:nvPr userDrawn="1"/>
          </p:nvSpPr>
          <p:spPr>
            <a:xfrm>
              <a:off x="142045" y="1807573"/>
              <a:ext cx="1229485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课前篇自主预习</a:t>
              </a:r>
              <a:endParaRPr lang="zh-CN" altLang="en-US" sz="1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7318464" y="-27384"/>
            <a:ext cx="1764576" cy="880109"/>
            <a:chOff x="-43696" y="2237065"/>
            <a:chExt cx="1578004" cy="7334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-43696" y="2237065"/>
              <a:ext cx="1578004" cy="733424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 userDrawn="1"/>
          </p:nvSpPr>
          <p:spPr>
            <a:xfrm>
              <a:off x="83966" y="2460637"/>
              <a:ext cx="1289016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课堂篇学习理解</a:t>
              </a:r>
              <a:endParaRPr lang="zh-CN" altLang="en-US" sz="1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494EF-EA56-40EE-816F-478F0071CD4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0ACF7-2832-4C7B-8500-9B364A03AC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A0B4-E410-4262-A2D3-3DE3598BB92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9C009-D958-4632-8152-B517A87292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B990-1DEF-45AE-AAC8-9A45D5AE7A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AF246-C914-4E7B-8284-57FCF0F544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F04A-BB28-4029-834A-9968BB174E7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D19F7-7277-4DC0-80FB-CD155CF332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5C6EA-DFFA-41B2-A431-70F088A17C1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62502-3A32-4A3F-AC9D-350C31D48D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6F53-B0AA-4275-8C6C-92B542BB781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B2926-D219-46D2-B441-6774599D55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F2FC-DDE4-4EA4-882A-6CA14B4A985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FE9DB-074D-4049-9E0A-0BC2B35A1F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4883-D1ED-4203-8038-2CC75D035CC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2AD90-896E-487A-BD2A-FB70AA69E7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0AC000-1A18-419D-894F-6D077EE4180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15FEF94-4280-4BB3-BC64-33D8A73B17D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" Target="slide7.xml"/><Relationship Id="rId7" Type="http://schemas.openxmlformats.org/officeDocument/2006/relationships/package" Target="../embeddings/Microsoft_Word___5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image" Target="../media/image1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image" Target="../media/image1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" Target="slide7.xml"/><Relationship Id="rId7" Type="http://schemas.openxmlformats.org/officeDocument/2006/relationships/package" Target="../embeddings/Microsoft_Word___6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" Target="slide7.xml"/><Relationship Id="rId7" Type="http://schemas.openxmlformats.org/officeDocument/2006/relationships/package" Target="../embeddings/Microsoft_Word___7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.docx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slide" Target="slide7.xml"/><Relationship Id="rId7" Type="http://schemas.openxmlformats.org/officeDocument/2006/relationships/package" Target="../embeddings/Microsoft_Word___8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slide" Target="slide7.xml"/><Relationship Id="rId7" Type="http://schemas.openxmlformats.org/officeDocument/2006/relationships/package" Target="../embeddings/Microsoft_Word___9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2.xml"/><Relationship Id="rId9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slide" Target="slide7.xml"/><Relationship Id="rId7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__1.docx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image" Target="../media/image1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image" Target="../media/image1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slide" Target="slide7.xml"/><Relationship Id="rId7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slide" Target="slide7.xml"/><Relationship Id="rId7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slide" Target="slide7.xml"/><Relationship Id="rId7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" Target="slide7.xml"/><Relationship Id="rId7" Type="http://schemas.openxmlformats.org/officeDocument/2006/relationships/package" Target="../embeddings/Microsoft_Word___3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" Target="slide7.xml"/><Relationship Id="rId7" Type="http://schemas.openxmlformats.org/officeDocument/2006/relationships/package" Target="../embeddings/Microsoft_Word___4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4365104"/>
            <a:ext cx="9144000" cy="576064"/>
          </a:xfrm>
        </p:spPr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Section </a:t>
            </a:r>
            <a:r>
              <a:rPr lang="en-US" altLang="zh-CN" sz="2400" dirty="0" smtClean="0">
                <a:solidFill>
                  <a:schemeClr val="tx1"/>
                </a:solidFill>
              </a:rPr>
              <a:t>C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Developing </a:t>
            </a:r>
            <a:r>
              <a:rPr lang="en-US" altLang="zh-CN" sz="2400" dirty="0">
                <a:solidFill>
                  <a:schemeClr val="tx1"/>
                </a:solidFill>
              </a:rPr>
              <a:t>ideas &amp; Presenting ideas &amp; Reflection</a:t>
            </a:r>
            <a:endParaRPr lang="zh-CN" altLang="zh-CN" sz="2400" dirty="0">
              <a:solidFill>
                <a:schemeClr val="tx1"/>
              </a:solidFill>
            </a:endParaRPr>
          </a:p>
        </p:txBody>
      </p:sp>
      <p:sp>
        <p:nvSpPr>
          <p:cNvPr id="3" name="标题 3"/>
          <p:cNvSpPr txBox="1"/>
          <p:nvPr/>
        </p:nvSpPr>
        <p:spPr bwMode="auto">
          <a:xfrm>
            <a:off x="31070" y="2924944"/>
            <a:ext cx="908186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 smtClean="0"/>
              <a:t>Unit</a:t>
            </a:r>
            <a:r>
              <a:rPr lang="en-US" altLang="zh-CN" sz="4800" smtClean="0"/>
              <a:t> </a:t>
            </a:r>
            <a:r>
              <a:rPr lang="en-US" altLang="zh-CN" sz="4800" b="1" smtClean="0"/>
              <a:t>1  Food</a:t>
            </a:r>
            <a:r>
              <a:rPr lang="en-US" altLang="zh-CN" sz="4800" smtClean="0"/>
              <a:t> </a:t>
            </a:r>
            <a:r>
              <a:rPr lang="en-US" altLang="zh-CN" sz="4800" b="1" smtClean="0"/>
              <a:t>for</a:t>
            </a:r>
            <a:r>
              <a:rPr lang="en-US" altLang="zh-CN" sz="4800" smtClean="0"/>
              <a:t> </a:t>
            </a:r>
            <a:r>
              <a:rPr lang="en-US" altLang="zh-CN" sz="4800" b="1" smtClean="0"/>
              <a:t>thought</a:t>
            </a:r>
            <a:endParaRPr lang="zh-CN" altLang="zh-CN" sz="4800" dirty="0"/>
          </a:p>
        </p:txBody>
      </p:sp>
      <p:sp>
        <p:nvSpPr>
          <p:cNvPr id="5" name="矩形 4"/>
          <p:cNvSpPr/>
          <p:nvPr/>
        </p:nvSpPr>
        <p:spPr>
          <a:xfrm>
            <a:off x="0" y="5882357"/>
            <a:ext cx="91519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8292" y="98072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/>
              <a:t>外研</a:t>
            </a:r>
            <a:r>
              <a:rPr lang="zh-CN" altLang="en-US" sz="2800" dirty="0" smtClean="0"/>
              <a:t>版高中英语必修二</a:t>
            </a:r>
            <a:endParaRPr lang="zh-CN" altLang="en-US" sz="2800" dirty="0"/>
          </a:p>
        </p:txBody>
      </p:sp>
    </p:spTree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97936"/>
            <a:ext cx="8128000" cy="411612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尤指经历一系列意外之后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最终处于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到头来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often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saving part of my meal for the next day.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我常常把一部分饭留到第二天吃。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up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是动词短语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最终处于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到头来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结果为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结束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 was that the ship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bottom of the canal.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结果船最终沉到了运河底。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time they went dancing they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bad mood.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每次他们去跳舞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都会不欢而散。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47587"/>
            <a:ext cx="8128000" cy="456124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a successful inventor makes many experiments that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failure.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即使是成功的发明家也做了很多以失败告终的实验。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reuse something,it will not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waste.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如果我们重复使用某物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它将不会被浪费。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324544" y="1844824"/>
          <a:ext cx="8128000" cy="177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文档" r:id="rId7" imgW="3843020" imgH="838200" progId="Word.Document.12">
                  <p:embed/>
                </p:oleObj>
              </mc:Choice>
              <mc:Fallback>
                <p:oleObj name="文档" r:id="rId7" imgW="3843020" imgH="83820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24544" y="1844824"/>
                        <a:ext cx="8128000" cy="1770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8000" y="1530619"/>
            <a:ext cx="8128000" cy="4347790"/>
            <a:chOff x="508000" y="1530619"/>
            <a:chExt cx="8128000" cy="434779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08000" y="1530619"/>
              <a:ext cx="8128000" cy="405076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9511" y="5581381"/>
              <a:ext cx="8040235" cy="29702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8000" y="1823499"/>
            <a:ext cx="8128000" cy="3227663"/>
            <a:chOff x="508000" y="1823499"/>
            <a:chExt cx="8128000" cy="322766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08000" y="2060839"/>
              <a:ext cx="8128000" cy="299032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522615" y="1823499"/>
              <a:ext cx="8056309" cy="247614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686140" y="4077072"/>
            <a:ext cx="7781905" cy="629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36647"/>
            <a:ext cx="8128000" cy="492865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catch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打听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不在时所发生的事情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别后叙谈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Cooking together gives us a chance to relax and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catch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each other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days.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一起做饭给了我们一次放松和别后叙谈的机会。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本句中的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catch up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是动词短语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打听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不在时所发生的事情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别后叙谈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补做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ladies spent some time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catching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each other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health and families.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女士们花了点时间叙旧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聊了聊彼此的健康和家庭状况。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evenings,the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is used by kids who want to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catch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English and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每到晚上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就有孩子来学校补习英语和数学。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2354147"/>
            <a:ext cx="2225289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r>
              <a:rPr lang="en-US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-1908720" y="2780928"/>
          <a:ext cx="8128000" cy="861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文档" r:id="rId7" imgW="3843020" imgH="409575" progId="Word.Document.12">
                  <p:embed/>
                </p:oleObj>
              </mc:Choice>
              <mc:Fallback>
                <p:oleObj name="文档" r:id="rId7" imgW="3843020" imgH="409575" progId="Word.Document.12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908720" y="2780928"/>
                        <a:ext cx="8128000" cy="861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1227266"/>
            <a:ext cx="8128000" cy="501004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7046" y="5301208"/>
            <a:ext cx="7781905" cy="629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02338"/>
            <a:ext cx="8128000" cy="4507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satisfying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令人高兴的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令人满意的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get back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home,there</a:t>
            </a:r>
            <a:r>
              <a:rPr lang="en-US" altLang="zh-CN" sz="2200" dirty="0" err="1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nothing more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satisfying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a big meat dinner.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当我回家的时候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没有比一顿包含很多肉食的晚餐更让人满意的了。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句中的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satisfying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是形容词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令人高兴的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令人满意的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可作定语或表语。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little doubt that a diet high in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more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satisfying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毫无疑问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高纤维的饮食更能给人带来满足感。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provide qualified products and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satisfying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service for you.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我们将竭诚为您提供最优质的产品和最令人满意的服务。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96752"/>
            <a:ext cx="8128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Seeing what I had done,the teacher nodded with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看到我做的事情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老师满意地点了点头。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teacher is quite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the great progress we have made recently.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老师对我们近来所取得的巨大进步感到满意。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747688" y="1737454"/>
          <a:ext cx="8128000" cy="2226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文档" r:id="rId7" imgW="3843020" imgH="1054100" progId="Word.Document.12">
                  <p:embed/>
                </p:oleObj>
              </mc:Choice>
              <mc:Fallback>
                <p:oleObj name="文档" r:id="rId7" imgW="3843020" imgH="105410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747688" y="1737454"/>
                        <a:ext cx="8128000" cy="2226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290205" y="1124353"/>
            <a:ext cx="6563591" cy="568902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70615" y="5702434"/>
            <a:ext cx="6125721" cy="856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5941"/>
            <a:ext cx="230864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知识体系图解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594539"/>
          <a:ext cx="8128000" cy="414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文档" r:id="rId6" imgW="3947160" imgH="2019300" progId="Word.Document.12">
                  <p:embed/>
                </p:oleObj>
              </mc:Choice>
              <mc:Fallback>
                <p:oleObj name="文档" r:id="rId6" imgW="3947160" imgH="201930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1594539"/>
                        <a:ext cx="8128000" cy="4143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1621618" y="1580920"/>
            <a:ext cx="952505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belong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1621618" y="1937467"/>
            <a:ext cx="857927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swing</a:t>
            </a:r>
            <a:endParaRPr lang="zh-CN" altLang="en-US" sz="220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1621618" y="2314562"/>
            <a:ext cx="1156086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honey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1621618" y="2678095"/>
            <a:ext cx="1579278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construction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1621618" y="3023455"/>
            <a:ext cx="1281120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satisfying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1621618" y="3380002"/>
            <a:ext cx="67037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chef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1621618" y="3757097"/>
            <a:ext cx="1422184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convenient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1621618" y="4072548"/>
            <a:ext cx="1063112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identify</a:t>
            </a:r>
            <a:endParaRPr lang="zh-CN" altLang="en-US" sz="220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1621618" y="4439369"/>
            <a:ext cx="873957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recipe</a:t>
            </a:r>
            <a:endParaRPr lang="zh-CN" altLang="en-US" sz="2200"/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1722502" y="4742401"/>
            <a:ext cx="968535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blog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5941"/>
            <a:ext cx="8128000" cy="531985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方便的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便利的</a:t>
            </a:r>
            <a:r>
              <a:rPr lang="zh-CN" altLang="zh-CN" sz="220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know we should eat more fresh fruit and vegetables,but ready meals were so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我知道我们应该多吃些新鲜的水果和蔬菜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但是即食食品太方便了。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句中的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convenient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是形容词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方便的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便利的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countless articles telling us how the Internet has made our lives more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有无数的文章告诉我们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互联网如何使我们的生活更加方便。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Subways are fast and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,but rush hours can be terrible.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地铁快捷方便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交通高峰时段情况就可能非常糟糕。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house is very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schools and stores.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我们的房子离学校和商店很近。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05340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telephone me at your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convenience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arrange a meeting?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你能不能在方便时给我来个电话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安排一下见面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disabled customers it would be more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place the toilets near the entrance to the cinema.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在影院入口处的附近安排厕所会让残疾人顾客感觉更加方便。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5496" y="1525970"/>
          <a:ext cx="7389091" cy="2850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文档" r:id="rId7" imgW="3843020" imgH="1483360" progId="Word.Document.12">
                  <p:embed/>
                </p:oleObj>
              </mc:Choice>
              <mc:Fallback>
                <p:oleObj name="文档" r:id="rId7" imgW="3843020" imgH="148336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496" y="1525970"/>
                        <a:ext cx="7389091" cy="2850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310467"/>
            <a:ext cx="8128000" cy="24910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【温馨提示】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convenient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作表语时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不可用人作主语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而要用物或形式主语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当你方便的时候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应译成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you”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而不能译成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convenient”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clock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airport?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你方便四点钟来接我并送我去机场吗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77455" y="1119440"/>
            <a:ext cx="7389091" cy="55499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39867" y="5764078"/>
            <a:ext cx="6981896" cy="629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5941"/>
            <a:ext cx="8128000" cy="53349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适应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适合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more,it is easy to make and can be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adapted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individual tastes.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它很容易制作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并能适应个人的口味。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句中的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是及物动词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适应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适合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作不及物动词意为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适应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常和介词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连用。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not long before the children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adapted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life in the country.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不久孩子们就适应了乡下的生活。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the culture that made it hard for him to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to/adapt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himself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new environment abroad.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是文化使得他很难适应国外的新环境。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Elephants need large living spaces,so it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difficult for them to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changes.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90242"/>
            <a:ext cx="8128000" cy="4985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大象需要很大的生活空间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所以它们很难适应变化。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1044624" y="1988840"/>
          <a:ext cx="8128000" cy="3591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文档" r:id="rId7" imgW="3843020" imgH="1697990" progId="Word.Document.12">
                  <p:embed/>
                </p:oleObj>
              </mc:Choice>
              <mc:Fallback>
                <p:oleObj name="文档" r:id="rId7" imgW="3843020" imgH="169799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044624" y="1988840"/>
                        <a:ext cx="8128000" cy="3591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M08.eps" descr="id:2147496645;FounderCES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6732240" y="3789040"/>
            <a:ext cx="1639931" cy="1656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904201"/>
            <a:ext cx="8128000" cy="33035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play was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adapted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book 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Betrayed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Jack Lindsay.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此剧是根据杰克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林赛所著小说《被出卖了的春天》改编而成的。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novel has been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adapted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radio from the Russian original.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这部小说已由俄语原著改编成无线电广播节目。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go to a new country,you must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customs.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当你到一个新的国家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你必须使自己适应新的风俗习惯。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0285" y="1128288"/>
            <a:ext cx="7163430" cy="537650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24571" y="5630426"/>
            <a:ext cx="6831806" cy="629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01069"/>
            <a:ext cx="8128000" cy="37098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购买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So,don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forget to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chicken on your way home and try this recipe out!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别忘了在回家的路上买些鸡肉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试试这个食谱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本句中的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up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是动词短语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购买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picked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vegetables on his way home.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他回家的路上买了些蔬菜。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did you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dictionary?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你从哪里买的这本字典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196752"/>
            <a:ext cx="8128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parents want me to go to the airport with them to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我的父母想让我和他们一起去机场接他。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boy saw some money on the ground and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picked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那男孩看到地上有些钱就捡了起来。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23528" y="1657711"/>
          <a:ext cx="8128000" cy="267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文档" r:id="rId7" imgW="3843020" imgH="1268730" progId="Word.Document.12">
                  <p:embed/>
                </p:oleObj>
              </mc:Choice>
              <mc:Fallback>
                <p:oleObj name="文档" r:id="rId7" imgW="3843020" imgH="1268730" progId="Word.Document.12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1657711"/>
                        <a:ext cx="8128000" cy="2679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8000" y="1484060"/>
          <a:ext cx="8128000" cy="414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文档" r:id="rId6" imgW="3952875" imgH="2016125" progId="Word.Document.12">
                  <p:embed/>
                </p:oleObj>
              </mc:Choice>
              <mc:Fallback>
                <p:oleObj name="文档" r:id="rId6" imgW="3952875" imgH="2016125" progId="Word.Document.12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1484060"/>
                        <a:ext cx="8128000" cy="4143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1706852" y="1474510"/>
            <a:ext cx="128272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originally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1706852" y="1831057"/>
            <a:ext cx="1047082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ranking</a:t>
            </a:r>
            <a:endParaRPr lang="zh-CN" altLang="en-US" sz="220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1706852" y="2208152"/>
            <a:ext cx="995529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official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1706852" y="2571685"/>
            <a:ext cx="172034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reconstruct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1706852" y="2917045"/>
            <a:ext cx="71686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salty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1706852" y="3273592"/>
            <a:ext cx="67037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sour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1706852" y="3650687"/>
            <a:ext cx="77938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resist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1706852" y="3966138"/>
            <a:ext cx="79541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adapt</a:t>
            </a:r>
            <a:endParaRPr lang="zh-CN" altLang="en-US" sz="220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1706852" y="4332959"/>
            <a:ext cx="873957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breast</a:t>
            </a:r>
            <a:endParaRPr lang="zh-CN" altLang="en-US" sz="2200"/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1701954" y="4646265"/>
            <a:ext cx="82747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onion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8000" y="1145450"/>
            <a:ext cx="8128000" cy="5172866"/>
            <a:chOff x="508000" y="1145450"/>
            <a:chExt cx="8128000" cy="517286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08000" y="1145450"/>
              <a:ext cx="8128000" cy="489638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9251" y="6021288"/>
              <a:ext cx="8040235" cy="29702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8000" y="1623965"/>
            <a:ext cx="8128000" cy="3616456"/>
            <a:chOff x="508000" y="1623965"/>
            <a:chExt cx="8128000" cy="361645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08000" y="1871579"/>
              <a:ext cx="8128000" cy="336884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543163" y="1623965"/>
              <a:ext cx="8056309" cy="247614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686140" y="3830226"/>
            <a:ext cx="7781905" cy="1205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94804"/>
            <a:ext cx="8128000" cy="45223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fridge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anyway.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我的冰箱通常一半是空的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我经常太累了以至于无论如何也吃不多。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【句式剖析】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too...to do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太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而不能做某事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是一个表示否定意义的句型。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was too excited to say a word when she heard the news.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当她听到这个消息时她激动得说不出话来。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realized that it was too late to catch the last train.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他们意识到太晚了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赶不上最后一趟火车了。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9206"/>
            <a:ext cx="8128000" cy="491358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【句式拓展】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“too...to...”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不同搭配下的不同含义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某些形容词与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“too...to...”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句型连用时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,too (=very)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表示肯定的意义。这些形容词多为表示情感的词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glad,pleased,surprised,delighted,happy,easy,willing,ready,eager,anxious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(2)too...to...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结构和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连用时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表示肯定意义。意为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无论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也不过分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seemed to be too nervous and were too anxious to leave.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他们看起来太紧张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并且急于离开。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only too glad to accept your invitation.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我很乐意接受你的邀请。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1560" y="1111966"/>
            <a:ext cx="7664400" cy="5125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2636913"/>
            <a:ext cx="8128000" cy="1845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01069"/>
            <a:ext cx="8128000" cy="37098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假如你是李华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最近你的一个外国朋友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来信说想了解一些有关中国水饺的情况。根据下列要点写封回信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水饺在人们心目中的地位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水饺的种类和吃法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一些春节期间吃水饺的习俗。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注意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根据提示要点写一篇不少于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词的文章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可适当增加细节以使行文连贯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开头和结尾已给出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不计入总词数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8000" y="1340768"/>
          <a:ext cx="8128000" cy="34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文档" r:id="rId7" imgW="3843020" imgH="164465" progId="Word.Document.12">
                  <p:embed/>
                </p:oleObj>
              </mc:Choice>
              <mc:Fallback>
                <p:oleObj name="文档" r:id="rId7" imgW="3843020" imgH="164465" progId="Word.Document.12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340768"/>
                        <a:ext cx="8128000" cy="345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/>
          </p:cNvSpPr>
          <p:nvPr/>
        </p:nvSpPr>
        <p:spPr>
          <a:xfrm>
            <a:off x="508000" y="1686142"/>
            <a:ext cx="8128000" cy="45223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一、审题定调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确定体裁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本次写作是一封信件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内容为告知外国朋友中国水饺的相关情况。根据写作材料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该类短文可使用说明文的形式。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确定人称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由于是介绍事物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所以主要人称为第三人称。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确定时态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由于介绍的是水饺的相关情况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所以主要时态用一般现在时。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二、谋篇布局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本文可分为三个段落。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第一段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开门见山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表明写信的目的。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第二段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介绍水饺及其做法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深受人们欢迎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水饺的种类等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第三段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春节期间吃水饺的习俗。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81996"/>
            <a:ext cx="2225289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三、短文模板</a:t>
            </a:r>
            <a:r>
              <a:rPr lang="en-US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M09.eps" descr="id:2147496673;FounderCES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77455" y="1755788"/>
            <a:ext cx="7389091" cy="3905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22797"/>
            <a:ext cx="8128000" cy="86600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四、组织语言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常用语块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2202470"/>
          <a:ext cx="8128000" cy="3746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文档" r:id="rId7" imgW="3899535" imgH="1798320" progId="Word.Document.12">
                  <p:embed/>
                </p:oleObj>
              </mc:Choice>
              <mc:Fallback>
                <p:oleObj name="文档" r:id="rId7" imgW="3899535" imgH="179832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2202470"/>
                        <a:ext cx="8128000" cy="3746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4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196752"/>
          <a:ext cx="8128000" cy="5617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文档" r:id="rId7" imgW="3965575" imgH="2736850" progId="Word.Document.12">
                  <p:embed/>
                </p:oleObj>
              </mc:Choice>
              <mc:Fallback>
                <p:oleObj name="文档" r:id="rId7" imgW="3965575" imgH="273685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196752"/>
                        <a:ext cx="8128000" cy="5617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2915816" y="1196752"/>
            <a:ext cx="1391728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试验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检验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2699792" y="1530608"/>
            <a:ext cx="74892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属于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5148064" y="1896284"/>
            <a:ext cx="1313180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空间狭小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3186812" y="2201644"/>
            <a:ext cx="1877437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最终做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2627784" y="2608813"/>
            <a:ext cx="4676280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打听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不在时所发生的事情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),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别后叙谈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2771800" y="2945492"/>
            <a:ext cx="74892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抚养</a:t>
            </a:r>
            <a:endParaRPr lang="zh-CN" altLang="en-US" sz="220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3093290" y="3282171"/>
            <a:ext cx="1877437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相似　</a:t>
            </a:r>
            <a:endParaRPr lang="zh-CN" altLang="en-US" sz="2200"/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3146261" y="3646018"/>
            <a:ext cx="74892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适应</a:t>
            </a:r>
            <a:endParaRPr lang="zh-CN" altLang="en-US" sz="2200"/>
          </a:p>
        </p:txBody>
      </p:sp>
      <p:sp>
        <p:nvSpPr>
          <p:cNvPr id="17" name="矩形 16"/>
          <p:cNvSpPr>
            <a:spLocks noChangeAspect="1"/>
          </p:cNvSpPr>
          <p:nvPr/>
        </p:nvSpPr>
        <p:spPr>
          <a:xfrm>
            <a:off x="2626717" y="4027447"/>
            <a:ext cx="74892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尝试</a:t>
            </a:r>
            <a:endParaRPr lang="zh-CN" altLang="en-US" sz="2200"/>
          </a:p>
        </p:txBody>
      </p:sp>
      <p:sp>
        <p:nvSpPr>
          <p:cNvPr id="18" name="矩形 17"/>
          <p:cNvSpPr>
            <a:spLocks noChangeAspect="1"/>
          </p:cNvSpPr>
          <p:nvPr/>
        </p:nvSpPr>
        <p:spPr>
          <a:xfrm>
            <a:off x="2981398" y="4364580"/>
            <a:ext cx="74892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需要</a:t>
            </a:r>
            <a:endParaRPr lang="zh-CN" altLang="en-US" sz="2200"/>
          </a:p>
        </p:txBody>
      </p:sp>
      <p:sp>
        <p:nvSpPr>
          <p:cNvPr id="19" name="矩形 18"/>
          <p:cNvSpPr>
            <a:spLocks noChangeAspect="1"/>
          </p:cNvSpPr>
          <p:nvPr/>
        </p:nvSpPr>
        <p:spPr>
          <a:xfrm>
            <a:off x="2696478" y="4746009"/>
            <a:ext cx="1391728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购买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捡起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78520"/>
            <a:ext cx="160332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遣词造句</a:t>
            </a:r>
            <a:r>
              <a:rPr lang="en-US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700808"/>
          <a:ext cx="8128000" cy="4810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文档" r:id="rId7" imgW="4004310" imgH="2370455" progId="Word.Document.12">
                  <p:embed/>
                </p:oleObj>
              </mc:Choice>
              <mc:Fallback>
                <p:oleObj name="文档" r:id="rId7" imgW="4004310" imgH="2370455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700808"/>
                        <a:ext cx="8128000" cy="4810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508000" y="1197790"/>
            <a:ext cx="8128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五、连句成文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参考范文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Dear Peter,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glad to receive your letter asking for the information about Chinese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dumplings.Here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some information.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China,dumplings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regarded as real Chinese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food.Everyone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China is fond of dumplings very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much,and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are varieties of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them.Some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meat and vegetables in them while others have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sugar,eggs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other tasty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things.Usually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 make dumplings at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home.If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have no time to make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them,you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buy them in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supermarkets.Then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take them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home,heat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up and eat them with vinegar.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508000" y="2107334"/>
            <a:ext cx="8128000" cy="2897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Spring Festival is very important in China.During the Spring Festival,we make dumplings.Usually we put a coin in one dumpling.Whoever eats the dumpling with the coin in it will have good luck in the year.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Best wishes!</a:t>
            </a: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 algn="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Yours,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 algn="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Li Hua</a:t>
            </a:r>
            <a:r>
              <a:rPr lang="en-US" altLang="zh-CN"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122950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单词拼写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.It can be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令人满意的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to work in the garden.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satisfying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 Chinese language has many dialects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spoken,yet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Mandarin has always been the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官方的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language.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.It took him a while to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使适应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himself to his new surroundings.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.We found the English treacle pudding too good to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抵制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 bicycle is often more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方便的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than a car in towns.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convenient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14470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短语填空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.Come over for a chat so we can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each other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news.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catch up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.Bill was born in Canada but was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America.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brought up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.Don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play with 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typewriter;you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could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breaking it.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up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.What do you get when you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numbers?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up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.If you are in at six this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evening,I</a:t>
            </a:r>
            <a:r>
              <a:rPr lang="en-US" altLang="zh-CN" sz="2200" dirty="0" err="1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call by and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books.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up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536244"/>
            <a:ext cx="4791696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up,catch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up,pick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up,bring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up,add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94804"/>
            <a:ext cx="8128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释义匹配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.convenient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 of building things such as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houses,bridges,roads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.construction	B.to fight against something or someone that is attacking you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.resist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C.suitable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your purposes and needs and causing the least difficulty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.official		D.to recognize and correctly name someone or something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.identify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E.someone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is in a position of authority in an organization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2.A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3.B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5.D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01069"/>
            <a:ext cx="8128000" cy="3709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Ⅲ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词填空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.They are now discussing when to put the machine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.Normal universities belonging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Education Department would recruit some students for free.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.Every time they went dancing they ended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bad mood.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.They worked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break until about eight in the evening.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 university has been famous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studies ever since its foundation.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6471978" y="2071122"/>
            <a:ext cx="404278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4307956" y="2510044"/>
            <a:ext cx="404278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5580112" y="3321128"/>
            <a:ext cx="466794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up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2397807" y="4077072"/>
            <a:ext cx="1047082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without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4572000" y="4498846"/>
            <a:ext cx="514885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for</a:t>
            </a:r>
            <a:endParaRPr lang="zh-CN" altLang="en-US" sz="220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5941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属于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which fridge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person?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你能猜出哪个冰箱是属于哪个人的吗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 to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是动词短语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属于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应在某处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适应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four countries that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United Kingdom work together in some areas.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属于联合王国的四个国家在某些领域共同努力。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books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library but this is my own.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那些书是图书馆的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但这本是我自己的。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518657" y="2421081"/>
          <a:ext cx="6106686" cy="1367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文档" r:id="rId7" imgW="3843020" imgH="862965" progId="Word.Document.12">
                  <p:embed/>
                </p:oleObj>
              </mc:Choice>
              <mc:Fallback>
                <p:oleObj name="文档" r:id="rId7" imgW="3843020" imgH="862965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18657" y="2421081"/>
                        <a:ext cx="6106686" cy="1367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74258" y="1135018"/>
            <a:ext cx="8456488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【温馨提示】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为介词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后接名词的普通格或代词宾格。作后置定语时常用动词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形式。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Anyone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任何人都没有权力占有属于国家的土地。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【误】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computers inside the classroom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our school.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【正】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computers inside the classroom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our school.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教室里的电脑属于我们学校。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15964" y="3571070"/>
          <a:ext cx="7389091" cy="1609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文档" r:id="rId7" imgW="3843020" imgH="838200" progId="Word.Document.12">
                  <p:embed/>
                </p:oleObj>
              </mc:Choice>
              <mc:Fallback>
                <p:oleObj name="文档" r:id="rId7" imgW="3843020" imgH="83820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5964" y="3571070"/>
                        <a:ext cx="7389091" cy="1609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高分写作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07999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77455" y="1203696"/>
            <a:ext cx="7389091" cy="503361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24571" y="5311482"/>
            <a:ext cx="6759798" cy="629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0</TotalTime>
  <Words>2375</Words>
  <Application>Microsoft Office PowerPoint</Application>
  <PresentationFormat>全屏显示(4:3)</PresentationFormat>
  <Paragraphs>428</Paragraphs>
  <Slides>44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5" baseType="lpstr">
      <vt:lpstr>NEU-BZ-S92</vt:lpstr>
      <vt:lpstr>方正书宋_GBK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Section C  Developing ideas &amp; Presenting ideas &amp; Reflection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2019-08-22T01:06:00Z</dcterms:created>
  <dcterms:modified xsi:type="dcterms:W3CDTF">2023-01-16T20:52:46Z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C6E280420A1F4CF1A43EA948C9E1D19B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