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307" r:id="rId2"/>
    <p:sldId id="313" r:id="rId3"/>
    <p:sldId id="311" r:id="rId4"/>
    <p:sldId id="281" r:id="rId5"/>
    <p:sldId id="294" r:id="rId6"/>
    <p:sldId id="295" r:id="rId7"/>
    <p:sldId id="288" r:id="rId8"/>
    <p:sldId id="282" r:id="rId9"/>
    <p:sldId id="289" r:id="rId10"/>
    <p:sldId id="283" r:id="rId11"/>
    <p:sldId id="290" r:id="rId12"/>
    <p:sldId id="284" r:id="rId13"/>
    <p:sldId id="291" r:id="rId14"/>
    <p:sldId id="285" r:id="rId15"/>
    <p:sldId id="292" r:id="rId16"/>
    <p:sldId id="286" r:id="rId17"/>
    <p:sldId id="293" r:id="rId18"/>
    <p:sldId id="287" r:id="rId19"/>
    <p:sldId id="296" r:id="rId20"/>
    <p:sldId id="297" r:id="rId21"/>
    <p:sldId id="298" r:id="rId22"/>
    <p:sldId id="299" r:id="rId23"/>
    <p:sldId id="302" r:id="rId24"/>
    <p:sldId id="274" r:id="rId25"/>
    <p:sldId id="315" r:id="rId26"/>
    <p:sldId id="312" r:id="rId27"/>
    <p:sldId id="317" r:id="rId28"/>
    <p:sldId id="303" r:id="rId29"/>
    <p:sldId id="304" r:id="rId30"/>
    <p:sldId id="305" r:id="rId31"/>
    <p:sldId id="309" r:id="rId32"/>
    <p:sldId id="279" r:id="rId33"/>
    <p:sldId id="306" r:id="rId3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A8DF2"/>
    <a:srgbClr val="286AEE"/>
    <a:srgbClr val="104DC8"/>
    <a:srgbClr val="5E8F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7"/>
    <p:restoredTop sz="94660"/>
  </p:normalViewPr>
  <p:slideViewPr>
    <p:cSldViewPr showGuides="1">
      <p:cViewPr varScale="1">
        <p:scale>
          <a:sx n="104" d="100"/>
          <a:sy n="104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15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‹#›</a:t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C8FBAED-2022-4267-A684-3B318FEC9F0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图片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2"/>
          <p:cNvSpPr>
            <a:spLocks noGrp="1"/>
          </p:cNvSpPr>
          <p:nvPr>
            <p:ph type="ctrTitle"/>
          </p:nvPr>
        </p:nvSpPr>
        <p:spPr>
          <a:xfrm>
            <a:off x="914400" y="620713"/>
            <a:ext cx="7772400" cy="936625"/>
          </a:xfrm>
          <a:ln/>
        </p:spPr>
        <p:txBody>
          <a:bodyPr vert="horz" wrap="square" lIns="91440" tIns="45720" rIns="91440" bIns="45720" anchor="ctr" anchorCtr="0"/>
          <a:lstStyle/>
          <a:p>
            <a:pPr algn="l" eaLnBrk="1" hangingPunct="1">
              <a:buClrTx/>
              <a:buSzTx/>
              <a:buFontTx/>
            </a:pPr>
            <a:r>
              <a:rPr lang="zh-CN" altLang="en-US" sz="3200" dirty="0"/>
              <a:t>西师大版五年级数学上册</a:t>
            </a:r>
          </a:p>
        </p:txBody>
      </p:sp>
      <p:sp>
        <p:nvSpPr>
          <p:cNvPr id="73732" name="WordArt 4"/>
          <p:cNvSpPr>
            <a:spLocks noChangeArrowheads="1" noChangeShapeType="1" noTextEdit="1"/>
          </p:cNvSpPr>
          <p:nvPr/>
        </p:nvSpPr>
        <p:spPr bwMode="auto">
          <a:xfrm>
            <a:off x="913703" y="2048521"/>
            <a:ext cx="7200900" cy="139427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3600" b="1" i="0" u="none" strike="noStrike" kern="1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平行四边形的面积</a:t>
            </a:r>
          </a:p>
        </p:txBody>
      </p:sp>
      <p:sp>
        <p:nvSpPr>
          <p:cNvPr id="5" name="矩形 4"/>
          <p:cNvSpPr/>
          <p:nvPr/>
        </p:nvSpPr>
        <p:spPr>
          <a:xfrm>
            <a:off x="3182036" y="58054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5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6" name="AutoShape 4"/>
          <p:cNvSpPr/>
          <p:nvPr/>
        </p:nvSpPr>
        <p:spPr>
          <a:xfrm flipH="1">
            <a:off x="3048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7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58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9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0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1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2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3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4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5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6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7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8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9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0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1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2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3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4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5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6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7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8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9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0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1" name="Line 29"/>
          <p:cNvSpPr/>
          <p:nvPr/>
        </p:nvSpPr>
        <p:spPr>
          <a:xfrm>
            <a:off x="30480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2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3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4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5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6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7" name="Line 35"/>
          <p:cNvSpPr/>
          <p:nvPr/>
        </p:nvSpPr>
        <p:spPr>
          <a:xfrm>
            <a:off x="5105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88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3589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3590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3591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3592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93" name="Line 41"/>
          <p:cNvSpPr/>
          <p:nvPr/>
        </p:nvSpPr>
        <p:spPr>
          <a:xfrm>
            <a:off x="1676400" y="3200400"/>
            <a:ext cx="1371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79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80" name="AutoShape 4"/>
          <p:cNvSpPr/>
          <p:nvPr/>
        </p:nvSpPr>
        <p:spPr>
          <a:xfrm flipH="1">
            <a:off x="3429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582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3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5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6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7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8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9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0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1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2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3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4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5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6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7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8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99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0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1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2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3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4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5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6" name="Line 30"/>
          <p:cNvSpPr/>
          <p:nvPr/>
        </p:nvSpPr>
        <p:spPr>
          <a:xfrm>
            <a:off x="34290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7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8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09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0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1" name="Line 35"/>
          <p:cNvSpPr/>
          <p:nvPr/>
        </p:nvSpPr>
        <p:spPr>
          <a:xfrm>
            <a:off x="5486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2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4613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4614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4615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4616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17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4" name="AutoShape 4"/>
          <p:cNvSpPr/>
          <p:nvPr/>
        </p:nvSpPr>
        <p:spPr>
          <a:xfrm flipH="1">
            <a:off x="37338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5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06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7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8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9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0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1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3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4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5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6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7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8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19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0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1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2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3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4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5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6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7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8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29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0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1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2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3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4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5" name="Line 35"/>
          <p:cNvSpPr/>
          <p:nvPr/>
        </p:nvSpPr>
        <p:spPr>
          <a:xfrm>
            <a:off x="57912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36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5637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5638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5639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5640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41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7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8" name="AutoShape 4"/>
          <p:cNvSpPr/>
          <p:nvPr/>
        </p:nvSpPr>
        <p:spPr>
          <a:xfrm flipH="1">
            <a:off x="41148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29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30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1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2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3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4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5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6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7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8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9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0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1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2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3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4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5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6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7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8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9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0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1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2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3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4" name="Line 30"/>
          <p:cNvSpPr/>
          <p:nvPr/>
        </p:nvSpPr>
        <p:spPr>
          <a:xfrm>
            <a:off x="4114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5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6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7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8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9" name="Line 35"/>
          <p:cNvSpPr/>
          <p:nvPr/>
        </p:nvSpPr>
        <p:spPr>
          <a:xfrm>
            <a:off x="61722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60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6661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6662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6663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6664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65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1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2" name="AutoShape 4"/>
          <p:cNvSpPr/>
          <p:nvPr/>
        </p:nvSpPr>
        <p:spPr>
          <a:xfrm flipH="1">
            <a:off x="44196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3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54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5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6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0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1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2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3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4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5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6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7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8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9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0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1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2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3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4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5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6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7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8" name="Line 30"/>
          <p:cNvSpPr/>
          <p:nvPr/>
        </p:nvSpPr>
        <p:spPr>
          <a:xfrm>
            <a:off x="44196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9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0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1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2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3" name="Line 35"/>
          <p:cNvSpPr/>
          <p:nvPr/>
        </p:nvSpPr>
        <p:spPr>
          <a:xfrm>
            <a:off x="64770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4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7685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7686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7687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7688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9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5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6" name="AutoShape 4"/>
          <p:cNvSpPr/>
          <p:nvPr/>
        </p:nvSpPr>
        <p:spPr>
          <a:xfrm flipH="1">
            <a:off x="48006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7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678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9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0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1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2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3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4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5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6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7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8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0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1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2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3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4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5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6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7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8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9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0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1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2" name="Line 30"/>
          <p:cNvSpPr/>
          <p:nvPr/>
        </p:nvSpPr>
        <p:spPr>
          <a:xfrm>
            <a:off x="48006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3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4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5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6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7" name="Line 35"/>
          <p:cNvSpPr/>
          <p:nvPr/>
        </p:nvSpPr>
        <p:spPr>
          <a:xfrm>
            <a:off x="68580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8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8709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8710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8711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8712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13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699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00" name="AutoShape 4"/>
          <p:cNvSpPr/>
          <p:nvPr/>
        </p:nvSpPr>
        <p:spPr>
          <a:xfrm flipH="1">
            <a:off x="51054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01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02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3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4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5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6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7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8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09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0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1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2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3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4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5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6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7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8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19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0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1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2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3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4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5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6" name="Line 30"/>
          <p:cNvSpPr/>
          <p:nvPr/>
        </p:nvSpPr>
        <p:spPr>
          <a:xfrm>
            <a:off x="51054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7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8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29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0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1" name="Line 35"/>
          <p:cNvSpPr/>
          <p:nvPr/>
        </p:nvSpPr>
        <p:spPr>
          <a:xfrm>
            <a:off x="7162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2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9733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9734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9735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9736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737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4" name="AutoShape 4"/>
          <p:cNvSpPr/>
          <p:nvPr/>
        </p:nvSpPr>
        <p:spPr>
          <a:xfrm flipH="1">
            <a:off x="5410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5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26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7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8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29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0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1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2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3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4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5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6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7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8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39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0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1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2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3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4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5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6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7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8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49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0" name="Line 30"/>
          <p:cNvSpPr/>
          <p:nvPr/>
        </p:nvSpPr>
        <p:spPr>
          <a:xfrm>
            <a:off x="5410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1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2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3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4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5" name="Line 35"/>
          <p:cNvSpPr/>
          <p:nvPr/>
        </p:nvSpPr>
        <p:spPr>
          <a:xfrm>
            <a:off x="7467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56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0757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0758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0759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0760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761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47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48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50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1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3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4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5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7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8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9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0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1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2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3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4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5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6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7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8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9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0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1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2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3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4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5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6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7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8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79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80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1781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1782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1783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1784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85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1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2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3" name="Rectangle 5"/>
          <p:cNvSpPr/>
          <p:nvPr/>
        </p:nvSpPr>
        <p:spPr>
          <a:xfrm>
            <a:off x="3733800" y="32004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774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79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0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1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2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3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4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5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6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7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8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89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0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1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2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3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4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5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6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7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8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799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0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1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2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3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4" name="Text Box 36"/>
          <p:cNvSpPr txBox="1"/>
          <p:nvPr/>
        </p:nvSpPr>
        <p:spPr>
          <a:xfrm>
            <a:off x="5638800" y="4953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2805" name="Rectangle 37"/>
          <p:cNvSpPr/>
          <p:nvPr/>
        </p:nvSpPr>
        <p:spPr>
          <a:xfrm>
            <a:off x="2133600" y="35814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2806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2807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2808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809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/>
          <p:nvPr/>
        </p:nvSpPr>
        <p:spPr>
          <a:xfrm>
            <a:off x="611188" y="1268413"/>
            <a:ext cx="4176712" cy="223202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b="1" dirty="0">
                <a:latin typeface="Times New Roman" panose="02020603050405020304" pitchFamily="18" charset="0"/>
              </a:rPr>
              <a:t>长方形面积＝</a:t>
            </a:r>
            <a:endParaRPr lang="zh-CN" altLang="en-US" b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3" name="AutoShape 5"/>
          <p:cNvSpPr/>
          <p:nvPr/>
        </p:nvSpPr>
        <p:spPr>
          <a:xfrm>
            <a:off x="4500563" y="3573463"/>
            <a:ext cx="4032250" cy="2809875"/>
          </a:xfrm>
          <a:prstGeom prst="flowChartInputOutpu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 b="1" dirty="0">
                <a:latin typeface="Times New Roman" panose="02020603050405020304" pitchFamily="18" charset="0"/>
              </a:rPr>
              <a:t>平行四边形面积＝</a:t>
            </a:r>
          </a:p>
        </p:txBody>
      </p:sp>
      <p:sp>
        <p:nvSpPr>
          <p:cNvPr id="15364" name="Text Box 6"/>
          <p:cNvSpPr txBox="1"/>
          <p:nvPr/>
        </p:nvSpPr>
        <p:spPr>
          <a:xfrm>
            <a:off x="1476375" y="476250"/>
            <a:ext cx="59039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</a:endParaRPr>
          </a:p>
        </p:txBody>
      </p:sp>
      <p:sp>
        <p:nvSpPr>
          <p:cNvPr id="15365" name="Rectangle 7"/>
          <p:cNvSpPr/>
          <p:nvPr/>
        </p:nvSpPr>
        <p:spPr>
          <a:xfrm>
            <a:off x="2268538" y="414338"/>
            <a:ext cx="511175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怎样准确比较谁的面积大？</a:t>
            </a:r>
          </a:p>
        </p:txBody>
      </p:sp>
      <p:sp>
        <p:nvSpPr>
          <p:cNvPr id="79881" name="Text Box 9"/>
          <p:cNvSpPr txBox="1"/>
          <p:nvPr/>
        </p:nvSpPr>
        <p:spPr>
          <a:xfrm>
            <a:off x="3563938" y="2179638"/>
            <a:ext cx="10810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长</a:t>
            </a:r>
            <a:r>
              <a:rPr lang="zh-CN" altLang="en-US" b="1" dirty="0">
                <a:latin typeface="Times New Roman" panose="02020603050405020304" pitchFamily="18" charset="0"/>
                <a:sym typeface="Symbol" panose="05050102010706020507" pitchFamily="18" charset="2"/>
              </a:rPr>
              <a:t>宽</a:t>
            </a:r>
          </a:p>
        </p:txBody>
      </p:sp>
      <p:sp>
        <p:nvSpPr>
          <p:cNvPr id="79882" name="Text Box 10"/>
          <p:cNvSpPr txBox="1"/>
          <p:nvPr/>
        </p:nvSpPr>
        <p:spPr>
          <a:xfrm>
            <a:off x="7740650" y="4772025"/>
            <a:ext cx="431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/>
      <p:bldP spid="798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5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6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7" name="Rectangle 5"/>
          <p:cNvSpPr/>
          <p:nvPr/>
        </p:nvSpPr>
        <p:spPr>
          <a:xfrm>
            <a:off x="3733800" y="25146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798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2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3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4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5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6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7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8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09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0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1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2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3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4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5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6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7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8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19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0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1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2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3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4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5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6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7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28" name="Text Box 36"/>
          <p:cNvSpPr txBox="1"/>
          <p:nvPr/>
        </p:nvSpPr>
        <p:spPr>
          <a:xfrm>
            <a:off x="56388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3829" name="Rectangle 37"/>
          <p:cNvSpPr/>
          <p:nvPr/>
        </p:nvSpPr>
        <p:spPr>
          <a:xfrm>
            <a:off x="21336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3830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3831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3832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833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19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20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21" name="Rectangle 5"/>
          <p:cNvSpPr/>
          <p:nvPr/>
        </p:nvSpPr>
        <p:spPr>
          <a:xfrm>
            <a:off x="3733800" y="18288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22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3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4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5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6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7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8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9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0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1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2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3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4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5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6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7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8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9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0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1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2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3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4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5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6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7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8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49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0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1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2" name="Text Box 36"/>
          <p:cNvSpPr txBox="1"/>
          <p:nvPr/>
        </p:nvSpPr>
        <p:spPr>
          <a:xfrm>
            <a:off x="5638800" y="35814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4853" name="Rectangle 37"/>
          <p:cNvSpPr/>
          <p:nvPr/>
        </p:nvSpPr>
        <p:spPr>
          <a:xfrm>
            <a:off x="2133600" y="22098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4854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4855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4856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57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4" name="AutoShape 4"/>
          <p:cNvSpPr/>
          <p:nvPr/>
        </p:nvSpPr>
        <p:spPr>
          <a:xfrm flipH="1">
            <a:off x="57150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5" name="Rectangle 5"/>
          <p:cNvSpPr/>
          <p:nvPr/>
        </p:nvSpPr>
        <p:spPr>
          <a:xfrm>
            <a:off x="3733800" y="11430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46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7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8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9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0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1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2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3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4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5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6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7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8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9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0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1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2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3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4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5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6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7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8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9" name="Line 29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0" name="Line 30"/>
          <p:cNvSpPr/>
          <p:nvPr/>
        </p:nvSpPr>
        <p:spPr>
          <a:xfrm>
            <a:off x="579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1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2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3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4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5" name="Line 35"/>
          <p:cNvSpPr/>
          <p:nvPr/>
        </p:nvSpPr>
        <p:spPr>
          <a:xfrm>
            <a:off x="77724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76" name="Text Box 36"/>
          <p:cNvSpPr txBox="1"/>
          <p:nvPr/>
        </p:nvSpPr>
        <p:spPr>
          <a:xfrm>
            <a:off x="5638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5877" name="Rectangle 37"/>
          <p:cNvSpPr/>
          <p:nvPr/>
        </p:nvSpPr>
        <p:spPr>
          <a:xfrm>
            <a:off x="2133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35878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35879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35880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81" name="Line 41"/>
          <p:cNvSpPr/>
          <p:nvPr/>
        </p:nvSpPr>
        <p:spPr>
          <a:xfrm>
            <a:off x="1676400" y="3200400"/>
            <a:ext cx="2133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554" name="Rectangle 42"/>
          <p:cNvSpPr/>
          <p:nvPr/>
        </p:nvSpPr>
        <p:spPr>
          <a:xfrm>
            <a:off x="5105400" y="2895600"/>
            <a:ext cx="704850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7200" b="1" dirty="0">
                <a:latin typeface="Times New Roman" panose="02020603050405020304" pitchFamily="18" charset="0"/>
                <a:ea typeface="金山简隶书" pitchFamily="49" charset="-122"/>
              </a:rPr>
              <a:t>=</a:t>
            </a:r>
          </a:p>
        </p:txBody>
      </p:sp>
      <p:sp>
        <p:nvSpPr>
          <p:cNvPr id="64555" name="Rectangle 43"/>
          <p:cNvSpPr/>
          <p:nvPr/>
        </p:nvSpPr>
        <p:spPr>
          <a:xfrm>
            <a:off x="3048000" y="1600200"/>
            <a:ext cx="704850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7200" b="1" dirty="0">
                <a:latin typeface="Times New Roman" panose="02020603050405020304" pitchFamily="18" charset="0"/>
                <a:ea typeface="金山简隶书" pitchFamily="49" charset="-122"/>
              </a:rPr>
              <a:t>=</a:t>
            </a:r>
          </a:p>
        </p:txBody>
      </p:sp>
      <p:sp>
        <p:nvSpPr>
          <p:cNvPr id="64557" name="Text Box 45"/>
          <p:cNvSpPr txBox="1"/>
          <p:nvPr/>
        </p:nvSpPr>
        <p:spPr>
          <a:xfrm>
            <a:off x="2987675" y="4292600"/>
            <a:ext cx="3671888" cy="579438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长方形面积＝长</a:t>
            </a:r>
            <a:r>
              <a:rPr lang="zh-CN" altLang="en-US" sz="3200" b="1" dirty="0">
                <a:latin typeface="Times New Roman" panose="02020603050405020304" pitchFamily="18" charset="0"/>
                <a:sym typeface="Symbol" panose="05050102010706020507" pitchFamily="18" charset="2"/>
              </a:rPr>
              <a:t>宽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64560" name="Text Box 48"/>
          <p:cNvSpPr txBox="1"/>
          <p:nvPr/>
        </p:nvSpPr>
        <p:spPr>
          <a:xfrm>
            <a:off x="2700338" y="5300663"/>
            <a:ext cx="4535487" cy="579437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平行四边形面积＝底</a:t>
            </a:r>
            <a:r>
              <a:rPr lang="zh-CN" altLang="en-US" sz="3200" b="1" dirty="0">
                <a:latin typeface="Times New Roman" panose="02020603050405020304" pitchFamily="18" charset="0"/>
                <a:sym typeface="Symbol" panose="05050102010706020507" pitchFamily="18" charset="2"/>
              </a:rPr>
              <a:t>高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54" grpId="0" build="p"/>
      <p:bldP spid="64555" grpId="0" build="p"/>
      <p:bldP spid="64557" grpId="0" animBg="1"/>
      <p:bldP spid="645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"/>
          <p:cNvSpPr/>
          <p:nvPr/>
        </p:nvSpPr>
        <p:spPr>
          <a:xfrm>
            <a:off x="1042988" y="1363663"/>
            <a:ext cx="7056437" cy="3113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</a:rPr>
              <a:t>填空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(1) </a:t>
            </a:r>
            <a:r>
              <a:rPr lang="zh-CN" altLang="en-US" sz="3600" b="1" dirty="0">
                <a:latin typeface="Times New Roman" panose="02020603050405020304" pitchFamily="18" charset="0"/>
              </a:rPr>
              <a:t>平行四边形的面积</a:t>
            </a:r>
            <a:r>
              <a:rPr lang="en-US" altLang="zh-CN" sz="3600" b="1" dirty="0">
                <a:latin typeface="Times New Roman" panose="02020603050405020304" pitchFamily="18" charset="0"/>
              </a:rPr>
              <a:t>=(    )×</a:t>
            </a:r>
            <a:r>
              <a:rPr lang="zh-CN" altLang="en-US" sz="3600" b="1" dirty="0">
                <a:latin typeface="Times New Roman" panose="02020603050405020304" pitchFamily="18" charset="0"/>
              </a:rPr>
              <a:t>高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</a:t>
            </a:r>
            <a:r>
              <a:rPr lang="en-US" altLang="zh-CN" sz="3600" b="1" dirty="0">
                <a:latin typeface="Times New Roman" panose="02020603050405020304" pitchFamily="18" charset="0"/>
              </a:rPr>
              <a:t>(2) </a:t>
            </a:r>
            <a:r>
              <a:rPr lang="zh-CN" altLang="en-US" sz="3600" b="1" dirty="0">
                <a:latin typeface="Times New Roman" panose="02020603050405020304" pitchFamily="18" charset="0"/>
              </a:rPr>
              <a:t>底</a:t>
            </a:r>
            <a:r>
              <a:rPr lang="en-US" altLang="zh-CN" sz="3600" b="1" dirty="0">
                <a:latin typeface="Times New Roman" panose="02020603050405020304" pitchFamily="18" charset="0"/>
              </a:rPr>
              <a:t>×</a:t>
            </a:r>
            <a:r>
              <a:rPr lang="zh-CN" altLang="en-US" sz="3600" b="1" dirty="0">
                <a:latin typeface="Times New Roman" panose="02020603050405020304" pitchFamily="18" charset="0"/>
              </a:rPr>
              <a:t>高</a:t>
            </a:r>
            <a:r>
              <a:rPr lang="en-US" altLang="zh-CN" sz="3600" b="1" dirty="0">
                <a:latin typeface="Times New Roman" panose="02020603050405020304" pitchFamily="18" charset="0"/>
              </a:rPr>
              <a:t>=(                                )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67595" name="Text Box 11"/>
          <p:cNvSpPr txBox="1"/>
          <p:nvPr/>
        </p:nvSpPr>
        <p:spPr>
          <a:xfrm>
            <a:off x="6016625" y="2139950"/>
            <a:ext cx="64293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底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67596" name="Rectangle 12"/>
          <p:cNvSpPr/>
          <p:nvPr/>
        </p:nvSpPr>
        <p:spPr>
          <a:xfrm>
            <a:off x="3849688" y="2997200"/>
            <a:ext cx="3962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平行四边形的面积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6869" name="WordArt 20"/>
          <p:cNvSpPr>
            <a:spLocks noTextEdit="1"/>
          </p:cNvSpPr>
          <p:nvPr/>
        </p:nvSpPr>
        <p:spPr>
          <a:xfrm>
            <a:off x="1116013" y="692150"/>
            <a:ext cx="2286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知识点巩固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 build="p"/>
      <p:bldP spid="6759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/>
          <p:nvPr/>
        </p:nvSpPr>
        <p:spPr>
          <a:xfrm>
            <a:off x="539750" y="1203325"/>
            <a:ext cx="78120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计算出下面每个平行四边形的面积</a:t>
            </a:r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37891" name="AutoShape 3"/>
          <p:cNvSpPr/>
          <p:nvPr/>
        </p:nvSpPr>
        <p:spPr>
          <a:xfrm>
            <a:off x="1905000" y="2362200"/>
            <a:ext cx="6019800" cy="1447800"/>
          </a:xfrm>
          <a:prstGeom prst="parallelogram">
            <a:avLst>
              <a:gd name="adj" fmla="val 10394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endParaRPr lang="zh-CN" altLang="zh-CN" dirty="0">
              <a:latin typeface="Times New Roman" panose="02020603050405020304" pitchFamily="18" charset="0"/>
            </a:endParaRPr>
          </a:p>
        </p:txBody>
      </p:sp>
      <p:sp>
        <p:nvSpPr>
          <p:cNvPr id="37892" name="Line 5"/>
          <p:cNvSpPr/>
          <p:nvPr/>
        </p:nvSpPr>
        <p:spPr>
          <a:xfrm>
            <a:off x="3429000" y="2349500"/>
            <a:ext cx="0" cy="14605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3" name="Text Box 7"/>
          <p:cNvSpPr txBox="1"/>
          <p:nvPr/>
        </p:nvSpPr>
        <p:spPr>
          <a:xfrm>
            <a:off x="3276600" y="3678238"/>
            <a:ext cx="38163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37894" name="Text Box 8"/>
          <p:cNvSpPr txBox="1"/>
          <p:nvPr/>
        </p:nvSpPr>
        <p:spPr>
          <a:xfrm>
            <a:off x="3581400" y="2905125"/>
            <a:ext cx="19986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1.5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37895" name="Line 9"/>
          <p:cNvSpPr/>
          <p:nvPr/>
        </p:nvSpPr>
        <p:spPr>
          <a:xfrm>
            <a:off x="3429000" y="3581400"/>
            <a:ext cx="3048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10"/>
          <p:cNvSpPr/>
          <p:nvPr/>
        </p:nvSpPr>
        <p:spPr>
          <a:xfrm>
            <a:off x="3733800" y="3581400"/>
            <a:ext cx="0" cy="228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27" name="Rectangle 15"/>
          <p:cNvSpPr/>
          <p:nvPr/>
        </p:nvSpPr>
        <p:spPr>
          <a:xfrm>
            <a:off x="2051050" y="5445125"/>
            <a:ext cx="44608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1.5=6(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平方厘米</a:t>
            </a:r>
            <a:r>
              <a:rPr lang="en-US" altLang="zh-CN" sz="40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7898" name="WordArt 18"/>
          <p:cNvSpPr>
            <a:spLocks noTextEdit="1"/>
          </p:cNvSpPr>
          <p:nvPr/>
        </p:nvSpPr>
        <p:spPr>
          <a:xfrm>
            <a:off x="684213" y="595313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尝试练习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/>
          <p:nvPr/>
        </p:nvSpPr>
        <p:spPr>
          <a:xfrm>
            <a:off x="0" y="260350"/>
            <a:ext cx="1835150" cy="865188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81923" name="Group 3"/>
          <p:cNvGraphicFramePr>
            <a:graphicFrameLocks noGrp="1"/>
          </p:cNvGraphicFramePr>
          <p:nvPr/>
        </p:nvGraphicFramePr>
        <p:xfrm>
          <a:off x="174625" y="1628775"/>
          <a:ext cx="8893175" cy="4052888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995" name="Text Box 83"/>
          <p:cNvSpPr txBox="1"/>
          <p:nvPr/>
        </p:nvSpPr>
        <p:spPr>
          <a:xfrm>
            <a:off x="179388" y="115888"/>
            <a:ext cx="2376487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FF9900"/>
                </a:solidFill>
                <a:latin typeface="Arial" panose="020B0604020202020204" pitchFamily="34" charset="0"/>
                <a:ea typeface="楷体_GB2312" pitchFamily="49" charset="-122"/>
              </a:rPr>
              <a:t>例</a:t>
            </a:r>
            <a:r>
              <a:rPr lang="en-US" altLang="zh-CN" sz="6000" b="1" dirty="0">
                <a:solidFill>
                  <a:srgbClr val="FF9900"/>
                </a:solidFill>
                <a:latin typeface="Arial" panose="020B0604020202020204" pitchFamily="34" charset="0"/>
                <a:ea typeface="楷体_GB2312" pitchFamily="49" charset="-122"/>
              </a:rPr>
              <a:t>2</a:t>
            </a:r>
          </a:p>
        </p:txBody>
      </p:sp>
      <p:sp>
        <p:nvSpPr>
          <p:cNvPr id="38996" name="AutoShape 84"/>
          <p:cNvSpPr/>
          <p:nvPr/>
        </p:nvSpPr>
        <p:spPr>
          <a:xfrm>
            <a:off x="881063" y="2420938"/>
            <a:ext cx="2251075" cy="2447925"/>
          </a:xfrm>
          <a:prstGeom prst="parallelogram">
            <a:avLst>
              <a:gd name="adj" fmla="val 33333"/>
            </a:avLst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8997" name="Line 85"/>
          <p:cNvSpPr/>
          <p:nvPr/>
        </p:nvSpPr>
        <p:spPr>
          <a:xfrm>
            <a:off x="1657350" y="2420938"/>
            <a:ext cx="0" cy="2447925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98" name="Rectangle 86"/>
          <p:cNvSpPr/>
          <p:nvPr/>
        </p:nvSpPr>
        <p:spPr>
          <a:xfrm>
            <a:off x="1692275" y="4724400"/>
            <a:ext cx="215900" cy="144463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8999" name="Text Box 87"/>
          <p:cNvSpPr txBox="1"/>
          <p:nvPr/>
        </p:nvSpPr>
        <p:spPr>
          <a:xfrm>
            <a:off x="1908175" y="222250"/>
            <a:ext cx="7091363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方格图中平行四边形的面积分别是多少？（每个方格边长是</a:t>
            </a:r>
            <a:r>
              <a:rPr lang="en-US" altLang="zh-CN" sz="3600" b="1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厘米）</a:t>
            </a:r>
          </a:p>
        </p:txBody>
      </p:sp>
      <p:sp>
        <p:nvSpPr>
          <p:cNvPr id="39000" name="Text Box 88"/>
          <p:cNvSpPr txBox="1"/>
          <p:nvPr/>
        </p:nvSpPr>
        <p:spPr>
          <a:xfrm>
            <a:off x="1619250" y="4797425"/>
            <a:ext cx="7921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Arial" panose="020B0604020202020204" pitchFamily="34" charset="0"/>
              </a:rPr>
              <a:t>底</a:t>
            </a:r>
          </a:p>
        </p:txBody>
      </p:sp>
      <p:sp>
        <p:nvSpPr>
          <p:cNvPr id="39001" name="Text Box 89"/>
          <p:cNvSpPr txBox="1"/>
          <p:nvPr/>
        </p:nvSpPr>
        <p:spPr>
          <a:xfrm>
            <a:off x="4643438" y="3890963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Arial" panose="020B0604020202020204" pitchFamily="34" charset="0"/>
              </a:rPr>
              <a:t>高</a:t>
            </a:r>
          </a:p>
        </p:txBody>
      </p:sp>
      <p:sp>
        <p:nvSpPr>
          <p:cNvPr id="39002" name="Text Box 90"/>
          <p:cNvSpPr txBox="1"/>
          <p:nvPr/>
        </p:nvSpPr>
        <p:spPr>
          <a:xfrm>
            <a:off x="5364163" y="4827588"/>
            <a:ext cx="79216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Arial" panose="020B0604020202020204" pitchFamily="34" charset="0"/>
              </a:rPr>
              <a:t>底</a:t>
            </a:r>
          </a:p>
        </p:txBody>
      </p:sp>
      <p:sp>
        <p:nvSpPr>
          <p:cNvPr id="39003" name="Text Box 91"/>
          <p:cNvSpPr txBox="1"/>
          <p:nvPr/>
        </p:nvSpPr>
        <p:spPr>
          <a:xfrm>
            <a:off x="1619250" y="3213100"/>
            <a:ext cx="7921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latin typeface="Arial" panose="020B0604020202020204" pitchFamily="34" charset="0"/>
              </a:rPr>
              <a:t>高</a:t>
            </a:r>
          </a:p>
        </p:txBody>
      </p:sp>
      <p:sp>
        <p:nvSpPr>
          <p:cNvPr id="39004" name="AutoShape 92"/>
          <p:cNvSpPr/>
          <p:nvPr/>
        </p:nvSpPr>
        <p:spPr>
          <a:xfrm>
            <a:off x="3851275" y="3213100"/>
            <a:ext cx="4537075" cy="1655763"/>
          </a:xfrm>
          <a:prstGeom prst="parallelogram">
            <a:avLst>
              <a:gd name="adj" fmla="val 47837"/>
            </a:avLst>
          </a:prstGeom>
          <a:noFill/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9005" name="Line 93"/>
          <p:cNvSpPr/>
          <p:nvPr/>
        </p:nvSpPr>
        <p:spPr>
          <a:xfrm>
            <a:off x="4643438" y="3213100"/>
            <a:ext cx="0" cy="1655763"/>
          </a:xfrm>
          <a:prstGeom prst="line">
            <a:avLst/>
          </a:prstGeom>
          <a:ln w="57150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006" name="Rectangle 94"/>
          <p:cNvSpPr/>
          <p:nvPr/>
        </p:nvSpPr>
        <p:spPr>
          <a:xfrm>
            <a:off x="4643438" y="4724400"/>
            <a:ext cx="144462" cy="144463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2015" name="Text Box 95"/>
          <p:cNvSpPr txBox="1"/>
          <p:nvPr/>
        </p:nvSpPr>
        <p:spPr>
          <a:xfrm>
            <a:off x="395288" y="5661025"/>
            <a:ext cx="37449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2×3=6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c㎡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82016" name="Text Box 96"/>
          <p:cNvSpPr txBox="1"/>
          <p:nvPr/>
        </p:nvSpPr>
        <p:spPr>
          <a:xfrm>
            <a:off x="4787900" y="5661025"/>
            <a:ext cx="40322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5×2=10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c㎡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39009" name="AutoShape 97">
            <a:hlinkClick r:id="rId2" action="ppaction://hlinksldjump"/>
          </p:cNvPr>
          <p:cNvSpPr/>
          <p:nvPr/>
        </p:nvSpPr>
        <p:spPr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2018" name="Text Box 98"/>
          <p:cNvSpPr txBox="1"/>
          <p:nvPr/>
        </p:nvSpPr>
        <p:spPr>
          <a:xfrm>
            <a:off x="663575" y="6375400"/>
            <a:ext cx="6100763" cy="396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</a:rPr>
              <a:t>            </a:t>
            </a:r>
            <a:r>
              <a:rPr lang="zh-CN" altLang="en-US" sz="2000" b="1" dirty="0">
                <a:latin typeface="Arial" panose="020B0604020202020204" pitchFamily="34" charset="0"/>
              </a:rPr>
              <a:t>答：图</a:t>
            </a:r>
            <a:r>
              <a:rPr lang="en-US" altLang="zh-CN" sz="2000" b="1" dirty="0">
                <a:latin typeface="Arial" panose="020B0604020202020204" pitchFamily="34" charset="0"/>
              </a:rPr>
              <a:t>1</a:t>
            </a:r>
            <a:r>
              <a:rPr lang="zh-CN" altLang="en-US" sz="2000" b="1" dirty="0">
                <a:latin typeface="Arial" panose="020B0604020202020204" pitchFamily="34" charset="0"/>
              </a:rPr>
              <a:t>的面积为</a:t>
            </a:r>
            <a:r>
              <a:rPr lang="en-US" altLang="zh-CN" sz="2000" b="1" dirty="0">
                <a:latin typeface="Arial" panose="020B0604020202020204" pitchFamily="34" charset="0"/>
              </a:rPr>
              <a:t>6</a:t>
            </a:r>
            <a:r>
              <a:rPr lang="zh-CN" altLang="zh-CN" sz="2000" b="1" dirty="0">
                <a:latin typeface="Arial" panose="020B0604020202020204" pitchFamily="34" charset="0"/>
              </a:rPr>
              <a:t>c㎡</a:t>
            </a:r>
            <a:r>
              <a:rPr lang="zh-CN" altLang="en-US" sz="2000" b="1" dirty="0">
                <a:latin typeface="Arial" panose="020B0604020202020204" pitchFamily="34" charset="0"/>
              </a:rPr>
              <a:t>，图</a:t>
            </a:r>
            <a:r>
              <a:rPr lang="en-US" altLang="zh-CN" sz="2000" b="1" dirty="0">
                <a:latin typeface="Arial" panose="020B0604020202020204" pitchFamily="34" charset="0"/>
              </a:rPr>
              <a:t>2</a:t>
            </a:r>
            <a:r>
              <a:rPr lang="zh-CN" altLang="en-US" sz="2000" b="1" dirty="0">
                <a:latin typeface="Arial" panose="020B0604020202020204" pitchFamily="34" charset="0"/>
              </a:rPr>
              <a:t>的面积为</a:t>
            </a:r>
            <a:r>
              <a:rPr lang="en-US" altLang="zh-CN" sz="2000" b="1" dirty="0">
                <a:latin typeface="Arial" panose="020B0604020202020204" pitchFamily="34" charset="0"/>
              </a:rPr>
              <a:t>10c㎡</a:t>
            </a:r>
            <a:r>
              <a:rPr lang="zh-CN" altLang="en-US" sz="2000" b="1" dirty="0">
                <a:latin typeface="Arial" panose="020B0604020202020204" pitchFamily="34" charset="0"/>
              </a:rPr>
              <a:t>。</a:t>
            </a:r>
          </a:p>
        </p:txBody>
      </p:sp>
      <p:sp>
        <p:nvSpPr>
          <p:cNvPr id="39011" name="Text Box 99"/>
          <p:cNvSpPr txBox="1"/>
          <p:nvPr/>
        </p:nvSpPr>
        <p:spPr>
          <a:xfrm>
            <a:off x="1600200" y="1719263"/>
            <a:ext cx="99853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1800" dirty="0">
                <a:latin typeface="Arial" panose="020B0604020202020204" pitchFamily="34" charset="0"/>
              </a:rPr>
              <a:t>    </a:t>
            </a:r>
            <a:r>
              <a:rPr lang="zh-CN" altLang="en-US" b="1" dirty="0">
                <a:latin typeface="Arial" panose="020B0604020202020204" pitchFamily="34" charset="0"/>
              </a:rPr>
              <a:t>图 </a:t>
            </a:r>
            <a:r>
              <a:rPr lang="en-US" altLang="zh-CN" b="1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9012" name="Text Box 100"/>
          <p:cNvSpPr txBox="1"/>
          <p:nvPr/>
        </p:nvSpPr>
        <p:spPr>
          <a:xfrm>
            <a:off x="5775325" y="2582863"/>
            <a:ext cx="8286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Arial" panose="020B0604020202020204" pitchFamily="34" charset="0"/>
              </a:rPr>
              <a:t>图  </a:t>
            </a:r>
            <a:r>
              <a:rPr lang="en-US" altLang="zh-CN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82021" name="Text Box 101"/>
          <p:cNvSpPr txBox="1"/>
          <p:nvPr/>
        </p:nvSpPr>
        <p:spPr>
          <a:xfrm>
            <a:off x="971550" y="4864100"/>
            <a:ext cx="12461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82022" name="Text Box 102"/>
          <p:cNvSpPr txBox="1"/>
          <p:nvPr/>
        </p:nvSpPr>
        <p:spPr>
          <a:xfrm>
            <a:off x="1547813" y="3016250"/>
            <a:ext cx="11620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82023" name="Text Box 103"/>
          <p:cNvSpPr txBox="1"/>
          <p:nvPr/>
        </p:nvSpPr>
        <p:spPr>
          <a:xfrm>
            <a:off x="5867400" y="4816475"/>
            <a:ext cx="13081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82024" name="Text Box 104"/>
          <p:cNvSpPr txBox="1"/>
          <p:nvPr/>
        </p:nvSpPr>
        <p:spPr>
          <a:xfrm>
            <a:off x="4767263" y="3519488"/>
            <a:ext cx="13176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厘米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5" grpId="0"/>
      <p:bldP spid="82016" grpId="0"/>
      <p:bldP spid="82021" grpId="0"/>
      <p:bldP spid="82022" grpId="0"/>
      <p:bldP spid="82023" grpId="0"/>
      <p:bldP spid="820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/>
          <p:nvPr/>
        </p:nvSpPr>
        <p:spPr>
          <a:xfrm>
            <a:off x="1692275" y="3716338"/>
            <a:ext cx="5754688" cy="2528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(2)</a:t>
            </a:r>
            <a:r>
              <a:rPr lang="zh-CN" altLang="en-US" sz="3200" b="1" dirty="0">
                <a:latin typeface="Times New Roman" panose="02020603050405020304" pitchFamily="18" charset="0"/>
              </a:rPr>
              <a:t>一个平行四边形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latin typeface="Times New Roman" panose="02020603050405020304" pitchFamily="18" charset="0"/>
              </a:rPr>
              <a:t>）底</a:t>
            </a:r>
            <a:r>
              <a:rPr lang="en-US" altLang="zh-CN" sz="3200" b="1" dirty="0">
                <a:latin typeface="Times New Roman" panose="02020603050405020304" pitchFamily="18" charset="0"/>
              </a:rPr>
              <a:t>12</a:t>
            </a:r>
            <a:r>
              <a:rPr lang="zh-CN" altLang="en-US" sz="3200" b="1" dirty="0">
                <a:latin typeface="Times New Roman" panose="02020603050405020304" pitchFamily="18" charset="0"/>
              </a:rPr>
              <a:t>米，高</a:t>
            </a:r>
            <a:r>
              <a:rPr lang="en-US" altLang="zh-CN" sz="3200" b="1" dirty="0">
                <a:latin typeface="Times New Roman" panose="02020603050405020304" pitchFamily="18" charset="0"/>
              </a:rPr>
              <a:t>7</a:t>
            </a:r>
            <a:r>
              <a:rPr lang="zh-CN" altLang="en-US" sz="3200" b="1" dirty="0">
                <a:latin typeface="Times New Roman" panose="02020603050405020304" pitchFamily="18" charset="0"/>
              </a:rPr>
              <a:t>米；</a:t>
            </a:r>
          </a:p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latin typeface="Times New Roman" panose="02020603050405020304" pitchFamily="18" charset="0"/>
              </a:rPr>
              <a:t>）高</a:t>
            </a:r>
            <a:r>
              <a:rPr lang="en-US" altLang="zh-CN" sz="3200" b="1" dirty="0">
                <a:latin typeface="Times New Roman" panose="02020603050405020304" pitchFamily="18" charset="0"/>
              </a:rPr>
              <a:t>13</a:t>
            </a:r>
            <a:r>
              <a:rPr lang="zh-CN" altLang="en-US" sz="3200" b="1" dirty="0">
                <a:latin typeface="Times New Roman" panose="02020603050405020304" pitchFamily="18" charset="0"/>
              </a:rPr>
              <a:t>分米，第</a:t>
            </a:r>
            <a:r>
              <a:rPr lang="en-US" altLang="zh-CN" sz="3200" b="1" dirty="0">
                <a:latin typeface="Times New Roman" panose="02020603050405020304" pitchFamily="18" charset="0"/>
              </a:rPr>
              <a:t>6</a:t>
            </a:r>
            <a:r>
              <a:rPr lang="zh-CN" altLang="en-US" sz="3200" b="1" dirty="0">
                <a:latin typeface="Times New Roman" panose="02020603050405020304" pitchFamily="18" charset="0"/>
              </a:rPr>
              <a:t>分米；</a:t>
            </a:r>
          </a:p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</a:rPr>
              <a:t>）底</a:t>
            </a:r>
            <a:r>
              <a:rPr lang="en-US" altLang="zh-CN" sz="3200" b="1" dirty="0">
                <a:latin typeface="Times New Roman" panose="02020603050405020304" pitchFamily="18" charset="0"/>
              </a:rPr>
              <a:t>2.5</a:t>
            </a:r>
            <a:r>
              <a:rPr lang="zh-CN" altLang="en-US" sz="3200" b="1" dirty="0">
                <a:latin typeface="Times New Roman" panose="02020603050405020304" pitchFamily="18" charset="0"/>
              </a:rPr>
              <a:t>厘米，高</a:t>
            </a:r>
            <a:r>
              <a:rPr lang="en-US" altLang="zh-CN" sz="3200" b="1" dirty="0">
                <a:latin typeface="Times New Roman" panose="02020603050405020304" pitchFamily="18" charset="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</a:rPr>
              <a:t>厘米</a:t>
            </a:r>
          </a:p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求它的面积是多少？</a:t>
            </a:r>
          </a:p>
        </p:txBody>
      </p:sp>
      <p:sp>
        <p:nvSpPr>
          <p:cNvPr id="39939" name="Rectangle 6"/>
          <p:cNvSpPr/>
          <p:nvPr/>
        </p:nvSpPr>
        <p:spPr>
          <a:xfrm>
            <a:off x="1692275" y="1298575"/>
            <a:ext cx="5903913" cy="15541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(1)</a:t>
            </a:r>
            <a:r>
              <a:rPr lang="zh-CN" altLang="en-US" sz="3200" b="1" dirty="0">
                <a:latin typeface="Times New Roman" panose="02020603050405020304" pitchFamily="18" charset="0"/>
              </a:rPr>
              <a:t>一块平行四边形的麦地底长</a:t>
            </a:r>
            <a:r>
              <a:rPr lang="en-US" altLang="zh-CN" sz="3200" b="1" dirty="0">
                <a:latin typeface="Times New Roman" panose="02020603050405020304" pitchFamily="18" charset="0"/>
              </a:rPr>
              <a:t>250</a:t>
            </a:r>
            <a:r>
              <a:rPr lang="zh-CN" altLang="en-US" sz="3200" b="1" dirty="0">
                <a:latin typeface="Times New Roman" panose="02020603050405020304" pitchFamily="18" charset="0"/>
              </a:rPr>
              <a:t>米，高是</a:t>
            </a:r>
            <a:r>
              <a:rPr lang="en-US" altLang="zh-CN" sz="3200" b="1" dirty="0">
                <a:latin typeface="Times New Roman" panose="02020603050405020304" pitchFamily="18" charset="0"/>
              </a:rPr>
              <a:t>78</a:t>
            </a:r>
            <a:r>
              <a:rPr lang="zh-CN" altLang="en-US" sz="3200" b="1" dirty="0">
                <a:latin typeface="Times New Roman" panose="02020603050405020304" pitchFamily="18" charset="0"/>
              </a:rPr>
              <a:t>米，它的面积是多少平方米？  </a:t>
            </a:r>
          </a:p>
        </p:txBody>
      </p:sp>
      <p:sp>
        <p:nvSpPr>
          <p:cNvPr id="39940" name="WordArt 8"/>
          <p:cNvSpPr>
            <a:spLocks noTextEdit="1"/>
          </p:cNvSpPr>
          <p:nvPr/>
        </p:nvSpPr>
        <p:spPr>
          <a:xfrm>
            <a:off x="900113" y="668338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巩固练习</a:t>
            </a:r>
          </a:p>
        </p:txBody>
      </p:sp>
      <p:sp>
        <p:nvSpPr>
          <p:cNvPr id="78857" name="Text Box 9"/>
          <p:cNvSpPr txBox="1"/>
          <p:nvPr/>
        </p:nvSpPr>
        <p:spPr>
          <a:xfrm>
            <a:off x="1979613" y="3068638"/>
            <a:ext cx="41052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250 </a:t>
            </a:r>
            <a:r>
              <a:rPr lang="en-US" altLang="zh-C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78=19500</a:t>
            </a:r>
            <a:r>
              <a:rPr lang="en-US" altLang="zh-CN" b="1" dirty="0">
                <a:latin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平方米）</a:t>
            </a:r>
          </a:p>
        </p:txBody>
      </p:sp>
      <p:sp>
        <p:nvSpPr>
          <p:cNvPr id="39942" name="Text Box 10"/>
          <p:cNvSpPr txBox="1"/>
          <p:nvPr/>
        </p:nvSpPr>
        <p:spPr>
          <a:xfrm>
            <a:off x="7019925" y="4292600"/>
            <a:ext cx="18732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/>
          <p:nvPr/>
        </p:nvSpPr>
        <p:spPr>
          <a:xfrm>
            <a:off x="0" y="260350"/>
            <a:ext cx="1835150" cy="865188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0963" name="AutoShape 3"/>
          <p:cNvSpPr/>
          <p:nvPr/>
        </p:nvSpPr>
        <p:spPr>
          <a:xfrm>
            <a:off x="1476375" y="1268413"/>
            <a:ext cx="5327650" cy="1944687"/>
          </a:xfrm>
          <a:prstGeom prst="parallelogram">
            <a:avLst>
              <a:gd name="adj" fmla="val 68489"/>
            </a:avLst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0964" name="Text Box 4"/>
          <p:cNvSpPr txBox="1"/>
          <p:nvPr/>
        </p:nvSpPr>
        <p:spPr>
          <a:xfrm>
            <a:off x="179388" y="115888"/>
            <a:ext cx="2376487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FF9900"/>
                </a:solidFill>
                <a:latin typeface="Arial" panose="020B0604020202020204" pitchFamily="34" charset="0"/>
                <a:ea typeface="楷体_GB2312" pitchFamily="49" charset="-122"/>
              </a:rPr>
              <a:t>运用</a:t>
            </a:r>
          </a:p>
        </p:txBody>
      </p:sp>
      <p:sp>
        <p:nvSpPr>
          <p:cNvPr id="40965" name="Line 5"/>
          <p:cNvSpPr/>
          <p:nvPr/>
        </p:nvSpPr>
        <p:spPr>
          <a:xfrm>
            <a:off x="2771775" y="1268413"/>
            <a:ext cx="2736850" cy="1871662"/>
          </a:xfrm>
          <a:prstGeom prst="line">
            <a:avLst/>
          </a:prstGeom>
          <a:ln w="38100" cap="flat" cmpd="sng">
            <a:solidFill>
              <a:srgbClr val="FF00FF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966" name="Rectangle 6"/>
          <p:cNvSpPr/>
          <p:nvPr/>
        </p:nvSpPr>
        <p:spPr>
          <a:xfrm rot="-8457784">
            <a:off x="5435600" y="2997200"/>
            <a:ext cx="144463" cy="144463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0967" name="Text Box 7"/>
          <p:cNvSpPr txBox="1"/>
          <p:nvPr/>
        </p:nvSpPr>
        <p:spPr>
          <a:xfrm>
            <a:off x="4067175" y="1773238"/>
            <a:ext cx="16557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6</a:t>
            </a:r>
            <a:r>
              <a:rPr lang="zh-CN" altLang="en-US" sz="3200" b="1" dirty="0"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83976" name="Text Box 8"/>
          <p:cNvSpPr txBox="1"/>
          <p:nvPr/>
        </p:nvSpPr>
        <p:spPr>
          <a:xfrm>
            <a:off x="6084888" y="2133600"/>
            <a:ext cx="16573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5</a:t>
            </a:r>
            <a:r>
              <a:rPr lang="zh-CN" altLang="en-US" sz="3200" b="1" dirty="0"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40969" name="Text Box 9"/>
          <p:cNvSpPr txBox="1"/>
          <p:nvPr/>
        </p:nvSpPr>
        <p:spPr>
          <a:xfrm>
            <a:off x="3132138" y="3284538"/>
            <a:ext cx="18002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7.5</a:t>
            </a:r>
            <a:r>
              <a:rPr lang="zh-CN" altLang="en-US" sz="3200" b="1" dirty="0"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83978" name="Text Box 10"/>
          <p:cNvSpPr txBox="1"/>
          <p:nvPr/>
        </p:nvSpPr>
        <p:spPr>
          <a:xfrm>
            <a:off x="1331913" y="3789363"/>
            <a:ext cx="63357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      </a:t>
            </a:r>
            <a:r>
              <a:rPr lang="zh-CN" altLang="en-US" sz="2800" b="1" dirty="0">
                <a:latin typeface="Arial" panose="020B0604020202020204" pitchFamily="34" charset="0"/>
              </a:rPr>
              <a:t>方法一：</a:t>
            </a:r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7.5 X 4 = 30</a:t>
            </a:r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（平方厘米）</a:t>
            </a:r>
            <a:r>
              <a:rPr lang="zh-CN" altLang="en-US" sz="2800" b="1" dirty="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83979" name="Text Box 11"/>
          <p:cNvSpPr txBox="1"/>
          <p:nvPr/>
        </p:nvSpPr>
        <p:spPr>
          <a:xfrm>
            <a:off x="1908175" y="4292600"/>
            <a:ext cx="66960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方法二：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5 X 6 = 30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（平方厘米）</a:t>
            </a:r>
            <a:r>
              <a:rPr lang="zh-CN" altLang="en-US" sz="2800" b="1" dirty="0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40972" name="Text Box 12"/>
          <p:cNvSpPr txBox="1"/>
          <p:nvPr/>
        </p:nvSpPr>
        <p:spPr>
          <a:xfrm>
            <a:off x="6875463" y="5691188"/>
            <a:ext cx="792162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4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0973" name="Text Box 13"/>
          <p:cNvSpPr txBox="1"/>
          <p:nvPr/>
        </p:nvSpPr>
        <p:spPr>
          <a:xfrm>
            <a:off x="657225" y="1484313"/>
            <a:ext cx="458788" cy="237648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 sz="1800" dirty="0">
              <a:latin typeface="Arial" panose="020B0604020202020204" pitchFamily="34" charset="0"/>
            </a:endParaRPr>
          </a:p>
        </p:txBody>
      </p:sp>
      <p:sp>
        <p:nvSpPr>
          <p:cNvPr id="83982" name="Text Box 14"/>
          <p:cNvSpPr txBox="1"/>
          <p:nvPr/>
        </p:nvSpPr>
        <p:spPr>
          <a:xfrm>
            <a:off x="1763713" y="4797425"/>
            <a:ext cx="655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Arial" panose="020B0604020202020204" pitchFamily="34" charset="0"/>
              </a:rPr>
              <a:t>答：这个平行四边形的面积为</a:t>
            </a:r>
            <a:r>
              <a:rPr lang="en-US" altLang="zh-CN" b="1" dirty="0">
                <a:latin typeface="Arial" panose="020B0604020202020204" pitchFamily="34" charset="0"/>
              </a:rPr>
              <a:t>30</a:t>
            </a:r>
            <a:r>
              <a:rPr lang="zh-CN" altLang="en-US" b="1" dirty="0">
                <a:latin typeface="Arial" panose="020B0604020202020204" pitchFamily="34" charset="0"/>
              </a:rPr>
              <a:t>平方厘米。</a:t>
            </a:r>
          </a:p>
        </p:txBody>
      </p:sp>
      <p:sp>
        <p:nvSpPr>
          <p:cNvPr id="83983" name="Text Box 15"/>
          <p:cNvSpPr txBox="1"/>
          <p:nvPr/>
        </p:nvSpPr>
        <p:spPr>
          <a:xfrm>
            <a:off x="2916238" y="2276475"/>
            <a:ext cx="15113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</a:rPr>
              <a:t>4</a:t>
            </a:r>
            <a:r>
              <a:rPr lang="zh-CN" altLang="en-US" sz="3200" b="1" dirty="0">
                <a:latin typeface="Arial" panose="020B0604020202020204" pitchFamily="34" charset="0"/>
              </a:rPr>
              <a:t>厘米</a:t>
            </a:r>
          </a:p>
        </p:txBody>
      </p:sp>
      <p:sp>
        <p:nvSpPr>
          <p:cNvPr id="83984" name="Line 16"/>
          <p:cNvSpPr/>
          <p:nvPr/>
        </p:nvSpPr>
        <p:spPr>
          <a:xfrm>
            <a:off x="2832100" y="1268413"/>
            <a:ext cx="0" cy="1944687"/>
          </a:xfrm>
          <a:prstGeom prst="line">
            <a:avLst/>
          </a:prstGeom>
          <a:ln w="38100" cap="flat" cmpd="sng">
            <a:solidFill>
              <a:srgbClr val="0000FF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985" name="Rectangle 17"/>
          <p:cNvSpPr/>
          <p:nvPr/>
        </p:nvSpPr>
        <p:spPr>
          <a:xfrm>
            <a:off x="2843213" y="3068638"/>
            <a:ext cx="144462" cy="144462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3986" name="Text Box 18"/>
          <p:cNvSpPr txBox="1"/>
          <p:nvPr/>
        </p:nvSpPr>
        <p:spPr>
          <a:xfrm>
            <a:off x="323850" y="4941888"/>
            <a:ext cx="21923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ea typeface="方正北魏楷书简体" pitchFamily="65" charset="-122"/>
              </a:rPr>
              <a:t>注意：</a:t>
            </a:r>
          </a:p>
        </p:txBody>
      </p:sp>
      <p:sp>
        <p:nvSpPr>
          <p:cNvPr id="83987" name="Text Box 19"/>
          <p:cNvSpPr txBox="1"/>
          <p:nvPr/>
        </p:nvSpPr>
        <p:spPr>
          <a:xfrm>
            <a:off x="-180975" y="5300663"/>
            <a:ext cx="9324975" cy="1036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求平行四边形的面积时，底和高必须是</a:t>
            </a:r>
            <a:r>
              <a:rPr lang="zh-CN" altLang="en-US" sz="3600" b="1" dirty="0">
                <a:solidFill>
                  <a:srgbClr val="FF0066"/>
                </a:solidFill>
                <a:latin typeface="Arial" panose="020B0604020202020204" pitchFamily="34" charset="0"/>
              </a:rPr>
              <a:t>相对应的</a:t>
            </a:r>
            <a:r>
              <a:rPr lang="zh-CN" altLang="en-US" sz="4400" b="1" dirty="0">
                <a:solidFill>
                  <a:srgbClr val="0000FF"/>
                </a:solidFill>
                <a:latin typeface="Arial" panose="020B0604020202020204" pitchFamily="34" charset="0"/>
              </a:rPr>
              <a:t>。</a:t>
            </a:r>
          </a:p>
          <a:p>
            <a:endParaRPr lang="en-US" altLang="zh-CN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2" grpId="0"/>
      <p:bldP spid="83983" grpId="0"/>
      <p:bldP spid="83985" grpId="0" animBg="1"/>
      <p:bldP spid="83986" grpId="0"/>
      <p:bldP spid="839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/>
          <p:nvPr/>
        </p:nvSpPr>
        <p:spPr>
          <a:xfrm>
            <a:off x="611188" y="765175"/>
            <a:ext cx="8064500" cy="435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判断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  <a:p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  (1)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平行四边形的底是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高是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面积是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28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米。</a:t>
            </a:r>
          </a:p>
          <a:p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                  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(   )</a:t>
            </a:r>
          </a:p>
          <a:p>
            <a:endParaRPr lang="en-US" altLang="zh-CN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 (2)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a=5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分米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,h=2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米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,S=100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平方分米。   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  <a:sym typeface="Symbol" panose="05050102010706020507" pitchFamily="18" charset="2"/>
              </a:rPr>
              <a:t>(   )</a:t>
            </a:r>
          </a:p>
        </p:txBody>
      </p:sp>
      <p:sp>
        <p:nvSpPr>
          <p:cNvPr id="68612" name="Rectangle 4"/>
          <p:cNvSpPr/>
          <p:nvPr/>
        </p:nvSpPr>
        <p:spPr>
          <a:xfrm>
            <a:off x="5651500" y="2276475"/>
            <a:ext cx="641350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x</a:t>
            </a:r>
            <a:endParaRPr lang="en-US" altLang="zh-CN" sz="7200" b="1" dirty="0">
              <a:latin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sp>
        <p:nvSpPr>
          <p:cNvPr id="68615" name="Text Box 7"/>
          <p:cNvSpPr txBox="1"/>
          <p:nvPr/>
        </p:nvSpPr>
        <p:spPr>
          <a:xfrm>
            <a:off x="800100" y="4149725"/>
            <a:ext cx="8921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</a:t>
            </a:r>
            <a:endParaRPr lang="en-US" altLang="zh-CN" sz="80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Wingdings 2" panose="05020102010507070707" pitchFamily="18" charset="2"/>
            </a:endParaRPr>
          </a:p>
        </p:txBody>
      </p:sp>
      <p:sp>
        <p:nvSpPr>
          <p:cNvPr id="41989" name="WordArt 9"/>
          <p:cNvSpPr>
            <a:spLocks noTextEdit="1"/>
          </p:cNvSpPr>
          <p:nvPr/>
        </p:nvSpPr>
        <p:spPr>
          <a:xfrm>
            <a:off x="755650" y="260350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巩固提高</a:t>
            </a:r>
          </a:p>
        </p:txBody>
      </p:sp>
      <p:sp>
        <p:nvSpPr>
          <p:cNvPr id="41990" name="Text Box 10"/>
          <p:cNvSpPr txBox="1"/>
          <p:nvPr/>
        </p:nvSpPr>
        <p:spPr>
          <a:xfrm>
            <a:off x="900113" y="5157788"/>
            <a:ext cx="712946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(3)</a:t>
            </a:r>
            <a:r>
              <a:rPr lang="zh-CN" altLang="en-US" sz="3200" b="1" dirty="0">
                <a:latin typeface="Times New Roman" panose="02020603050405020304" pitchFamily="18" charset="0"/>
              </a:rPr>
              <a:t>长方形的面积等于平行四边形的面积</a:t>
            </a:r>
            <a:r>
              <a:rPr lang="en-US" altLang="zh-CN" sz="3200" b="1" dirty="0">
                <a:latin typeface="Times New Roman" panose="02020603050405020304" pitchFamily="18" charset="0"/>
              </a:rPr>
              <a:t>(   )</a:t>
            </a:r>
          </a:p>
        </p:txBody>
      </p:sp>
      <p:sp>
        <p:nvSpPr>
          <p:cNvPr id="68619" name="Rectangle 11"/>
          <p:cNvSpPr/>
          <p:nvPr/>
        </p:nvSpPr>
        <p:spPr>
          <a:xfrm>
            <a:off x="1403350" y="5192713"/>
            <a:ext cx="641350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x</a:t>
            </a:r>
            <a:endParaRPr lang="en-US" altLang="zh-CN" sz="7200" b="1" dirty="0">
              <a:latin typeface="Times New Roman" panose="02020603050405020304" pitchFamily="18" charset="0"/>
              <a:sym typeface="Wingdings 2" panose="05020102010507070707" pitchFamily="18" charset="2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/>
      <p:bldP spid="68615" grpId="0" build="p"/>
      <p:bldP spid="686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/>
          <p:nvPr/>
        </p:nvSpPr>
        <p:spPr>
          <a:xfrm>
            <a:off x="539750" y="549275"/>
            <a:ext cx="1025525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b="1" dirty="0">
                <a:latin typeface="Times New Roman" panose="02020603050405020304" pitchFamily="18" charset="0"/>
              </a:rPr>
              <a:t> </a:t>
            </a:r>
            <a:r>
              <a:rPr lang="en-US" altLang="zh-CN" sz="4400" b="1" dirty="0">
                <a:latin typeface="Times New Roman" panose="02020603050405020304" pitchFamily="18" charset="0"/>
              </a:rPr>
              <a:t>(3)</a:t>
            </a:r>
            <a:endParaRPr lang="en-US" altLang="zh-CN" sz="4400" b="1" dirty="0">
              <a:latin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43011" name="AutoShape 3"/>
          <p:cNvSpPr/>
          <p:nvPr/>
        </p:nvSpPr>
        <p:spPr>
          <a:xfrm>
            <a:off x="685800" y="1600200"/>
            <a:ext cx="6324600" cy="2133600"/>
          </a:xfrm>
          <a:prstGeom prst="parallelogram">
            <a:avLst>
              <a:gd name="adj" fmla="val 6731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3012" name="Text Box 4"/>
          <p:cNvSpPr txBox="1"/>
          <p:nvPr/>
        </p:nvSpPr>
        <p:spPr>
          <a:xfrm>
            <a:off x="2590800" y="3754438"/>
            <a:ext cx="1454150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  <a:endParaRPr lang="zh-CN" altLang="en-US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3013" name="Rectangle 6"/>
          <p:cNvSpPr/>
          <p:nvPr/>
        </p:nvSpPr>
        <p:spPr>
          <a:xfrm rot="-3563506">
            <a:off x="5872163" y="2351088"/>
            <a:ext cx="1454150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6600" b="1" dirty="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  <a:endParaRPr lang="zh-CN" altLang="en-US" sz="6600" b="1" dirty="0">
              <a:latin typeface="Times New Roman" panose="02020603050405020304" pitchFamily="18" charset="0"/>
            </a:endParaRPr>
          </a:p>
        </p:txBody>
      </p:sp>
      <p:sp>
        <p:nvSpPr>
          <p:cNvPr id="43014" name="Rectangle 7"/>
          <p:cNvSpPr/>
          <p:nvPr/>
        </p:nvSpPr>
        <p:spPr>
          <a:xfrm>
            <a:off x="1476375" y="5229225"/>
            <a:ext cx="57038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  <a:sym typeface="Wingdings 2" panose="05020102010507070707" pitchFamily="18" charset="2"/>
              </a:rPr>
              <a:t>x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3=18(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平方米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)(        )</a:t>
            </a:r>
          </a:p>
        </p:txBody>
      </p:sp>
      <p:sp>
        <p:nvSpPr>
          <p:cNvPr id="69641" name="Text Box 9"/>
          <p:cNvSpPr txBox="1"/>
          <p:nvPr/>
        </p:nvSpPr>
        <p:spPr>
          <a:xfrm>
            <a:off x="5292725" y="4868863"/>
            <a:ext cx="10445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 2" panose="05020102010507070707" pitchFamily="18" charset="2"/>
              </a:rPr>
              <a:t>x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/>
          <p:nvPr/>
        </p:nvSpPr>
        <p:spPr>
          <a:xfrm>
            <a:off x="1619250" y="333375"/>
            <a:ext cx="64801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比一比，哪个图形的面积大？</a:t>
            </a:r>
          </a:p>
        </p:txBody>
      </p:sp>
      <p:sp>
        <p:nvSpPr>
          <p:cNvPr id="16387" name="Rectangle 5"/>
          <p:cNvSpPr/>
          <p:nvPr/>
        </p:nvSpPr>
        <p:spPr>
          <a:xfrm>
            <a:off x="1116013" y="2924175"/>
            <a:ext cx="2520950" cy="1284288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16388" name="Group 16"/>
          <p:cNvGrpSpPr/>
          <p:nvPr/>
        </p:nvGrpSpPr>
        <p:grpSpPr>
          <a:xfrm>
            <a:off x="4716463" y="3009900"/>
            <a:ext cx="3384550" cy="1141413"/>
            <a:chOff x="1130" y="1570"/>
            <a:chExt cx="3840" cy="1296"/>
          </a:xfrm>
        </p:grpSpPr>
        <p:sp>
          <p:nvSpPr>
            <p:cNvPr id="16397" name="Rectangle 17"/>
            <p:cNvSpPr/>
            <p:nvPr/>
          </p:nvSpPr>
          <p:spPr>
            <a:xfrm>
              <a:off x="2426" y="1570"/>
              <a:ext cx="1296" cy="1296"/>
            </a:xfrm>
            <a:prstGeom prst="rect">
              <a:avLst/>
            </a:pr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6398" name="AutoShape 18"/>
            <p:cNvSpPr/>
            <p:nvPr/>
          </p:nvSpPr>
          <p:spPr>
            <a:xfrm flipV="1">
              <a:off x="3722" y="1570"/>
              <a:ext cx="1248" cy="1296"/>
            </a:xfrm>
            <a:prstGeom prst="rtTriangle">
              <a:avLst/>
            </a:prstGeom>
            <a:solidFill>
              <a:schemeClr val="accent1"/>
            </a:solidFill>
            <a:ln w="381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6399" name="AutoShape 19"/>
            <p:cNvSpPr/>
            <p:nvPr/>
          </p:nvSpPr>
          <p:spPr>
            <a:xfrm flipH="1">
              <a:off x="1130" y="1570"/>
              <a:ext cx="1296" cy="1296"/>
            </a:xfrm>
            <a:prstGeom prst="rtTriangle">
              <a:avLst/>
            </a:prstGeom>
            <a:solidFill>
              <a:schemeClr val="accent1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6400" name="Line 20"/>
            <p:cNvSpPr/>
            <p:nvPr/>
          </p:nvSpPr>
          <p:spPr>
            <a:xfrm>
              <a:off x="1130" y="2866"/>
              <a:ext cx="1296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Line 21"/>
            <p:cNvSpPr/>
            <p:nvPr/>
          </p:nvSpPr>
          <p:spPr>
            <a:xfrm>
              <a:off x="2426" y="2866"/>
              <a:ext cx="1296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Line 22"/>
            <p:cNvSpPr/>
            <p:nvPr/>
          </p:nvSpPr>
          <p:spPr>
            <a:xfrm>
              <a:off x="2426" y="1570"/>
              <a:ext cx="2544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3" name="Line 23"/>
            <p:cNvSpPr/>
            <p:nvPr/>
          </p:nvSpPr>
          <p:spPr>
            <a:xfrm>
              <a:off x="2426" y="2722"/>
              <a:ext cx="192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Line 24"/>
            <p:cNvSpPr/>
            <p:nvPr/>
          </p:nvSpPr>
          <p:spPr>
            <a:xfrm>
              <a:off x="2618" y="2722"/>
              <a:ext cx="0" cy="144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Line 25"/>
            <p:cNvSpPr/>
            <p:nvPr/>
          </p:nvSpPr>
          <p:spPr>
            <a:xfrm flipH="1">
              <a:off x="3722" y="1570"/>
              <a:ext cx="1248" cy="1296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89" name="Rectangle 26"/>
          <p:cNvSpPr/>
          <p:nvPr/>
        </p:nvSpPr>
        <p:spPr>
          <a:xfrm>
            <a:off x="1692275" y="2133600"/>
            <a:ext cx="1584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</a:rPr>
              <a:t>长方形</a:t>
            </a:r>
          </a:p>
        </p:txBody>
      </p:sp>
      <p:sp>
        <p:nvSpPr>
          <p:cNvPr id="16390" name="Text Box 27"/>
          <p:cNvSpPr txBox="1"/>
          <p:nvPr/>
        </p:nvSpPr>
        <p:spPr>
          <a:xfrm>
            <a:off x="5435600" y="2133600"/>
            <a:ext cx="50419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latin typeface="Times New Roman" panose="02020603050405020304" pitchFamily="18" charset="0"/>
              </a:rPr>
              <a:t>平行四边形</a:t>
            </a:r>
          </a:p>
        </p:txBody>
      </p:sp>
      <p:sp>
        <p:nvSpPr>
          <p:cNvPr id="16391" name="Text Box 28"/>
          <p:cNvSpPr txBox="1"/>
          <p:nvPr/>
        </p:nvSpPr>
        <p:spPr>
          <a:xfrm rot="5400000">
            <a:off x="265113" y="36322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3cm</a:t>
            </a:r>
          </a:p>
        </p:txBody>
      </p:sp>
      <p:sp>
        <p:nvSpPr>
          <p:cNvPr id="16392" name="Text Box 30"/>
          <p:cNvSpPr txBox="1"/>
          <p:nvPr/>
        </p:nvSpPr>
        <p:spPr>
          <a:xfrm rot="5400000">
            <a:off x="5376863" y="3489325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3cm</a:t>
            </a:r>
          </a:p>
        </p:txBody>
      </p:sp>
      <p:sp>
        <p:nvSpPr>
          <p:cNvPr id="16393" name="Rectangle 31"/>
          <p:cNvSpPr/>
          <p:nvPr/>
        </p:nvSpPr>
        <p:spPr>
          <a:xfrm>
            <a:off x="1763713" y="4221163"/>
            <a:ext cx="7842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6cm </a:t>
            </a:r>
          </a:p>
        </p:txBody>
      </p:sp>
      <p:sp>
        <p:nvSpPr>
          <p:cNvPr id="16394" name="Rectangle 32"/>
          <p:cNvSpPr/>
          <p:nvPr/>
        </p:nvSpPr>
        <p:spPr>
          <a:xfrm>
            <a:off x="5580063" y="4267200"/>
            <a:ext cx="7842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6cm </a:t>
            </a:r>
          </a:p>
        </p:txBody>
      </p:sp>
      <p:sp>
        <p:nvSpPr>
          <p:cNvPr id="16395" name="Text Box 33"/>
          <p:cNvSpPr txBox="1"/>
          <p:nvPr/>
        </p:nvSpPr>
        <p:spPr>
          <a:xfrm>
            <a:off x="539750" y="5084763"/>
            <a:ext cx="4537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长方形面积</a:t>
            </a:r>
            <a:r>
              <a:rPr lang="en-US" altLang="zh-CN" dirty="0">
                <a:latin typeface="Times New Roman" panose="02020603050405020304" pitchFamily="18" charset="0"/>
              </a:rPr>
              <a:t>=3x6=18</a:t>
            </a:r>
            <a:r>
              <a:rPr lang="zh-CN" altLang="en-US" b="1" dirty="0">
                <a:latin typeface="Times New Roman" panose="02020603050405020304" pitchFamily="18" charset="0"/>
              </a:rPr>
              <a:t>（平方厘米）</a:t>
            </a:r>
          </a:p>
        </p:txBody>
      </p:sp>
      <p:sp>
        <p:nvSpPr>
          <p:cNvPr id="16396" name="Text Box 34"/>
          <p:cNvSpPr txBox="1"/>
          <p:nvPr/>
        </p:nvSpPr>
        <p:spPr>
          <a:xfrm>
            <a:off x="611188" y="5734050"/>
            <a:ext cx="4679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平行四边形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  <a:r>
              <a:rPr lang="zh-CN" altLang="en-US" dirty="0"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ransition advTm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/>
          <p:nvPr/>
        </p:nvSpPr>
        <p:spPr>
          <a:xfrm>
            <a:off x="395288" y="549275"/>
            <a:ext cx="52927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44035" name="Rectangle 6"/>
          <p:cNvSpPr/>
          <p:nvPr/>
        </p:nvSpPr>
        <p:spPr>
          <a:xfrm>
            <a:off x="304800" y="4991100"/>
            <a:ext cx="393700" cy="109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600" b="1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44036" name="Group 18"/>
          <p:cNvGrpSpPr/>
          <p:nvPr/>
        </p:nvGrpSpPr>
        <p:grpSpPr>
          <a:xfrm>
            <a:off x="1547813" y="1628775"/>
            <a:ext cx="4876800" cy="2957513"/>
            <a:chOff x="816" y="2112"/>
            <a:chExt cx="3072" cy="1863"/>
          </a:xfrm>
        </p:grpSpPr>
        <p:grpSp>
          <p:nvGrpSpPr>
            <p:cNvPr id="44042" name="Group 15"/>
            <p:cNvGrpSpPr/>
            <p:nvPr/>
          </p:nvGrpSpPr>
          <p:grpSpPr>
            <a:xfrm>
              <a:off x="816" y="2112"/>
              <a:ext cx="3072" cy="1248"/>
              <a:chOff x="816" y="2112"/>
              <a:chExt cx="3072" cy="1248"/>
            </a:xfrm>
          </p:grpSpPr>
          <p:sp>
            <p:nvSpPr>
              <p:cNvPr id="44045" name="AutoShape 8"/>
              <p:cNvSpPr/>
              <p:nvPr/>
            </p:nvSpPr>
            <p:spPr>
              <a:xfrm>
                <a:off x="816" y="2112"/>
                <a:ext cx="3072" cy="1248"/>
              </a:xfrm>
              <a:prstGeom prst="parallelogram">
                <a:avLst>
                  <a:gd name="adj" fmla="val 61538"/>
                </a:avLst>
              </a:prstGeom>
              <a:solidFill>
                <a:schemeClr val="accent1"/>
              </a:solidFill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46" name="Line 9"/>
              <p:cNvSpPr/>
              <p:nvPr/>
            </p:nvSpPr>
            <p:spPr>
              <a:xfrm>
                <a:off x="1584" y="2112"/>
                <a:ext cx="1680" cy="1056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47" name="Rectangle 14"/>
              <p:cNvSpPr/>
              <p:nvPr/>
            </p:nvSpPr>
            <p:spPr>
              <a:xfrm rot="-3362456">
                <a:off x="3120" y="2928"/>
                <a:ext cx="192" cy="192"/>
              </a:xfrm>
              <a:prstGeom prst="rect">
                <a:avLst/>
              </a:prstGeom>
              <a:noFill/>
              <a:ln w="571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4043" name="Text Box 16"/>
            <p:cNvSpPr txBox="1"/>
            <p:nvPr/>
          </p:nvSpPr>
          <p:spPr>
            <a:xfrm rot="-11435">
              <a:off x="1536" y="3456"/>
              <a:ext cx="1080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4800" b="1" dirty="0">
                  <a:latin typeface="Times New Roman" panose="02020603050405020304" pitchFamily="18" charset="0"/>
                </a:rPr>
                <a:t>8</a:t>
              </a:r>
              <a:r>
                <a:rPr lang="zh-CN" altLang="en-US" sz="4800" b="1" dirty="0">
                  <a:latin typeface="Times New Roman" panose="02020603050405020304" pitchFamily="18" charset="0"/>
                </a:rPr>
                <a:t>分米</a:t>
              </a:r>
              <a:endParaRPr lang="zh-C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44044" name="Text Box 17"/>
            <p:cNvSpPr txBox="1"/>
            <p:nvPr/>
          </p:nvSpPr>
          <p:spPr>
            <a:xfrm rot="2016889">
              <a:off x="2212" y="2242"/>
              <a:ext cx="1080" cy="5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4800" b="1" dirty="0">
                  <a:latin typeface="Times New Roman" panose="02020603050405020304" pitchFamily="18" charset="0"/>
                </a:rPr>
                <a:t>7</a:t>
              </a:r>
              <a:r>
                <a:rPr lang="zh-CN" altLang="en-US" sz="4800" b="1" dirty="0">
                  <a:latin typeface="Times New Roman" panose="02020603050405020304" pitchFamily="18" charset="0"/>
                </a:rPr>
                <a:t>分米</a:t>
              </a:r>
              <a:endParaRPr lang="zh-CN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44037" name="Text Box 19"/>
          <p:cNvSpPr txBox="1"/>
          <p:nvPr/>
        </p:nvSpPr>
        <p:spPr>
          <a:xfrm>
            <a:off x="1908175" y="5084763"/>
            <a:ext cx="64436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8 </a:t>
            </a:r>
            <a:r>
              <a:rPr lang="en-US" altLang="zh-CN" b="1" dirty="0">
                <a:latin typeface="Times New Roman" panose="02020603050405020304" pitchFamily="18" charset="0"/>
              </a:rPr>
              <a:t>×</a:t>
            </a:r>
            <a:r>
              <a:rPr lang="en-US" altLang="zh-CN" sz="3600" b="1" dirty="0">
                <a:latin typeface="Times New Roman" panose="02020603050405020304" pitchFamily="18" charset="0"/>
                <a:sym typeface="Wingdings 2" panose="05020102010507070707" pitchFamily="18" charset="2"/>
              </a:rPr>
              <a:t>7=56</a:t>
            </a:r>
            <a:r>
              <a:rPr lang="zh-CN" altLang="en-US" sz="3600" b="1" dirty="0">
                <a:latin typeface="Times New Roman" panose="02020603050405020304" pitchFamily="18" charset="0"/>
                <a:sym typeface="Wingdings 2" panose="05020102010507070707" pitchFamily="18" charset="2"/>
              </a:rPr>
              <a:t>（平方分米）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（    ）</a:t>
            </a:r>
          </a:p>
        </p:txBody>
      </p:sp>
      <p:sp>
        <p:nvSpPr>
          <p:cNvPr id="70663" name="Rectangle 7"/>
          <p:cNvSpPr/>
          <p:nvPr/>
        </p:nvSpPr>
        <p:spPr>
          <a:xfrm>
            <a:off x="7019925" y="4887913"/>
            <a:ext cx="488950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x</a:t>
            </a:r>
            <a:endParaRPr lang="en-US" altLang="zh-CN" sz="4800" b="1" dirty="0">
              <a:latin typeface="Times New Roman" panose="02020603050405020304" pitchFamily="18" charset="0"/>
              <a:sym typeface="Wingdings 2" panose="05020102010507070707" pitchFamily="18" charset="2"/>
            </a:endParaRPr>
          </a:p>
        </p:txBody>
      </p:sp>
      <p:sp>
        <p:nvSpPr>
          <p:cNvPr id="44039" name="Text Box 21"/>
          <p:cNvSpPr txBox="1"/>
          <p:nvPr/>
        </p:nvSpPr>
        <p:spPr>
          <a:xfrm>
            <a:off x="1547813" y="1484313"/>
            <a:ext cx="733425" cy="1500187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4</a:t>
            </a:r>
            <a:r>
              <a:rPr lang="zh-CN" altLang="en-US" sz="3600" b="1" dirty="0">
                <a:latin typeface="Times New Roman" panose="02020603050405020304" pitchFamily="18" charset="0"/>
              </a:rPr>
              <a:t>分米</a:t>
            </a:r>
          </a:p>
        </p:txBody>
      </p:sp>
      <p:sp>
        <p:nvSpPr>
          <p:cNvPr id="44040" name="Line 22"/>
          <p:cNvSpPr/>
          <p:nvPr/>
        </p:nvSpPr>
        <p:spPr>
          <a:xfrm>
            <a:off x="2771775" y="1628775"/>
            <a:ext cx="0" cy="19446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1" name="Text Box 23"/>
          <p:cNvSpPr txBox="1"/>
          <p:nvPr/>
        </p:nvSpPr>
        <p:spPr>
          <a:xfrm>
            <a:off x="2751138" y="30686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zh-CN" altLang="en-US" dirty="0"/>
              <a:t>本课小结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250825" y="1981200"/>
            <a:ext cx="8569325" cy="1303338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None/>
            </a:pPr>
            <a:r>
              <a:rPr lang="en-US" altLang="zh-CN" sz="4000" dirty="0"/>
              <a:t>       </a:t>
            </a:r>
            <a:r>
              <a:rPr lang="zh-CN" altLang="en-US" sz="4000" dirty="0"/>
              <a:t>掌握平行四边形的面积计算公式，会用这个公式计算图形面积。</a:t>
            </a:r>
          </a:p>
        </p:txBody>
      </p:sp>
    </p:spTree>
  </p:cSld>
  <p:clrMapOvr>
    <a:masterClrMapping/>
  </p:clrMapOvr>
  <p:transition advTm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/>
          <p:nvPr/>
        </p:nvSpPr>
        <p:spPr>
          <a:xfrm>
            <a:off x="684213" y="1484313"/>
            <a:ext cx="76676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下图中两个平行四边形的面积相等吗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为什么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每个平行四边形的面积是多少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</a:p>
        </p:txBody>
      </p:sp>
      <p:sp>
        <p:nvSpPr>
          <p:cNvPr id="46083" name="Line 3"/>
          <p:cNvSpPr/>
          <p:nvPr/>
        </p:nvSpPr>
        <p:spPr>
          <a:xfrm>
            <a:off x="0" y="4343400"/>
            <a:ext cx="91440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4" name="Line 4"/>
          <p:cNvSpPr/>
          <p:nvPr/>
        </p:nvSpPr>
        <p:spPr>
          <a:xfrm>
            <a:off x="0" y="5943600"/>
            <a:ext cx="91440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5" name="AutoShape 11"/>
          <p:cNvSpPr/>
          <p:nvPr/>
        </p:nvSpPr>
        <p:spPr>
          <a:xfrm>
            <a:off x="3048000" y="4343400"/>
            <a:ext cx="4876800" cy="1600200"/>
          </a:xfrm>
          <a:prstGeom prst="parallelogram">
            <a:avLst>
              <a:gd name="adj" fmla="val 137962"/>
            </a:avLst>
          </a:prstGeom>
          <a:solidFill>
            <a:schemeClr val="bg1"/>
          </a:solidFill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6086" name="Line 23"/>
          <p:cNvSpPr/>
          <p:nvPr/>
        </p:nvSpPr>
        <p:spPr>
          <a:xfrm>
            <a:off x="838200" y="4343400"/>
            <a:ext cx="2743200" cy="0"/>
          </a:xfrm>
          <a:prstGeom prst="line">
            <a:avLst/>
          </a:prstGeom>
          <a:ln w="762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7" name="Line 24"/>
          <p:cNvSpPr/>
          <p:nvPr/>
        </p:nvSpPr>
        <p:spPr>
          <a:xfrm>
            <a:off x="3505200" y="4343400"/>
            <a:ext cx="2209800" cy="1600200"/>
          </a:xfrm>
          <a:prstGeom prst="line">
            <a:avLst/>
          </a:prstGeom>
          <a:ln w="762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8" name="Line 25"/>
          <p:cNvSpPr/>
          <p:nvPr/>
        </p:nvSpPr>
        <p:spPr>
          <a:xfrm>
            <a:off x="755650" y="4343400"/>
            <a:ext cx="2209800" cy="1600200"/>
          </a:xfrm>
          <a:prstGeom prst="line">
            <a:avLst/>
          </a:prstGeom>
          <a:ln w="762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89" name="Line 26"/>
          <p:cNvSpPr/>
          <p:nvPr/>
        </p:nvSpPr>
        <p:spPr>
          <a:xfrm flipV="1">
            <a:off x="3124200" y="4343400"/>
            <a:ext cx="0" cy="1600200"/>
          </a:xfrm>
          <a:prstGeom prst="line">
            <a:avLst/>
          </a:prstGeom>
          <a:ln w="7620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0" name="Line 28"/>
          <p:cNvSpPr/>
          <p:nvPr/>
        </p:nvSpPr>
        <p:spPr>
          <a:xfrm flipH="1">
            <a:off x="2895600" y="4572000"/>
            <a:ext cx="22860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091" name="Line 29"/>
          <p:cNvSpPr/>
          <p:nvPr/>
        </p:nvSpPr>
        <p:spPr>
          <a:xfrm>
            <a:off x="2895600" y="4343400"/>
            <a:ext cx="0" cy="2286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62" name="Text Box 30"/>
          <p:cNvSpPr txBox="1"/>
          <p:nvPr/>
        </p:nvSpPr>
        <p:spPr>
          <a:xfrm>
            <a:off x="3132138" y="5949950"/>
            <a:ext cx="27019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2.5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  <a:endParaRPr lang="zh-CN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44063" name="Rectangle 31"/>
          <p:cNvSpPr/>
          <p:nvPr/>
        </p:nvSpPr>
        <p:spPr>
          <a:xfrm>
            <a:off x="900113" y="4724400"/>
            <a:ext cx="27003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1.6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厘米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 build="p"/>
      <p:bldP spid="4406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/>
          <p:nvPr/>
        </p:nvSpPr>
        <p:spPr>
          <a:xfrm>
            <a:off x="1042988" y="620713"/>
            <a:ext cx="226377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</a:rPr>
              <a:t>5.</a:t>
            </a:r>
            <a:r>
              <a:rPr lang="zh-CN" altLang="en-US" sz="4000" b="1" dirty="0">
                <a:latin typeface="Times New Roman" panose="02020603050405020304" pitchFamily="18" charset="0"/>
              </a:rPr>
              <a:t>思考题</a:t>
            </a:r>
            <a:r>
              <a:rPr lang="en-US" altLang="zh-CN" sz="4000" b="1" dirty="0">
                <a:latin typeface="Times New Roman" panose="02020603050405020304" pitchFamily="18" charset="0"/>
              </a:rPr>
              <a:t>:</a:t>
            </a:r>
            <a:endParaRPr lang="en-US" altLang="zh-CN" sz="4000" dirty="0">
              <a:latin typeface="Times New Roman" panose="02020603050405020304" pitchFamily="18" charset="0"/>
            </a:endParaRPr>
          </a:p>
        </p:txBody>
      </p:sp>
      <p:sp>
        <p:nvSpPr>
          <p:cNvPr id="47107" name="AutoShape 3"/>
          <p:cNvSpPr/>
          <p:nvPr/>
        </p:nvSpPr>
        <p:spPr>
          <a:xfrm>
            <a:off x="762000" y="1905000"/>
            <a:ext cx="7543800" cy="3352800"/>
          </a:xfrm>
          <a:prstGeom prst="parallelogram">
            <a:avLst>
              <a:gd name="adj" fmla="val 4730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7108" name="Line 7"/>
          <p:cNvSpPr/>
          <p:nvPr/>
        </p:nvSpPr>
        <p:spPr>
          <a:xfrm>
            <a:off x="2362200" y="1981200"/>
            <a:ext cx="0" cy="3352800"/>
          </a:xfrm>
          <a:prstGeom prst="line">
            <a:avLst/>
          </a:prstGeom>
          <a:ln w="57150" cap="rnd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109" name="Line 8"/>
          <p:cNvSpPr/>
          <p:nvPr/>
        </p:nvSpPr>
        <p:spPr>
          <a:xfrm>
            <a:off x="2362200" y="4941888"/>
            <a:ext cx="3810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110" name="Line 10"/>
          <p:cNvSpPr/>
          <p:nvPr/>
        </p:nvSpPr>
        <p:spPr>
          <a:xfrm>
            <a:off x="2743200" y="4941888"/>
            <a:ext cx="0" cy="3048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111" name="Text Box 11"/>
          <p:cNvSpPr txBox="1"/>
          <p:nvPr/>
        </p:nvSpPr>
        <p:spPr>
          <a:xfrm>
            <a:off x="3048000" y="2895600"/>
            <a:ext cx="54117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28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平方米</a:t>
            </a:r>
            <a:endParaRPr lang="zh-CN" alt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47112" name="Text Box 12"/>
          <p:cNvSpPr txBox="1"/>
          <p:nvPr/>
        </p:nvSpPr>
        <p:spPr>
          <a:xfrm>
            <a:off x="3581400" y="5105400"/>
            <a:ext cx="16383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  <a:endParaRPr lang="zh-CN" altLang="en-US" sz="4000" dirty="0">
              <a:latin typeface="Times New Roman" panose="02020603050405020304" pitchFamily="18" charset="0"/>
            </a:endParaRPr>
          </a:p>
        </p:txBody>
      </p:sp>
      <p:sp>
        <p:nvSpPr>
          <p:cNvPr id="47113" name="Text Box 13"/>
          <p:cNvSpPr txBox="1"/>
          <p:nvPr/>
        </p:nvSpPr>
        <p:spPr>
          <a:xfrm>
            <a:off x="1981200" y="2819400"/>
            <a:ext cx="793750" cy="15557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1" name="AutoShape 17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2" name="AutoShape 18"/>
          <p:cNvSpPr/>
          <p:nvPr/>
        </p:nvSpPr>
        <p:spPr>
          <a:xfrm flipH="1">
            <a:off x="16764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3" name="Rectangle 19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14" name="Line 20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5" name="Line 21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22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23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24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9" name="Line 25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26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28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2" name="Line 29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3" name="Line 30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4" name="Line 31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5" name="Line 32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6" name="Line 33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7" name="Line 34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8" name="Line 36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9" name="Line 37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0" name="Line 38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1" name="Line 39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2" name="Line 40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3" name="Line 41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4" name="Line 42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5" name="Line 43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6" name="Line 44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7" name="Line 45"/>
          <p:cNvSpPr/>
          <p:nvPr/>
        </p:nvSpPr>
        <p:spPr>
          <a:xfrm>
            <a:off x="16764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8" name="Line 47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9" name="Line 48"/>
          <p:cNvSpPr/>
          <p:nvPr/>
        </p:nvSpPr>
        <p:spPr>
          <a:xfrm>
            <a:off x="3708400" y="1125538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0" name="Line 49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1" name="Line 50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2" name="Line 51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3" name="Line 5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4" name="Text Box 53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7445" name="Rectangle 54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17446" name="Rectangle 55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17447" name="Rectangle 56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</p:spTree>
  </p:cSld>
  <p:clrMapOvr>
    <a:masterClrMapping/>
  </p:clrMapOvr>
  <p:transition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35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36" name="AutoShape 4"/>
          <p:cNvSpPr/>
          <p:nvPr/>
        </p:nvSpPr>
        <p:spPr>
          <a:xfrm flipH="1">
            <a:off x="13716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37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38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9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0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1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2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3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4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5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6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7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8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9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0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1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2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3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4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5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6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7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8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9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0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1" name="Line 29"/>
          <p:cNvSpPr/>
          <p:nvPr/>
        </p:nvSpPr>
        <p:spPr>
          <a:xfrm>
            <a:off x="13716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2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3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4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5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6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7" name="Line 35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8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8469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18470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18471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</p:spTree>
  </p:cSld>
  <p:clrMapOvr>
    <a:masterClrMapping/>
  </p:clrMapOvr>
  <p:transition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9459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9460" name="AutoShape 4"/>
          <p:cNvSpPr/>
          <p:nvPr/>
        </p:nvSpPr>
        <p:spPr>
          <a:xfrm flipH="1">
            <a:off x="16764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9461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9462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3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4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5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6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69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0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1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2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3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4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5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6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7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8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79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0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1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2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3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4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5" name="Line 29"/>
          <p:cNvSpPr/>
          <p:nvPr/>
        </p:nvSpPr>
        <p:spPr>
          <a:xfrm>
            <a:off x="16764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6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7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8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89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90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91" name="Line 35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492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9493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19494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19495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</p:spTree>
  </p:cSld>
  <p:clrMapOvr>
    <a:masterClrMapping/>
  </p:clrMapOvr>
  <p:transition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3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4" name="AutoShape 4"/>
          <p:cNvSpPr/>
          <p:nvPr/>
        </p:nvSpPr>
        <p:spPr>
          <a:xfrm flipH="1">
            <a:off x="1981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5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486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7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8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89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0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1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2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3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4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5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6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7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8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499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0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1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2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3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4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5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6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7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8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09" name="Line 29"/>
          <p:cNvSpPr/>
          <p:nvPr/>
        </p:nvSpPr>
        <p:spPr>
          <a:xfrm>
            <a:off x="1981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0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1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2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3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4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5" name="Line 35"/>
          <p:cNvSpPr/>
          <p:nvPr/>
        </p:nvSpPr>
        <p:spPr>
          <a:xfrm>
            <a:off x="4038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16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0517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0518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0519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0520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21" name="Line 41"/>
          <p:cNvSpPr/>
          <p:nvPr/>
        </p:nvSpPr>
        <p:spPr>
          <a:xfrm>
            <a:off x="1676400" y="3200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07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08" name="AutoShape 4"/>
          <p:cNvSpPr/>
          <p:nvPr/>
        </p:nvSpPr>
        <p:spPr>
          <a:xfrm flipH="1">
            <a:off x="2362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09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10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1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2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3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4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5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6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7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8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9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0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1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2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3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4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5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6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7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8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9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0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1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2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3" name="Line 29"/>
          <p:cNvSpPr/>
          <p:nvPr/>
        </p:nvSpPr>
        <p:spPr>
          <a:xfrm>
            <a:off x="2362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4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5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6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7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8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9" name="Line 35"/>
          <p:cNvSpPr/>
          <p:nvPr/>
        </p:nvSpPr>
        <p:spPr>
          <a:xfrm>
            <a:off x="4419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40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1541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1542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1543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1544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45" name="Line 43"/>
          <p:cNvSpPr/>
          <p:nvPr/>
        </p:nvSpPr>
        <p:spPr>
          <a:xfrm>
            <a:off x="1676400" y="3200400"/>
            <a:ext cx="685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/>
          <p:nvPr/>
        </p:nvSpPr>
        <p:spPr>
          <a:xfrm>
            <a:off x="3733800" y="1143000"/>
            <a:ext cx="2057400" cy="205740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1" name="AutoShape 3"/>
          <p:cNvSpPr/>
          <p:nvPr/>
        </p:nvSpPr>
        <p:spPr>
          <a:xfrm flipV="1">
            <a:off x="5791200" y="1143000"/>
            <a:ext cx="19812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2" name="AutoShape 4"/>
          <p:cNvSpPr/>
          <p:nvPr/>
        </p:nvSpPr>
        <p:spPr>
          <a:xfrm flipH="1">
            <a:off x="2743200" y="1143000"/>
            <a:ext cx="2057400" cy="2057400"/>
          </a:xfrm>
          <a:prstGeom prst="rtTriangle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3" name="Rectangle 5"/>
          <p:cNvSpPr/>
          <p:nvPr/>
        </p:nvSpPr>
        <p:spPr>
          <a:xfrm>
            <a:off x="3733800" y="3886200"/>
            <a:ext cx="4038600" cy="2057400"/>
          </a:xfrm>
          <a:prstGeom prst="rect">
            <a:avLst/>
          </a:prstGeom>
          <a:solidFill>
            <a:srgbClr val="FF00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34" name="Line 6"/>
          <p:cNvSpPr/>
          <p:nvPr/>
        </p:nvSpPr>
        <p:spPr>
          <a:xfrm>
            <a:off x="304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5" name="Line 7"/>
          <p:cNvSpPr/>
          <p:nvPr/>
        </p:nvSpPr>
        <p:spPr>
          <a:xfrm>
            <a:off x="990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6" name="Line 8"/>
          <p:cNvSpPr/>
          <p:nvPr/>
        </p:nvSpPr>
        <p:spPr>
          <a:xfrm>
            <a:off x="304800" y="381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7" name="Line 9"/>
          <p:cNvSpPr/>
          <p:nvPr/>
        </p:nvSpPr>
        <p:spPr>
          <a:xfrm>
            <a:off x="1676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8" name="Line 10"/>
          <p:cNvSpPr/>
          <p:nvPr/>
        </p:nvSpPr>
        <p:spPr>
          <a:xfrm>
            <a:off x="3733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39" name="Line 11"/>
          <p:cNvSpPr/>
          <p:nvPr/>
        </p:nvSpPr>
        <p:spPr>
          <a:xfrm>
            <a:off x="3048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0" name="Line 12"/>
          <p:cNvSpPr/>
          <p:nvPr/>
        </p:nvSpPr>
        <p:spPr>
          <a:xfrm>
            <a:off x="44196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13"/>
          <p:cNvSpPr/>
          <p:nvPr/>
        </p:nvSpPr>
        <p:spPr>
          <a:xfrm>
            <a:off x="5791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14"/>
          <p:cNvSpPr/>
          <p:nvPr/>
        </p:nvSpPr>
        <p:spPr>
          <a:xfrm>
            <a:off x="8458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3" name="Line 15"/>
          <p:cNvSpPr/>
          <p:nvPr/>
        </p:nvSpPr>
        <p:spPr>
          <a:xfrm>
            <a:off x="7772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4" name="Line 16"/>
          <p:cNvSpPr/>
          <p:nvPr/>
        </p:nvSpPr>
        <p:spPr>
          <a:xfrm>
            <a:off x="71628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5" name="Line 17"/>
          <p:cNvSpPr/>
          <p:nvPr/>
        </p:nvSpPr>
        <p:spPr>
          <a:xfrm>
            <a:off x="51054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6" name="Line 18"/>
          <p:cNvSpPr/>
          <p:nvPr/>
        </p:nvSpPr>
        <p:spPr>
          <a:xfrm>
            <a:off x="64770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7" name="Line 19"/>
          <p:cNvSpPr/>
          <p:nvPr/>
        </p:nvSpPr>
        <p:spPr>
          <a:xfrm>
            <a:off x="2362200" y="381000"/>
            <a:ext cx="0" cy="624840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8" name="Line 20"/>
          <p:cNvSpPr/>
          <p:nvPr/>
        </p:nvSpPr>
        <p:spPr>
          <a:xfrm>
            <a:off x="304800" y="1143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9" name="Line 21"/>
          <p:cNvSpPr/>
          <p:nvPr/>
        </p:nvSpPr>
        <p:spPr>
          <a:xfrm>
            <a:off x="304800" y="1828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0" name="Line 22"/>
          <p:cNvSpPr/>
          <p:nvPr/>
        </p:nvSpPr>
        <p:spPr>
          <a:xfrm>
            <a:off x="304800" y="2514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1" name="Line 23"/>
          <p:cNvSpPr/>
          <p:nvPr/>
        </p:nvSpPr>
        <p:spPr>
          <a:xfrm>
            <a:off x="304800" y="3200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2" name="Line 24"/>
          <p:cNvSpPr/>
          <p:nvPr/>
        </p:nvSpPr>
        <p:spPr>
          <a:xfrm>
            <a:off x="304800" y="38862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3" name="Line 25"/>
          <p:cNvSpPr/>
          <p:nvPr/>
        </p:nvSpPr>
        <p:spPr>
          <a:xfrm>
            <a:off x="304800" y="45720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4" name="Line 26"/>
          <p:cNvSpPr/>
          <p:nvPr/>
        </p:nvSpPr>
        <p:spPr>
          <a:xfrm>
            <a:off x="304800" y="52578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5" name="Line 27"/>
          <p:cNvSpPr/>
          <p:nvPr/>
        </p:nvSpPr>
        <p:spPr>
          <a:xfrm>
            <a:off x="304800" y="59436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6" name="Line 28"/>
          <p:cNvSpPr/>
          <p:nvPr/>
        </p:nvSpPr>
        <p:spPr>
          <a:xfrm>
            <a:off x="304800" y="6629400"/>
            <a:ext cx="8153400" cy="0"/>
          </a:xfrm>
          <a:prstGeom prst="line">
            <a:avLst/>
          </a:prstGeom>
          <a:ln w="38100" cap="flat" cmpd="sng">
            <a:solidFill>
              <a:srgbClr val="5E8FF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7" name="Line 29"/>
          <p:cNvSpPr/>
          <p:nvPr/>
        </p:nvSpPr>
        <p:spPr>
          <a:xfrm>
            <a:off x="27432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8" name="Line 30"/>
          <p:cNvSpPr/>
          <p:nvPr/>
        </p:nvSpPr>
        <p:spPr>
          <a:xfrm>
            <a:off x="3733800" y="3200400"/>
            <a:ext cx="20574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9" name="Line 31"/>
          <p:cNvSpPr/>
          <p:nvPr/>
        </p:nvSpPr>
        <p:spPr>
          <a:xfrm>
            <a:off x="3733800" y="1143000"/>
            <a:ext cx="4038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0" name="Line 32"/>
          <p:cNvSpPr/>
          <p:nvPr/>
        </p:nvSpPr>
        <p:spPr>
          <a:xfrm>
            <a:off x="37338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1" name="Line 33"/>
          <p:cNvSpPr/>
          <p:nvPr/>
        </p:nvSpPr>
        <p:spPr>
          <a:xfrm>
            <a:off x="3733800" y="2971800"/>
            <a:ext cx="3048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2" name="Line 34"/>
          <p:cNvSpPr/>
          <p:nvPr/>
        </p:nvSpPr>
        <p:spPr>
          <a:xfrm>
            <a:off x="4038600" y="2971800"/>
            <a:ext cx="0" cy="2286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3" name="Line 35"/>
          <p:cNvSpPr/>
          <p:nvPr/>
        </p:nvSpPr>
        <p:spPr>
          <a:xfrm>
            <a:off x="4800600" y="1143000"/>
            <a:ext cx="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4" name="Text Box 36"/>
          <p:cNvSpPr txBox="1"/>
          <p:nvPr/>
        </p:nvSpPr>
        <p:spPr>
          <a:xfrm>
            <a:off x="5638800" y="5668963"/>
            <a:ext cx="1100138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长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22565" name="Rectangle 37"/>
          <p:cNvSpPr/>
          <p:nvPr/>
        </p:nvSpPr>
        <p:spPr>
          <a:xfrm>
            <a:off x="2133600" y="42672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宽</a:t>
            </a:r>
          </a:p>
        </p:txBody>
      </p:sp>
      <p:sp>
        <p:nvSpPr>
          <p:cNvPr id="22566" name="Rectangle 38"/>
          <p:cNvSpPr/>
          <p:nvPr/>
        </p:nvSpPr>
        <p:spPr>
          <a:xfrm>
            <a:off x="4114800" y="28956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底</a:t>
            </a:r>
          </a:p>
        </p:txBody>
      </p:sp>
      <p:sp>
        <p:nvSpPr>
          <p:cNvPr id="22567" name="Rectangle 39"/>
          <p:cNvSpPr/>
          <p:nvPr/>
        </p:nvSpPr>
        <p:spPr>
          <a:xfrm>
            <a:off x="3657600" y="1524000"/>
            <a:ext cx="1100138" cy="1189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7200" b="1" dirty="0">
                <a:latin typeface="Times New Roman" panose="02020603050405020304" pitchFamily="18" charset="0"/>
                <a:ea typeface="金山简隶书" pitchFamily="49" charset="-122"/>
              </a:rPr>
              <a:t>高</a:t>
            </a:r>
          </a:p>
        </p:txBody>
      </p:sp>
      <p:sp>
        <p:nvSpPr>
          <p:cNvPr id="22568" name="Line 40"/>
          <p:cNvSpPr/>
          <p:nvPr/>
        </p:nvSpPr>
        <p:spPr>
          <a:xfrm flipH="1">
            <a:off x="1676400" y="1143000"/>
            <a:ext cx="2057400" cy="205740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9" name="Line 41"/>
          <p:cNvSpPr/>
          <p:nvPr/>
        </p:nvSpPr>
        <p:spPr>
          <a:xfrm>
            <a:off x="1676400" y="3200400"/>
            <a:ext cx="13716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Tm="0"/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</Words>
  <Application>Microsoft Office PowerPoint</Application>
  <PresentationFormat>全屏显示(4:3)</PresentationFormat>
  <Paragraphs>173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8" baseType="lpstr">
      <vt:lpstr>方正北魏楷书简体</vt:lpstr>
      <vt:lpstr>黑体</vt:lpstr>
      <vt:lpstr>华文彩云</vt:lpstr>
      <vt:lpstr>华文中宋</vt:lpstr>
      <vt:lpstr>金山简隶书</vt:lpstr>
      <vt:lpstr>楷体_GB2312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Wingdings 2</vt:lpstr>
      <vt:lpstr>WWW.2PPT.COM
</vt:lpstr>
      <vt:lpstr>西师大版五年级数学上册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本课小结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1998-10-14T00:06:42Z</dcterms:created>
  <dcterms:modified xsi:type="dcterms:W3CDTF">2023-01-16T20:53:02Z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6F251E1025F8480A929849957DFDD63C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