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30" r:id="rId19"/>
    <p:sldId id="331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9E23985-A427-4591-B222-05A391909BB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9101549-2C6E-4A2C-90B0-4D81C4D2CB3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01549-2C6E-4A2C-90B0-4D81C4D2CB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1415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7616" y="1206330"/>
            <a:ext cx="6847684" cy="2356709"/>
            <a:chOff x="4745870" y="2043057"/>
            <a:chExt cx="6847684" cy="2356709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67457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普罗米修斯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文本框 5"/>
          <p:cNvSpPr txBox="1"/>
          <p:nvPr/>
        </p:nvSpPr>
        <p:spPr>
          <a:xfrm>
            <a:off x="674489" y="1262994"/>
            <a:ext cx="79073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二、比一比，再组词。</a:t>
            </a:r>
          </a:p>
        </p:txBody>
      </p:sp>
      <p:sp>
        <p:nvSpPr>
          <p:cNvPr id="18438" name="文本框 28"/>
          <p:cNvSpPr txBox="1"/>
          <p:nvPr/>
        </p:nvSpPr>
        <p:spPr>
          <a:xfrm>
            <a:off x="1587619" y="1994196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兽</a:t>
            </a:r>
          </a:p>
        </p:txBody>
      </p:sp>
      <p:sp>
        <p:nvSpPr>
          <p:cNvPr id="18439" name="文本框 29"/>
          <p:cNvSpPr txBox="1"/>
          <p:nvPr/>
        </p:nvSpPr>
        <p:spPr>
          <a:xfrm>
            <a:off x="2065457" y="1994196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40" name="文本框 30"/>
          <p:cNvSpPr txBox="1"/>
          <p:nvPr/>
        </p:nvSpPr>
        <p:spPr>
          <a:xfrm>
            <a:off x="1618099" y="2765086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</a:t>
            </a:r>
          </a:p>
        </p:txBody>
      </p:sp>
      <p:sp>
        <p:nvSpPr>
          <p:cNvPr id="18441" name="文本框 31"/>
          <p:cNvSpPr txBox="1"/>
          <p:nvPr/>
        </p:nvSpPr>
        <p:spPr>
          <a:xfrm>
            <a:off x="2095937" y="2775246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587427" y="1992609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野兽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88062" y="2784136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善良</a:t>
            </a:r>
          </a:p>
        </p:txBody>
      </p:sp>
      <p:sp>
        <p:nvSpPr>
          <p:cNvPr id="18444" name="文本框 6"/>
          <p:cNvSpPr txBox="1"/>
          <p:nvPr/>
        </p:nvSpPr>
        <p:spPr>
          <a:xfrm>
            <a:off x="4416544" y="2003721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违</a:t>
            </a:r>
          </a:p>
        </p:txBody>
      </p:sp>
      <p:sp>
        <p:nvSpPr>
          <p:cNvPr id="18445" name="文本框 7"/>
          <p:cNvSpPr txBox="1"/>
          <p:nvPr/>
        </p:nvSpPr>
        <p:spPr>
          <a:xfrm>
            <a:off x="4894382" y="2003721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46" name="文本框 8"/>
          <p:cNvSpPr txBox="1"/>
          <p:nvPr/>
        </p:nvSpPr>
        <p:spPr>
          <a:xfrm>
            <a:off x="4416544" y="2784771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伟</a:t>
            </a:r>
          </a:p>
        </p:txBody>
      </p:sp>
      <p:sp>
        <p:nvSpPr>
          <p:cNvPr id="18447" name="文本框 9"/>
          <p:cNvSpPr txBox="1"/>
          <p:nvPr/>
        </p:nvSpPr>
        <p:spPr>
          <a:xfrm>
            <a:off x="4894382" y="2784771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16352" y="2002134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违抗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86507" y="2803821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伟大</a:t>
            </a:r>
          </a:p>
        </p:txBody>
      </p:sp>
      <p:sp>
        <p:nvSpPr>
          <p:cNvPr id="18450" name="文本框 12"/>
          <p:cNvSpPr txBox="1"/>
          <p:nvPr/>
        </p:nvSpPr>
        <p:spPr>
          <a:xfrm>
            <a:off x="7378819" y="2003721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狠</a:t>
            </a:r>
          </a:p>
        </p:txBody>
      </p:sp>
      <p:sp>
        <p:nvSpPr>
          <p:cNvPr id="18451" name="文本框 13"/>
          <p:cNvSpPr txBox="1"/>
          <p:nvPr/>
        </p:nvSpPr>
        <p:spPr>
          <a:xfrm>
            <a:off x="7856657" y="2003721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52" name="文本框 14"/>
          <p:cNvSpPr txBox="1"/>
          <p:nvPr/>
        </p:nvSpPr>
        <p:spPr>
          <a:xfrm>
            <a:off x="7378819" y="2784771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狼</a:t>
            </a:r>
          </a:p>
        </p:txBody>
      </p:sp>
      <p:sp>
        <p:nvSpPr>
          <p:cNvPr id="18453" name="文本框 15"/>
          <p:cNvSpPr txBox="1"/>
          <p:nvPr/>
        </p:nvSpPr>
        <p:spPr>
          <a:xfrm>
            <a:off x="7856657" y="2784771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48782" y="2002134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凶狠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48782" y="2803821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恶狼</a:t>
            </a:r>
          </a:p>
        </p:txBody>
      </p:sp>
      <p:sp>
        <p:nvSpPr>
          <p:cNvPr id="24580" name="TextBox 1"/>
          <p:cNvSpPr txBox="1"/>
          <p:nvPr/>
        </p:nvSpPr>
        <p:spPr>
          <a:xfrm>
            <a:off x="713224" y="3695996"/>
            <a:ext cx="88531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下列词语搭配无误的一项是（       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3"/>
          <p:cNvSpPr txBox="1"/>
          <p:nvPr/>
        </p:nvSpPr>
        <p:spPr>
          <a:xfrm>
            <a:off x="1686044" y="4326561"/>
            <a:ext cx="42723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承认错误    严厉的惩罚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86044" y="5064431"/>
            <a:ext cx="431079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忍受痛苦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凶恶的鹫鹰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86044" y="5836591"/>
            <a:ext cx="431079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违背命令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尖利的嘴巴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85449" y="3615391"/>
            <a:ext cx="58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67155" y="1786255"/>
            <a:ext cx="9229090" cy="3642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TextBox 10"/>
          <p:cNvSpPr txBox="1"/>
          <p:nvPr/>
        </p:nvSpPr>
        <p:spPr>
          <a:xfrm>
            <a:off x="1713230" y="1922780"/>
            <a:ext cx="8575675" cy="3290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普罗米修斯为了解除人类</a:t>
            </a:r>
            <a:r>
              <a:rPr kumimoji="0" lang="en-US" altLang="zh-CN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的困苦，不惜触犯天规，勇敢地</a:t>
            </a:r>
            <a:r>
              <a:rPr kumimoji="0" lang="en-US" altLang="zh-CN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，造福人类，而他自己却因为这件事情遭受了</a:t>
            </a:r>
            <a:r>
              <a:rPr kumimoji="0" lang="en-US" altLang="zh-CN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</a:t>
            </a:r>
            <a:r>
              <a:rPr kumimoji="0" lang="zh-CN" altLang="en-US" sz="3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，但他没有屈服，后来被大力神所救，重获自由。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7474585" y="1914525"/>
            <a:ext cx="2088515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没有火种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7781925" y="2544763"/>
            <a:ext cx="2333625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盗取天火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1388" y="3803650"/>
            <a:ext cx="2474912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严厉的惩罚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是大法官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0439" y="2929033"/>
            <a:ext cx="2682875" cy="3349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8686" y="1423670"/>
            <a:ext cx="6176010" cy="83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读课文第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自然段，思考：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686" y="2582871"/>
            <a:ext cx="7858759" cy="169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普罗米修斯盗取火种的原因是什么呢？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没有火和有了火后，人们的生活有什么不同？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/>
          <p:nvPr/>
        </p:nvSpPr>
        <p:spPr>
          <a:xfrm>
            <a:off x="1113155" y="1940560"/>
            <a:ext cx="10133965" cy="13206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很久很久以前，地面上没有火，人们只好吃生的东西，在无边的黑暗中度过一个又一个长夜。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4928" y="1275715"/>
            <a:ext cx="320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没有火时的情景：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752080" y="2642870"/>
            <a:ext cx="32626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27760" y="3284855"/>
            <a:ext cx="77076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1205230" y="3818255"/>
            <a:ext cx="5257800" cy="2124710"/>
          </a:xfrm>
          <a:prstGeom prst="wedgeRectCallout">
            <a:avLst>
              <a:gd name="adj1" fmla="val -3188"/>
              <a:gd name="adj2" fmla="val -660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2250" y="3934460"/>
            <a:ext cx="4779010" cy="18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没有火，人们的生活是悲惨痛苦的，这是普罗米修斯拿取火种的原因。</a:t>
            </a:r>
          </a:p>
        </p:txBody>
      </p:sp>
      <p:sp>
        <p:nvSpPr>
          <p:cNvPr id="8" name="椭圆 7"/>
          <p:cNvSpPr/>
          <p:nvPr/>
        </p:nvSpPr>
        <p:spPr>
          <a:xfrm>
            <a:off x="8298379" y="1977708"/>
            <a:ext cx="817880" cy="628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97" y="3347085"/>
            <a:ext cx="2283973" cy="30670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495" y="894715"/>
            <a:ext cx="3501390" cy="71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6445" y="963295"/>
            <a:ext cx="320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有了火时的情景：</a:t>
            </a:r>
          </a:p>
        </p:txBody>
      </p:sp>
      <p:sp>
        <p:nvSpPr>
          <p:cNvPr id="27650" name="Rectangle 6"/>
          <p:cNvSpPr/>
          <p:nvPr/>
        </p:nvSpPr>
        <p:spPr>
          <a:xfrm>
            <a:off x="1118235" y="1856740"/>
            <a:ext cx="9299575" cy="13206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自从有了火，人类就开始用它烧熟食物，驱寒取暖，并用火来驱赶危害人类安全的猛兽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32675" y="2533650"/>
            <a:ext cx="159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360535" y="2533650"/>
            <a:ext cx="923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39825" y="3181350"/>
            <a:ext cx="923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68750" y="3181350"/>
            <a:ext cx="923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63180" y="3181350"/>
            <a:ext cx="923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708" y="4367213"/>
            <a:ext cx="1589087" cy="178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0" name="Text Box 2"/>
          <p:cNvSpPr txBox="1"/>
          <p:nvPr/>
        </p:nvSpPr>
        <p:spPr>
          <a:xfrm>
            <a:off x="2063750" y="3763010"/>
            <a:ext cx="5598795" cy="230695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火帮助人类（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火帮助人类（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火帮助人类（                    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80000" y="4593590"/>
            <a:ext cx="20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驱寒取暖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80000" y="3756660"/>
            <a:ext cx="20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烧熟食物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80000" y="5402580"/>
            <a:ext cx="20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驱赶猛兽</a:t>
            </a:r>
          </a:p>
        </p:txBody>
      </p:sp>
      <p:sp>
        <p:nvSpPr>
          <p:cNvPr id="19" name="椭圆 18"/>
          <p:cNvSpPr/>
          <p:nvPr/>
        </p:nvSpPr>
        <p:spPr>
          <a:xfrm>
            <a:off x="8482965" y="2639060"/>
            <a:ext cx="1257935" cy="542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7882890" y="3879850"/>
            <a:ext cx="4028440" cy="2095500"/>
          </a:xfrm>
          <a:prstGeom prst="wedgeRectCallout">
            <a:avLst>
              <a:gd name="adj1" fmla="val -21153"/>
              <a:gd name="adj2" fmla="val -611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31785" y="4113446"/>
            <a:ext cx="3930650" cy="160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省略号表示列举的省略，说明火给人类带来的好处还有很多。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659890" y="5060950"/>
            <a:ext cx="3890645" cy="680720"/>
          </a:xfrm>
          <a:prstGeom prst="roundRect">
            <a:avLst/>
          </a:prstGeom>
          <a:solidFill>
            <a:schemeClr val="bg1"/>
          </a:solidFill>
          <a:ln>
            <a:solidFill>
              <a:srgbClr val="FFC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3655" y="1495425"/>
            <a:ext cx="9697085" cy="13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从课文第</a:t>
            </a:r>
            <a:r>
              <a:rPr kumimoji="0" lang="en-US" altLang="zh-CN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36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自然段中，你可以看出普罗米修斯是一个怎样的神？</a:t>
            </a:r>
          </a:p>
        </p:txBody>
      </p:sp>
      <p:pic>
        <p:nvPicPr>
          <p:cNvPr id="4" name="图片 3" descr="是的反馈就离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71" y="2872662"/>
            <a:ext cx="2602474" cy="3075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70075" y="5015230"/>
            <a:ext cx="3435350" cy="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勇敢而极富同情心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0980" y="3289935"/>
            <a:ext cx="5175250" cy="6435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同情人类没有火的悲惨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90980" y="4153535"/>
            <a:ext cx="5893435" cy="6435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决心冒着生命危险去拿取火种</a:t>
            </a:r>
          </a:p>
        </p:txBody>
      </p:sp>
      <p:sp>
        <p:nvSpPr>
          <p:cNvPr id="6" name="左弧形箭头 5"/>
          <p:cNvSpPr/>
          <p:nvPr/>
        </p:nvSpPr>
        <p:spPr>
          <a:xfrm>
            <a:off x="931863" y="4010343"/>
            <a:ext cx="433388" cy="15113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1710" y="1199170"/>
            <a:ext cx="9697085" cy="10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得知普罗米修斯盗取了火种，众神的领袖宙斯和火神分别是什么反应？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168400" y="2523490"/>
            <a:ext cx="1570355" cy="680720"/>
          </a:xfrm>
          <a:prstGeom prst="roundRect">
            <a:avLst/>
          </a:prstGeom>
          <a:solidFill>
            <a:schemeClr val="bg1"/>
          </a:solidFill>
          <a:ln>
            <a:solidFill>
              <a:srgbClr val="FFC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8585" y="2477770"/>
            <a:ext cx="1487805" cy="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宙斯：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15720" y="3674818"/>
            <a:ext cx="9363075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气急败坏</a:t>
            </a: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，决定给普罗米修斯以最严厉的惩罚，吩咐火神立即执行。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68400" y="4524448"/>
            <a:ext cx="1570355" cy="680720"/>
          </a:xfrm>
          <a:prstGeom prst="roundRect">
            <a:avLst/>
          </a:prstGeom>
          <a:solidFill>
            <a:schemeClr val="bg1"/>
          </a:solidFill>
          <a:ln>
            <a:solidFill>
              <a:srgbClr val="FFC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78585" y="4478728"/>
            <a:ext cx="1487805" cy="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火神：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15720" y="5433060"/>
            <a:ext cx="9363075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</a:t>
            </a: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</a:t>
            </a: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普罗米修斯，悄悄对他说：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只要你向宙斯承认错误，归还火种，我一定请求他饶恕你。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/>
      <p:bldP spid="10" grpId="0" bldLvl="0" animBg="1"/>
      <p:bldP spid="1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7600" y="1524635"/>
            <a:ext cx="9698355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普罗米修斯的双手和双脚戴着铁环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被死死地锁在高高的悬崖上。他既不能动弹，也不能睡觉，日夜遭受着风吹雨淋的痛苦。尽管如此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普罗米修斯就是不向宙斯屈服。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356600" y="1610360"/>
            <a:ext cx="1365885" cy="583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27905" y="2193925"/>
            <a:ext cx="1365885" cy="583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75195" y="2193925"/>
            <a:ext cx="1365885" cy="583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1750" y="4046220"/>
            <a:ext cx="9386570" cy="14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宙斯对普罗米修斯的惩罚很残酷，表现了宙斯的手段残忍而恶毒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9505" y="1284605"/>
            <a:ext cx="9594215" cy="123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学习了本课后，你对文中出现的人物有则那样的评价，试着用一两句话说说。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3977005" y="2992755"/>
            <a:ext cx="6470015" cy="571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善良、勇敢、充满正义、不屈不挠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3210" y="3832543"/>
            <a:ext cx="5538788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心狠手辣、冷酷无情、霸道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834640" y="4671695"/>
            <a:ext cx="4927600" cy="571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有正义感同时也比较软弱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3077528" y="5460048"/>
            <a:ext cx="4403725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充满正义、敢作敢为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21410" y="2947035"/>
            <a:ext cx="2889809" cy="726440"/>
            <a:chOff x="4121" y="1076"/>
            <a:chExt cx="3147" cy="1144"/>
          </a:xfrm>
        </p:grpSpPr>
        <p:sp>
          <p:nvSpPr>
            <p:cNvPr id="13" name="圆角矩形 12"/>
            <p:cNvSpPr/>
            <p:nvPr/>
          </p:nvSpPr>
          <p:spPr>
            <a:xfrm>
              <a:off x="4121" y="1148"/>
              <a:ext cx="2964" cy="1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307" y="1076"/>
              <a:ext cx="2961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普罗米修斯：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1255" y="3775710"/>
            <a:ext cx="1835058" cy="715010"/>
            <a:chOff x="4121" y="1094"/>
            <a:chExt cx="3566" cy="1126"/>
          </a:xfrm>
        </p:grpSpPr>
        <p:sp>
          <p:nvSpPr>
            <p:cNvPr id="16" name="圆角矩形 15"/>
            <p:cNvSpPr/>
            <p:nvPr/>
          </p:nvSpPr>
          <p:spPr>
            <a:xfrm>
              <a:off x="4121" y="1148"/>
              <a:ext cx="2964" cy="1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4511" y="1094"/>
              <a:ext cx="3176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宙斯：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76655" y="5410835"/>
            <a:ext cx="2044065" cy="726440"/>
            <a:chOff x="4121" y="1076"/>
            <a:chExt cx="3219" cy="1144"/>
          </a:xfrm>
        </p:grpSpPr>
        <p:sp>
          <p:nvSpPr>
            <p:cNvPr id="23" name="圆角矩形 22"/>
            <p:cNvSpPr/>
            <p:nvPr/>
          </p:nvSpPr>
          <p:spPr>
            <a:xfrm>
              <a:off x="4121" y="1148"/>
              <a:ext cx="2964" cy="1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4379" y="1076"/>
              <a:ext cx="2961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大力神：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51255" y="4585335"/>
            <a:ext cx="1835058" cy="715010"/>
            <a:chOff x="4121" y="1094"/>
            <a:chExt cx="3566" cy="1126"/>
          </a:xfrm>
        </p:grpSpPr>
        <p:sp>
          <p:nvSpPr>
            <p:cNvPr id="26" name="圆角矩形 25"/>
            <p:cNvSpPr/>
            <p:nvPr/>
          </p:nvSpPr>
          <p:spPr>
            <a:xfrm>
              <a:off x="4121" y="1148"/>
              <a:ext cx="2964" cy="1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511" y="1094"/>
              <a:ext cx="3176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宙斯：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" y="1591945"/>
            <a:ext cx="9738360" cy="42595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9680" y="1079296"/>
            <a:ext cx="610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同学们知道火有什么用途吗？</a:t>
            </a:r>
          </a:p>
        </p:txBody>
      </p:sp>
      <p:pic>
        <p:nvPicPr>
          <p:cNvPr id="4" name="图片 3" descr="照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5" y="2005126"/>
            <a:ext cx="3315335" cy="3315335"/>
          </a:xfrm>
          <a:prstGeom prst="ellipse">
            <a:avLst/>
          </a:prstGeom>
          <a:effectLst>
            <a:softEdge rad="406400"/>
          </a:effectLst>
        </p:spPr>
      </p:pic>
      <p:sp>
        <p:nvSpPr>
          <p:cNvPr id="6" name="文本框 5"/>
          <p:cNvSpPr txBox="1"/>
          <p:nvPr/>
        </p:nvSpPr>
        <p:spPr>
          <a:xfrm>
            <a:off x="1772920" y="5409996"/>
            <a:ext cx="156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  明</a:t>
            </a:r>
          </a:p>
        </p:txBody>
      </p:sp>
      <p:pic>
        <p:nvPicPr>
          <p:cNvPr id="7" name="图片 6" descr="传递信号"/>
          <p:cNvPicPr>
            <a:picLocks noChangeAspect="1"/>
          </p:cNvPicPr>
          <p:nvPr/>
        </p:nvPicPr>
        <p:blipFill>
          <a:blip r:embed="rId4"/>
          <a:srcRect t="4984"/>
          <a:stretch>
            <a:fillRect/>
          </a:stretch>
        </p:blipFill>
        <p:spPr>
          <a:xfrm>
            <a:off x="4386580" y="2194356"/>
            <a:ext cx="3418840" cy="306705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" name="文本框 7"/>
          <p:cNvSpPr txBox="1"/>
          <p:nvPr/>
        </p:nvSpPr>
        <p:spPr>
          <a:xfrm>
            <a:off x="5097780" y="5390946"/>
            <a:ext cx="2064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传递信号</a:t>
            </a:r>
          </a:p>
        </p:txBody>
      </p:sp>
      <p:pic>
        <p:nvPicPr>
          <p:cNvPr id="9" name="图片 8" descr="做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9905" y="2355011"/>
            <a:ext cx="3310890" cy="2698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68435" y="5409996"/>
            <a:ext cx="156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  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1415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7616" y="1206330"/>
            <a:ext cx="6333334" cy="2356709"/>
            <a:chOff x="4745870" y="2043057"/>
            <a:chExt cx="6333334" cy="2356709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623143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39640" y="2132012"/>
            <a:ext cx="6383655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宙斯：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希腊神话中的主神。罗马神话中称为朱庇特。他是奥林匹斯山的统治者，威力无边，维持着天地间的秩序。</a:t>
            </a:r>
          </a:p>
        </p:txBody>
      </p:sp>
      <p:pic>
        <p:nvPicPr>
          <p:cNvPr id="6" name="图片 5" descr="tim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65" y="1874520"/>
            <a:ext cx="4878705" cy="38677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2475" y="1626235"/>
            <a:ext cx="6777990" cy="387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普罗米修斯：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希腊神话中人类是普罗米修斯创造的，他是人类的老师。在欧洲文艺作品中，他一直是个勇于抗拒强暴、不惜为人类的幸福牺牲一切的英雄形象，具有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为人类谋利益，不畏强权、勇于牺牲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的精神。</a:t>
            </a:r>
          </a:p>
        </p:txBody>
      </p:sp>
      <p:pic>
        <p:nvPicPr>
          <p:cNvPr id="4" name="图片 3" descr="是大法官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60" y="1273175"/>
            <a:ext cx="4029710" cy="50304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270000" y="1850390"/>
            <a:ext cx="9937115" cy="1164590"/>
            <a:chOff x="2450" y="2836"/>
            <a:chExt cx="15649" cy="1834"/>
          </a:xfrm>
        </p:grpSpPr>
        <p:grpSp>
          <p:nvGrpSpPr>
            <p:cNvPr id="8" name="组合 7"/>
            <p:cNvGrpSpPr/>
            <p:nvPr/>
          </p:nvGrpSpPr>
          <p:grpSpPr>
            <a:xfrm>
              <a:off x="2450" y="2896"/>
              <a:ext cx="1055" cy="1076"/>
              <a:chOff x="2303" y="2958"/>
              <a:chExt cx="1382" cy="140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303" y="2985"/>
                <a:ext cx="1382" cy="1382"/>
                <a:chOff x="2303" y="2985"/>
                <a:chExt cx="1382" cy="1382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2303" y="2985"/>
                  <a:ext cx="1382" cy="1382"/>
                </a:xfrm>
                <a:prstGeom prst="ellipse">
                  <a:avLst/>
                </a:prstGeom>
                <a:noFill/>
                <a:ln w="28575">
                  <a:solidFill>
                    <a:srgbClr val="FD7B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" name="椭圆 4"/>
                <p:cNvSpPr/>
                <p:nvPr/>
              </p:nvSpPr>
              <p:spPr>
                <a:xfrm>
                  <a:off x="2439" y="3121"/>
                  <a:ext cx="1110" cy="1110"/>
                </a:xfrm>
                <a:prstGeom prst="ellipse">
                  <a:avLst/>
                </a:prstGeom>
                <a:noFill/>
                <a:ln>
                  <a:solidFill>
                    <a:srgbClr val="FBB56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2571" y="2958"/>
                <a:ext cx="1000" cy="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1200" cap="none" spc="0" normalizeH="0" baseline="0" noProof="0">
                    <a:ln>
                      <a:noFill/>
                    </a:ln>
                    <a:solidFill>
                      <a:srgbClr val="FD7B6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900" y="2836"/>
              <a:ext cx="14199" cy="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12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个字，会写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14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个字，正确读写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悲惨、愤愤不平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等词语。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70000" y="3235960"/>
            <a:ext cx="9937115" cy="1164590"/>
            <a:chOff x="2450" y="5018"/>
            <a:chExt cx="15649" cy="1834"/>
          </a:xfrm>
        </p:grpSpPr>
        <p:grpSp>
          <p:nvGrpSpPr>
            <p:cNvPr id="10" name="组合 9"/>
            <p:cNvGrpSpPr/>
            <p:nvPr/>
          </p:nvGrpSpPr>
          <p:grpSpPr>
            <a:xfrm>
              <a:off x="2450" y="5078"/>
              <a:ext cx="1055" cy="1076"/>
              <a:chOff x="2303" y="2958"/>
              <a:chExt cx="1382" cy="140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303" y="2985"/>
                <a:ext cx="1382" cy="1382"/>
                <a:chOff x="2303" y="2985"/>
                <a:chExt cx="1382" cy="1382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2303" y="2985"/>
                  <a:ext cx="1382" cy="1382"/>
                </a:xfrm>
                <a:prstGeom prst="ellipse">
                  <a:avLst/>
                </a:prstGeom>
                <a:noFill/>
                <a:ln w="28575">
                  <a:solidFill>
                    <a:srgbClr val="FD7B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2439" y="3121"/>
                  <a:ext cx="1110" cy="1110"/>
                </a:xfrm>
                <a:prstGeom prst="ellipse">
                  <a:avLst/>
                </a:prstGeom>
                <a:noFill/>
                <a:ln>
                  <a:solidFill>
                    <a:srgbClr val="FBB56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2571" y="2958"/>
                <a:ext cx="1000" cy="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1200" cap="none" spc="0" normalizeH="0" baseline="0" noProof="0">
                    <a:ln>
                      <a:noFill/>
                    </a:ln>
                    <a:solidFill>
                      <a:srgbClr val="FD7B6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900" y="5018"/>
              <a:ext cx="14199" cy="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有感情地朗读课文，体会普罗米修斯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不屈不挠的斗争精神和献身精神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70000" y="4621530"/>
            <a:ext cx="9937115" cy="1164590"/>
            <a:chOff x="2450" y="7199"/>
            <a:chExt cx="15649" cy="1834"/>
          </a:xfrm>
        </p:grpSpPr>
        <p:grpSp>
          <p:nvGrpSpPr>
            <p:cNvPr id="16" name="组合 15"/>
            <p:cNvGrpSpPr/>
            <p:nvPr/>
          </p:nvGrpSpPr>
          <p:grpSpPr>
            <a:xfrm>
              <a:off x="2450" y="7259"/>
              <a:ext cx="1055" cy="1076"/>
              <a:chOff x="2303" y="2958"/>
              <a:chExt cx="1382" cy="140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2303" y="2985"/>
                <a:ext cx="1382" cy="1382"/>
                <a:chOff x="2303" y="2985"/>
                <a:chExt cx="1382" cy="138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303" y="2985"/>
                  <a:ext cx="1382" cy="1382"/>
                </a:xfrm>
                <a:prstGeom prst="ellipse">
                  <a:avLst/>
                </a:prstGeom>
                <a:noFill/>
                <a:ln w="28575">
                  <a:solidFill>
                    <a:srgbClr val="FD7B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439" y="3121"/>
                  <a:ext cx="1110" cy="1110"/>
                </a:xfrm>
                <a:prstGeom prst="ellipse">
                  <a:avLst/>
                </a:prstGeom>
                <a:noFill/>
                <a:ln>
                  <a:solidFill>
                    <a:srgbClr val="FBB56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2571" y="2958"/>
                <a:ext cx="1000" cy="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i="0" u="none" strike="noStrike" kern="1200" cap="none" spc="0" normalizeH="0" baseline="0" noProof="0">
                    <a:ln>
                      <a:noFill/>
                    </a:ln>
                    <a:solidFill>
                      <a:srgbClr val="FD7B6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900" y="7199"/>
              <a:ext cx="14199" cy="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学习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概括课文主要内容的方法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，抓住有关语句揣摩人物的心情。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2"/>
          <p:cNvSpPr txBox="1"/>
          <p:nvPr/>
        </p:nvSpPr>
        <p:spPr>
          <a:xfrm>
            <a:off x="1390650" y="2211705"/>
            <a:ext cx="11772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宙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斯</a:t>
            </a:r>
          </a:p>
        </p:txBody>
      </p:sp>
      <p:sp>
        <p:nvSpPr>
          <p:cNvPr id="53252" name="文本框 2"/>
          <p:cNvSpPr txBox="1"/>
          <p:nvPr/>
        </p:nvSpPr>
        <p:spPr>
          <a:xfrm>
            <a:off x="3345815" y="2211705"/>
            <a:ext cx="11544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惨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3665855" y="1608455"/>
            <a:ext cx="9848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cǎn</a:t>
            </a:r>
          </a:p>
        </p:txBody>
      </p:sp>
      <p:sp>
        <p:nvSpPr>
          <p:cNvPr id="53254" name="文本框 2"/>
          <p:cNvSpPr txBox="1"/>
          <p:nvPr/>
        </p:nvSpPr>
        <p:spPr>
          <a:xfrm>
            <a:off x="5278120" y="2211705"/>
            <a:ext cx="11741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盗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5183505" y="1617663"/>
            <a:ext cx="1290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dào</a:t>
            </a:r>
          </a:p>
        </p:txBody>
      </p:sp>
      <p:sp>
        <p:nvSpPr>
          <p:cNvPr id="53256" name="文本框 2"/>
          <p:cNvSpPr txBox="1"/>
          <p:nvPr/>
        </p:nvSpPr>
        <p:spPr>
          <a:xfrm>
            <a:off x="7230110" y="2211705"/>
            <a:ext cx="20916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气急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败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坏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8021320" y="1637030"/>
            <a:ext cx="885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bài</a:t>
            </a:r>
          </a:p>
        </p:txBody>
      </p:sp>
      <p:sp>
        <p:nvSpPr>
          <p:cNvPr id="53258" name="文本框 2"/>
          <p:cNvSpPr txBox="1"/>
          <p:nvPr/>
        </p:nvSpPr>
        <p:spPr>
          <a:xfrm>
            <a:off x="1439545" y="3615055"/>
            <a:ext cx="1255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惩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罚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1075690" y="3049905"/>
            <a:ext cx="15735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chéng</a:t>
            </a:r>
          </a:p>
        </p:txBody>
      </p:sp>
      <p:sp>
        <p:nvSpPr>
          <p:cNvPr id="53260" name="文本框 2"/>
          <p:cNvSpPr txBox="1"/>
          <p:nvPr/>
        </p:nvSpPr>
        <p:spPr>
          <a:xfrm>
            <a:off x="3311843" y="3644900"/>
            <a:ext cx="114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佩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3668395" y="3101975"/>
            <a:ext cx="9823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pèi</a:t>
            </a:r>
          </a:p>
        </p:txBody>
      </p:sp>
      <p:sp>
        <p:nvSpPr>
          <p:cNvPr id="53262" name="文本框 2"/>
          <p:cNvSpPr txBox="1"/>
          <p:nvPr/>
        </p:nvSpPr>
        <p:spPr>
          <a:xfrm>
            <a:off x="5315903" y="3638550"/>
            <a:ext cx="11353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饶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恕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5615940" y="3130550"/>
            <a:ext cx="10267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</a:p>
        </p:txBody>
      </p:sp>
      <p:sp>
        <p:nvSpPr>
          <p:cNvPr id="53264" name="文本框 2"/>
          <p:cNvSpPr txBox="1"/>
          <p:nvPr/>
        </p:nvSpPr>
        <p:spPr>
          <a:xfrm>
            <a:off x="7189788" y="3629025"/>
            <a:ext cx="11360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定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7034530" y="3111500"/>
            <a:ext cx="12338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</a:p>
        </p:txBody>
      </p:sp>
      <p:sp>
        <p:nvSpPr>
          <p:cNvPr id="53266" name="文本框 2"/>
          <p:cNvSpPr txBox="1"/>
          <p:nvPr/>
        </p:nvSpPr>
        <p:spPr>
          <a:xfrm>
            <a:off x="1428750" y="5074285"/>
            <a:ext cx="11137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锁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链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1213485" y="4549140"/>
            <a:ext cx="1616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</a:p>
        </p:txBody>
      </p:sp>
      <p:sp>
        <p:nvSpPr>
          <p:cNvPr id="53268" name="文本框 2"/>
          <p:cNvSpPr txBox="1"/>
          <p:nvPr/>
        </p:nvSpPr>
        <p:spPr>
          <a:xfrm>
            <a:off x="3297555" y="5074285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遭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受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3162935" y="4569460"/>
            <a:ext cx="1130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zāo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23415" y="1617980"/>
            <a:ext cx="7721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19395" y="5074285"/>
            <a:ext cx="114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凶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恶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5870575" y="4554855"/>
            <a:ext cx="5118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18045" y="5084445"/>
            <a:ext cx="203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</a:t>
            </a: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愤不平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7089775" y="4554855"/>
            <a:ext cx="9315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</a:t>
            </a:r>
          </a:p>
        </p:txBody>
      </p:sp>
      <p:sp>
        <p:nvSpPr>
          <p:cNvPr id="10" name="矩形 9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会认字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2"/>
          <p:cNvGrpSpPr/>
          <p:nvPr/>
        </p:nvGrpSpPr>
        <p:grpSpPr>
          <a:xfrm>
            <a:off x="1393825" y="2049145"/>
            <a:ext cx="1004888" cy="1051876"/>
            <a:chOff x="3157" y="3140"/>
            <a:chExt cx="1584" cy="1652"/>
          </a:xfrm>
        </p:grpSpPr>
        <p:grpSp>
          <p:nvGrpSpPr>
            <p:cNvPr id="5427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7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7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7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78" name="文本框 64"/>
            <p:cNvSpPr txBox="1"/>
            <p:nvPr/>
          </p:nvSpPr>
          <p:spPr>
            <a:xfrm>
              <a:off x="3202" y="3198"/>
              <a:ext cx="1277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悲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963863" y="491934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FD7B6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54280" name="组合 3"/>
          <p:cNvGrpSpPr/>
          <p:nvPr/>
        </p:nvGrpSpPr>
        <p:grpSpPr>
          <a:xfrm>
            <a:off x="2797175" y="2050733"/>
            <a:ext cx="1006475" cy="1051560"/>
            <a:chOff x="3157" y="3140"/>
            <a:chExt cx="1584" cy="1656"/>
          </a:xfrm>
        </p:grpSpPr>
        <p:grpSp>
          <p:nvGrpSpPr>
            <p:cNvPr id="5428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8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85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惨</a:t>
              </a:r>
            </a:p>
          </p:txBody>
        </p:sp>
      </p:grpSp>
      <p:grpSp>
        <p:nvGrpSpPr>
          <p:cNvPr id="54286" name="组合 9"/>
          <p:cNvGrpSpPr/>
          <p:nvPr/>
        </p:nvGrpSpPr>
        <p:grpSpPr>
          <a:xfrm>
            <a:off x="4202113" y="2050733"/>
            <a:ext cx="1004887" cy="1051875"/>
            <a:chOff x="3157" y="3140"/>
            <a:chExt cx="1584" cy="1652"/>
          </a:xfrm>
        </p:grpSpPr>
        <p:grpSp>
          <p:nvGrpSpPr>
            <p:cNvPr id="5428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1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兽</a:t>
              </a:r>
            </a:p>
          </p:txBody>
        </p:sp>
      </p:grpSp>
      <p:grpSp>
        <p:nvGrpSpPr>
          <p:cNvPr id="54292" name="组合 15"/>
          <p:cNvGrpSpPr/>
          <p:nvPr/>
        </p:nvGrpSpPr>
        <p:grpSpPr>
          <a:xfrm>
            <a:off x="5605463" y="2052320"/>
            <a:ext cx="1006475" cy="1051560"/>
            <a:chOff x="3157" y="3140"/>
            <a:chExt cx="1584" cy="1656"/>
          </a:xfrm>
        </p:grpSpPr>
        <p:grpSp>
          <p:nvGrpSpPr>
            <p:cNvPr id="5429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9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9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7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佩</a:t>
              </a:r>
            </a:p>
          </p:txBody>
        </p:sp>
      </p:grpSp>
      <p:grpSp>
        <p:nvGrpSpPr>
          <p:cNvPr id="54298" name="组合 21"/>
          <p:cNvGrpSpPr/>
          <p:nvPr/>
        </p:nvGrpSpPr>
        <p:grpSpPr>
          <a:xfrm>
            <a:off x="7010400" y="2052320"/>
            <a:ext cx="1006475" cy="1051876"/>
            <a:chOff x="3157" y="3140"/>
            <a:chExt cx="1584" cy="1652"/>
          </a:xfrm>
        </p:grpSpPr>
        <p:grpSp>
          <p:nvGrpSpPr>
            <p:cNvPr id="5429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3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坚</a:t>
              </a:r>
            </a:p>
          </p:txBody>
        </p:sp>
      </p:grpSp>
      <p:grpSp>
        <p:nvGrpSpPr>
          <p:cNvPr id="54304" name="组合 29"/>
          <p:cNvGrpSpPr/>
          <p:nvPr/>
        </p:nvGrpSpPr>
        <p:grpSpPr>
          <a:xfrm>
            <a:off x="8415338" y="2053908"/>
            <a:ext cx="1004887" cy="1051560"/>
            <a:chOff x="3157" y="3140"/>
            <a:chExt cx="1584" cy="1656"/>
          </a:xfrm>
        </p:grpSpPr>
        <p:grpSp>
          <p:nvGrpSpPr>
            <p:cNvPr id="5430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9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违</a:t>
              </a:r>
            </a:p>
          </p:txBody>
        </p:sp>
      </p:grpSp>
      <p:grpSp>
        <p:nvGrpSpPr>
          <p:cNvPr id="54310" name="组合 46"/>
          <p:cNvGrpSpPr/>
          <p:nvPr/>
        </p:nvGrpSpPr>
        <p:grpSpPr>
          <a:xfrm>
            <a:off x="5611813" y="3468370"/>
            <a:ext cx="1004887" cy="1051558"/>
            <a:chOff x="3157" y="3140"/>
            <a:chExt cx="1584" cy="1660"/>
          </a:xfrm>
        </p:grpSpPr>
        <p:grpSp>
          <p:nvGrpSpPr>
            <p:cNvPr id="5431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1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15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狠</a:t>
              </a:r>
            </a:p>
          </p:txBody>
        </p:sp>
      </p:grpSp>
      <p:grpSp>
        <p:nvGrpSpPr>
          <p:cNvPr id="54316" name="组合 57"/>
          <p:cNvGrpSpPr/>
          <p:nvPr/>
        </p:nvGrpSpPr>
        <p:grpSpPr>
          <a:xfrm>
            <a:off x="7015163" y="3468370"/>
            <a:ext cx="1006475" cy="1051558"/>
            <a:chOff x="3157" y="3140"/>
            <a:chExt cx="1584" cy="1660"/>
          </a:xfrm>
        </p:grpSpPr>
        <p:grpSp>
          <p:nvGrpSpPr>
            <p:cNvPr id="5431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1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著</a:t>
              </a:r>
            </a:p>
          </p:txBody>
        </p:sp>
      </p:grpSp>
      <p:grpSp>
        <p:nvGrpSpPr>
          <p:cNvPr id="54322" name="组合 70"/>
          <p:cNvGrpSpPr/>
          <p:nvPr/>
        </p:nvGrpSpPr>
        <p:grpSpPr>
          <a:xfrm>
            <a:off x="8420100" y="3468370"/>
            <a:ext cx="1004888" cy="1051558"/>
            <a:chOff x="3157" y="3140"/>
            <a:chExt cx="1584" cy="1660"/>
          </a:xfrm>
        </p:grpSpPr>
        <p:grpSp>
          <p:nvGrpSpPr>
            <p:cNvPr id="5432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2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2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7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愤</a:t>
              </a:r>
            </a:p>
          </p:txBody>
        </p:sp>
      </p:grpSp>
      <p:grpSp>
        <p:nvGrpSpPr>
          <p:cNvPr id="54328" name="组合 2"/>
          <p:cNvGrpSpPr/>
          <p:nvPr/>
        </p:nvGrpSpPr>
        <p:grpSpPr>
          <a:xfrm>
            <a:off x="4208463" y="3468370"/>
            <a:ext cx="1004887" cy="1051559"/>
            <a:chOff x="3157" y="3140"/>
            <a:chExt cx="1584" cy="1658"/>
          </a:xfrm>
        </p:grpSpPr>
        <p:grpSp>
          <p:nvGrpSpPr>
            <p:cNvPr id="5432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3" name="文本框 64"/>
            <p:cNvSpPr txBox="1"/>
            <p:nvPr/>
          </p:nvSpPr>
          <p:spPr>
            <a:xfrm>
              <a:off x="3202" y="3198"/>
              <a:ext cx="1277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既</a:t>
              </a:r>
            </a:p>
          </p:txBody>
        </p:sp>
      </p:grpSp>
      <p:grpSp>
        <p:nvGrpSpPr>
          <p:cNvPr id="54334" name="组合 39"/>
          <p:cNvGrpSpPr/>
          <p:nvPr/>
        </p:nvGrpSpPr>
        <p:grpSpPr>
          <a:xfrm>
            <a:off x="1397000" y="3466783"/>
            <a:ext cx="1006475" cy="1051875"/>
            <a:chOff x="3157" y="3140"/>
            <a:chExt cx="1584" cy="1652"/>
          </a:xfrm>
        </p:grpSpPr>
        <p:grpSp>
          <p:nvGrpSpPr>
            <p:cNvPr id="543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9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环</a:t>
              </a:r>
            </a:p>
          </p:txBody>
        </p:sp>
      </p:grpSp>
      <p:grpSp>
        <p:nvGrpSpPr>
          <p:cNvPr id="54340" name="组合 39"/>
          <p:cNvGrpSpPr/>
          <p:nvPr/>
        </p:nvGrpSpPr>
        <p:grpSpPr>
          <a:xfrm>
            <a:off x="2803525" y="3466783"/>
            <a:ext cx="1006475" cy="1051875"/>
            <a:chOff x="3157" y="3140"/>
            <a:chExt cx="1584" cy="1652"/>
          </a:xfrm>
        </p:grpSpPr>
        <p:grpSp>
          <p:nvGrpSpPr>
            <p:cNvPr id="5434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4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4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4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45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锁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9762173" y="2053908"/>
            <a:ext cx="1004887" cy="1051560"/>
            <a:chOff x="3157" y="3140"/>
            <a:chExt cx="1584" cy="1656"/>
          </a:xfrm>
        </p:grpSpPr>
        <p:grpSp>
          <p:nvGrpSpPr>
            <p:cNvPr id="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抗</a:t>
              </a:r>
            </a:p>
          </p:txBody>
        </p:sp>
      </p:grpSp>
      <p:grpSp>
        <p:nvGrpSpPr>
          <p:cNvPr id="9" name="组合 70"/>
          <p:cNvGrpSpPr/>
          <p:nvPr/>
        </p:nvGrpSpPr>
        <p:grpSpPr>
          <a:xfrm>
            <a:off x="9766935" y="3468370"/>
            <a:ext cx="1004888" cy="1051558"/>
            <a:chOff x="3157" y="3140"/>
            <a:chExt cx="1584" cy="1660"/>
          </a:xfrm>
        </p:grpSpPr>
        <p:grpSp>
          <p:nvGrpSpPr>
            <p:cNvPr id="1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获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会写字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组合 1"/>
          <p:cNvGrpSpPr/>
          <p:nvPr/>
        </p:nvGrpSpPr>
        <p:grpSpPr>
          <a:xfrm>
            <a:off x="674489" y="1316357"/>
            <a:ext cx="10258739" cy="671584"/>
            <a:chOff x="643" y="1981"/>
            <a:chExt cx="16153" cy="1055"/>
          </a:xfrm>
        </p:grpSpPr>
        <p:sp>
          <p:nvSpPr>
            <p:cNvPr id="19465" name="矩形 9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悲惨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6" name="矩形 6"/>
            <p:cNvSpPr/>
            <p:nvPr/>
          </p:nvSpPr>
          <p:spPr>
            <a:xfrm>
              <a:off x="427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处境或遭遇极其痛苦，令人伤心。</a:t>
              </a: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674489" y="2091057"/>
            <a:ext cx="10704578" cy="671584"/>
            <a:chOff x="1381" y="1981"/>
            <a:chExt cx="16855" cy="1055"/>
          </a:xfrm>
        </p:grpSpPr>
        <p:sp>
          <p:nvSpPr>
            <p:cNvPr id="4" name="矩形 9"/>
            <p:cNvSpPr/>
            <p:nvPr/>
          </p:nvSpPr>
          <p:spPr>
            <a:xfrm>
              <a:off x="1381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气急败坏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" name="矩形 6"/>
            <p:cNvSpPr/>
            <p:nvPr/>
          </p:nvSpPr>
          <p:spPr>
            <a:xfrm>
              <a:off x="571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形容十分慌张或恼怒。</a:t>
              </a:r>
            </a:p>
          </p:txBody>
        </p:sp>
      </p:grpSp>
      <p:grpSp>
        <p:nvGrpSpPr>
          <p:cNvPr id="9" name="组合 1"/>
          <p:cNvGrpSpPr/>
          <p:nvPr/>
        </p:nvGrpSpPr>
        <p:grpSpPr>
          <a:xfrm>
            <a:off x="674489" y="2887347"/>
            <a:ext cx="4866756" cy="671584"/>
            <a:chOff x="643" y="1981"/>
            <a:chExt cx="7663" cy="1055"/>
          </a:xfrm>
        </p:grpSpPr>
        <p:sp>
          <p:nvSpPr>
            <p:cNvPr id="10" name="矩形 9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饶恕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1" name="矩形 6"/>
            <p:cNvSpPr/>
            <p:nvPr/>
          </p:nvSpPr>
          <p:spPr>
            <a:xfrm>
              <a:off x="4272" y="1981"/>
              <a:ext cx="403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免于责罚。</a:t>
              </a:r>
            </a:p>
          </p:txBody>
        </p:sp>
      </p:grpSp>
      <p:grpSp>
        <p:nvGrpSpPr>
          <p:cNvPr id="12" name="组合 1"/>
          <p:cNvGrpSpPr/>
          <p:nvPr/>
        </p:nvGrpSpPr>
        <p:grpSpPr>
          <a:xfrm>
            <a:off x="674489" y="3672842"/>
            <a:ext cx="4866756" cy="671584"/>
            <a:chOff x="643" y="1981"/>
            <a:chExt cx="7663" cy="1055"/>
          </a:xfrm>
        </p:grpSpPr>
        <p:sp>
          <p:nvSpPr>
            <p:cNvPr id="13" name="矩形 12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违抗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4" name="矩形 6"/>
            <p:cNvSpPr/>
            <p:nvPr/>
          </p:nvSpPr>
          <p:spPr>
            <a:xfrm>
              <a:off x="4272" y="1981"/>
              <a:ext cx="403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违反和抗拒。</a:t>
              </a:r>
            </a:p>
          </p:txBody>
        </p:sp>
      </p:grpSp>
      <p:grpSp>
        <p:nvGrpSpPr>
          <p:cNvPr id="15" name="组合 1"/>
          <p:cNvGrpSpPr/>
          <p:nvPr/>
        </p:nvGrpSpPr>
        <p:grpSpPr>
          <a:xfrm>
            <a:off x="674489" y="4469767"/>
            <a:ext cx="10014860" cy="671584"/>
            <a:chOff x="643" y="1981"/>
            <a:chExt cx="15769" cy="1055"/>
          </a:xfrm>
        </p:grpSpPr>
        <p:sp>
          <p:nvSpPr>
            <p:cNvPr id="16" name="矩形 15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屈服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7" name="矩形 6"/>
            <p:cNvSpPr/>
            <p:nvPr/>
          </p:nvSpPr>
          <p:spPr>
            <a:xfrm>
              <a:off x="4272" y="1981"/>
              <a:ext cx="12140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对外来的压力妥协让步，放弃斗争。</a:t>
              </a:r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674489" y="5233037"/>
            <a:ext cx="10704578" cy="671584"/>
            <a:chOff x="1381" y="1981"/>
            <a:chExt cx="16855" cy="1055"/>
          </a:xfrm>
        </p:grpSpPr>
        <p:sp>
          <p:nvSpPr>
            <p:cNvPr id="19" name="矩形 9"/>
            <p:cNvSpPr/>
            <p:nvPr/>
          </p:nvSpPr>
          <p:spPr>
            <a:xfrm>
              <a:off x="1381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愤愤不平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D7B6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0" name="矩形 6"/>
            <p:cNvSpPr/>
            <p:nvPr/>
          </p:nvSpPr>
          <p:spPr>
            <a:xfrm>
              <a:off x="571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非常气愤，心中不服。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/>
          <p:nvPr/>
        </p:nvSpPr>
        <p:spPr>
          <a:xfrm>
            <a:off x="674489" y="1492250"/>
            <a:ext cx="10852150" cy="712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一、下列词语中标红字注音无误的是（       ）</a:t>
            </a:r>
          </a:p>
        </p:txBody>
      </p:sp>
      <p:sp>
        <p:nvSpPr>
          <p:cNvPr id="18435" name="文本框 2"/>
          <p:cNvSpPr txBox="1"/>
          <p:nvPr/>
        </p:nvSpPr>
        <p:spPr>
          <a:xfrm>
            <a:off x="1710174" y="3293745"/>
            <a:ext cx="71253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饶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恕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惩罚（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chěng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3"/>
          <p:cNvSpPr txBox="1"/>
          <p:nvPr/>
        </p:nvSpPr>
        <p:spPr>
          <a:xfrm>
            <a:off x="1710174" y="2494280"/>
            <a:ext cx="643191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惨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chǎn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驱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qū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174" y="4070350"/>
            <a:ext cx="6186309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凶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恶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砸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碎（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0174" y="4846955"/>
            <a:ext cx="728731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佩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pèi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愤不平（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84074" y="1539240"/>
            <a:ext cx="586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宽屏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2021-05-10T01:06:34Z</dcterms:created>
  <dcterms:modified xsi:type="dcterms:W3CDTF">2023-01-10T11:45:07Z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A7C402C32146459C8281C62664357834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