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8" r:id="rId3"/>
    <p:sldId id="278" r:id="rId4"/>
    <p:sldId id="299" r:id="rId5"/>
    <p:sldId id="280" r:id="rId6"/>
    <p:sldId id="300" r:id="rId7"/>
    <p:sldId id="259" r:id="rId8"/>
    <p:sldId id="260" r:id="rId9"/>
    <p:sldId id="284" r:id="rId10"/>
    <p:sldId id="287" r:id="rId11"/>
    <p:sldId id="288" r:id="rId12"/>
    <p:sldId id="289" r:id="rId13"/>
    <p:sldId id="290" r:id="rId14"/>
    <p:sldId id="301" r:id="rId15"/>
    <p:sldId id="291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7161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根据给定的标准分类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24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527881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527881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2833614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2833614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2833614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760414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7405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4573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4573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987576"/>
            <a:ext cx="914400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分一分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7405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182039" y="441368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4" y="1000116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圈出能在水中生活的动物。</a:t>
            </a:r>
          </a:p>
        </p:txBody>
      </p:sp>
      <p:pic>
        <p:nvPicPr>
          <p:cNvPr id="24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714517"/>
            <a:ext cx="73612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椭圆 24"/>
          <p:cNvSpPr/>
          <p:nvPr/>
        </p:nvSpPr>
        <p:spPr>
          <a:xfrm>
            <a:off x="1116013" y="1849440"/>
            <a:ext cx="1295400" cy="107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6" name="椭圆 25"/>
          <p:cNvSpPr/>
          <p:nvPr/>
        </p:nvSpPr>
        <p:spPr>
          <a:xfrm>
            <a:off x="5837268" y="2005019"/>
            <a:ext cx="942975" cy="89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7" name="椭圆 26"/>
          <p:cNvSpPr/>
          <p:nvPr/>
        </p:nvSpPr>
        <p:spPr>
          <a:xfrm>
            <a:off x="6894543" y="1790705"/>
            <a:ext cx="1463675" cy="149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8" name="椭圆 27"/>
          <p:cNvSpPr/>
          <p:nvPr/>
        </p:nvSpPr>
        <p:spPr>
          <a:xfrm>
            <a:off x="2428864" y="3576654"/>
            <a:ext cx="1042987" cy="993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9" name="椭圆 28"/>
          <p:cNvSpPr/>
          <p:nvPr/>
        </p:nvSpPr>
        <p:spPr>
          <a:xfrm>
            <a:off x="6094397" y="3649679"/>
            <a:ext cx="1042988" cy="993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bldLvl="0" animBg="1"/>
      <p:bldP spid="27" grpId="0" animBg="1"/>
      <p:bldP spid="27" grpId="1" animBg="1"/>
      <p:bldP spid="27" grpId="2" bldLvl="0" animBg="1"/>
      <p:bldP spid="28" grpId="0" animBg="1"/>
      <p:bldP spid="28" grpId="1" animBg="1"/>
      <p:bldP spid="28" grpId="2" bldLvl="0" animBg="1"/>
      <p:bldP spid="29" grpId="0" animBg="1"/>
      <p:bldP spid="29" grpId="1" animBg="1"/>
      <p:bldP spid="29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0" y="1000116"/>
            <a:ext cx="6638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空中飞的涂蓝色，陆地行的涂绿色，水中行的涂红色。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276351"/>
            <a:ext cx="829786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368" y="1506607"/>
            <a:ext cx="18129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4813" y="1457326"/>
            <a:ext cx="19558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7" y="1679577"/>
            <a:ext cx="2016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2392" y="1428752"/>
            <a:ext cx="10429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63" y="3040064"/>
            <a:ext cx="1390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9" y="3013075"/>
            <a:ext cx="15716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42" y="2857502"/>
            <a:ext cx="2071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2897189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0" y="1000116"/>
            <a:ext cx="4826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先分一分，再说说是怎样分的。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7" y="1714495"/>
            <a:ext cx="80025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课件专用人物图\课件专用人物图\4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80" y="3776665"/>
            <a:ext cx="1710809" cy="1366837"/>
          </a:xfrm>
          <a:prstGeom prst="rect">
            <a:avLst/>
          </a:prstGeom>
          <a:noFill/>
        </p:spPr>
      </p:pic>
      <p:pic>
        <p:nvPicPr>
          <p:cNvPr id="1027" name="Picture 3" descr="C:\Users\user\Desktop\课件专用人物图\课件专用人物图\7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857636"/>
            <a:ext cx="1357322" cy="108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7" y="100011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按颜色分类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4" y="414338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黄色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640" y="421482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蓝色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742"/>
            <a:ext cx="871194" cy="9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306"/>
            <a:ext cx="794530" cy="100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1357304"/>
            <a:ext cx="947859" cy="9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357304"/>
            <a:ext cx="676046" cy="106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6" y="1428742"/>
            <a:ext cx="940889" cy="9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643188"/>
            <a:ext cx="696954" cy="102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643190"/>
            <a:ext cx="843316" cy="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571752"/>
            <a:ext cx="815438" cy="9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571750"/>
            <a:ext cx="710894" cy="8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52"/>
            <a:ext cx="885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接连接符 19"/>
          <p:cNvCxnSpPr/>
          <p:nvPr/>
        </p:nvCxnSpPr>
        <p:spPr>
          <a:xfrm rot="5400000">
            <a:off x="1893077" y="2678907"/>
            <a:ext cx="1857388" cy="107157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7" idx="0"/>
          </p:cNvCxnSpPr>
          <p:nvPr/>
        </p:nvCxnSpPr>
        <p:spPr>
          <a:xfrm flipH="1">
            <a:off x="2116197" y="3571885"/>
            <a:ext cx="98353" cy="571503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2393141" y="2250279"/>
            <a:ext cx="2000264" cy="192882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 flipV="1">
            <a:off x="2581260" y="3357568"/>
            <a:ext cx="2847996" cy="100965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571736" y="2286000"/>
            <a:ext cx="3714776" cy="207170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8" idx="1"/>
          </p:cNvCxnSpPr>
          <p:nvPr/>
        </p:nvCxnSpPr>
        <p:spPr>
          <a:xfrm>
            <a:off x="3643309" y="3429008"/>
            <a:ext cx="2500331" cy="101665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786314" y="3143254"/>
            <a:ext cx="1571636" cy="107157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H="1">
            <a:off x="5179223" y="3036097"/>
            <a:ext cx="1928826" cy="57150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8" idx="0"/>
          </p:cNvCxnSpPr>
          <p:nvPr/>
        </p:nvCxnSpPr>
        <p:spPr>
          <a:xfrm flipH="1">
            <a:off x="6545353" y="2286001"/>
            <a:ext cx="241230" cy="1928825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rot="5400000">
            <a:off x="6322233" y="3688563"/>
            <a:ext cx="866780" cy="34766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6" y="100011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按形状分类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4" y="414338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有把柄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640" y="421482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无把柄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742"/>
            <a:ext cx="871194" cy="9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306"/>
            <a:ext cx="794530" cy="100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1357304"/>
            <a:ext cx="947859" cy="9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357304"/>
            <a:ext cx="676046" cy="106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6" y="1428742"/>
            <a:ext cx="940889" cy="9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643188"/>
            <a:ext cx="696954" cy="102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643190"/>
            <a:ext cx="843316" cy="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571752"/>
            <a:ext cx="815438" cy="9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571750"/>
            <a:ext cx="710894" cy="8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52"/>
            <a:ext cx="885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接连接符 19"/>
          <p:cNvCxnSpPr>
            <a:stCxn id="2050" idx="2"/>
          </p:cNvCxnSpPr>
          <p:nvPr/>
        </p:nvCxnSpPr>
        <p:spPr>
          <a:xfrm rot="5400000">
            <a:off x="1409563" y="3259996"/>
            <a:ext cx="1759816" cy="6969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 flipV="1">
            <a:off x="2571742" y="2285998"/>
            <a:ext cx="3929089" cy="192882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2393141" y="2250279"/>
            <a:ext cx="2000264" cy="192882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 flipV="1">
            <a:off x="2581260" y="3429006"/>
            <a:ext cx="3848128" cy="93821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571868" y="2286000"/>
            <a:ext cx="2714644" cy="207170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8" idx="1"/>
          </p:cNvCxnSpPr>
          <p:nvPr/>
        </p:nvCxnSpPr>
        <p:spPr>
          <a:xfrm>
            <a:off x="3643309" y="3429008"/>
            <a:ext cx="2500331" cy="101665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786314" y="3143254"/>
            <a:ext cx="1571636" cy="107157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H="1">
            <a:off x="5179223" y="3036097"/>
            <a:ext cx="1928826" cy="57150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571736" y="3500445"/>
            <a:ext cx="3714776" cy="92869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rot="16200000" flipH="1">
            <a:off x="5853124" y="3424244"/>
            <a:ext cx="1000132" cy="86678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0170" y="1000116"/>
            <a:ext cx="6064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整理自己的书包，和同学说说你的做法。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4" y="1785932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把课本和练习本分类放；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670" y="2314516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把大的本子和小的分类放；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6154" y="2857502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2140794"/>
            <a:ext cx="67897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我们学会了按一定的标准分一分物品。</a:t>
            </a:r>
          </a:p>
        </p:txBody>
      </p:sp>
      <p:sp>
        <p:nvSpPr>
          <p:cNvPr id="7" name="矩形 6"/>
          <p:cNvSpPr/>
          <p:nvPr/>
        </p:nvSpPr>
        <p:spPr>
          <a:xfrm>
            <a:off x="1142976" y="2857502"/>
            <a:ext cx="6643734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可以按照种类、颜色、形状以及不同特征进行分一分。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2714612" y="571486"/>
            <a:ext cx="5143536" cy="533400"/>
          </a:xfrm>
          <a:prstGeom prst="wedgeRoundRectCallout">
            <a:avLst>
              <a:gd name="adj1" fmla="val 45707"/>
              <a:gd name="adj2" fmla="val 109106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仔细观察图，图上画的是什么？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85867"/>
            <a:ext cx="4572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2714628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货物架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/>
          <p:nvPr/>
        </p:nvSpPr>
        <p:spPr>
          <a:xfrm>
            <a:off x="3071802" y="500048"/>
            <a:ext cx="4357718" cy="533400"/>
          </a:xfrm>
          <a:prstGeom prst="wedgeRoundRectCallout">
            <a:avLst>
              <a:gd name="adj1" fmla="val 45707"/>
              <a:gd name="adj2" fmla="val 109106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上面的物品是怎样摆放的？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358082" y="1071554"/>
            <a:ext cx="882898" cy="12652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85867"/>
            <a:ext cx="4572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13" name="线形标注 1 12"/>
          <p:cNvSpPr/>
          <p:nvPr/>
        </p:nvSpPr>
        <p:spPr>
          <a:xfrm>
            <a:off x="714348" y="1571618"/>
            <a:ext cx="1285884" cy="428628"/>
          </a:xfrm>
          <a:prstGeom prst="borderCallout1">
            <a:avLst>
              <a:gd name="adj1" fmla="val 71077"/>
              <a:gd name="adj2" fmla="val 105712"/>
              <a:gd name="adj3" fmla="val 96400"/>
              <a:gd name="adj4" fmla="val 11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玩具汽车</a:t>
            </a:r>
          </a:p>
        </p:txBody>
      </p:sp>
      <p:sp>
        <p:nvSpPr>
          <p:cNvPr id="16" name="线形标注 1 15"/>
          <p:cNvSpPr/>
          <p:nvPr/>
        </p:nvSpPr>
        <p:spPr>
          <a:xfrm>
            <a:off x="714348" y="2214560"/>
            <a:ext cx="1285884" cy="428628"/>
          </a:xfrm>
          <a:prstGeom prst="borderCallout1">
            <a:avLst>
              <a:gd name="adj1" fmla="val 71077"/>
              <a:gd name="adj2" fmla="val 105712"/>
              <a:gd name="adj3" fmla="val 96400"/>
              <a:gd name="adj4" fmla="val 11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球类</a:t>
            </a:r>
          </a:p>
        </p:txBody>
      </p:sp>
      <p:sp>
        <p:nvSpPr>
          <p:cNvPr id="17" name="线形标注 1 16"/>
          <p:cNvSpPr/>
          <p:nvPr/>
        </p:nvSpPr>
        <p:spPr>
          <a:xfrm>
            <a:off x="714348" y="2857502"/>
            <a:ext cx="1285884" cy="428628"/>
          </a:xfrm>
          <a:prstGeom prst="borderCallout1">
            <a:avLst>
              <a:gd name="adj1" fmla="val 71077"/>
              <a:gd name="adj2" fmla="val 105712"/>
              <a:gd name="adj3" fmla="val 96400"/>
              <a:gd name="adj4" fmla="val 11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积木</a:t>
            </a:r>
          </a:p>
        </p:txBody>
      </p:sp>
      <p:sp>
        <p:nvSpPr>
          <p:cNvPr id="18" name="线形标注 1 17"/>
          <p:cNvSpPr/>
          <p:nvPr/>
        </p:nvSpPr>
        <p:spPr>
          <a:xfrm>
            <a:off x="714348" y="3571882"/>
            <a:ext cx="1285884" cy="428628"/>
          </a:xfrm>
          <a:prstGeom prst="borderCallout1">
            <a:avLst>
              <a:gd name="adj1" fmla="val 71077"/>
              <a:gd name="adj2" fmla="val 105712"/>
              <a:gd name="adj3" fmla="val 96400"/>
              <a:gd name="adj4" fmla="val 11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玩偶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4348" y="4286263"/>
            <a:ext cx="3643338" cy="557210"/>
            <a:chOff x="714348" y="4286262"/>
            <a:chExt cx="3643338" cy="557210"/>
          </a:xfrm>
        </p:grpSpPr>
        <p:sp>
          <p:nvSpPr>
            <p:cNvPr id="19" name="矩形 18"/>
            <p:cNvSpPr/>
            <p:nvPr/>
          </p:nvSpPr>
          <p:spPr>
            <a:xfrm>
              <a:off x="714348" y="4286262"/>
              <a:ext cx="3643338" cy="557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85927" y="4380201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按玩具的种类摆放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/>
          <p:nvPr/>
        </p:nvSpPr>
        <p:spPr>
          <a:xfrm>
            <a:off x="2500298" y="500048"/>
            <a:ext cx="4357718" cy="533400"/>
          </a:xfrm>
          <a:prstGeom prst="wedgeRoundRectCallout">
            <a:avLst>
              <a:gd name="adj1" fmla="val 45707"/>
              <a:gd name="adj2" fmla="val 109106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上面的物品是怎样摆放的？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929454" y="428612"/>
            <a:ext cx="882898" cy="12652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85867"/>
            <a:ext cx="4572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线形标注 1 12"/>
          <p:cNvSpPr/>
          <p:nvPr/>
        </p:nvSpPr>
        <p:spPr>
          <a:xfrm>
            <a:off x="6858016" y="1714494"/>
            <a:ext cx="1285884" cy="428628"/>
          </a:xfrm>
          <a:prstGeom prst="borderCallout1">
            <a:avLst>
              <a:gd name="adj1" fmla="val 85165"/>
              <a:gd name="adj2" fmla="val -6992"/>
              <a:gd name="adj3" fmla="val 126589"/>
              <a:gd name="adj4" fmla="val -26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童话大王</a:t>
            </a:r>
          </a:p>
        </p:txBody>
      </p:sp>
      <p:sp>
        <p:nvSpPr>
          <p:cNvPr id="16" name="线形标注 1 15"/>
          <p:cNvSpPr/>
          <p:nvPr/>
        </p:nvSpPr>
        <p:spPr>
          <a:xfrm>
            <a:off x="6929454" y="2428874"/>
            <a:ext cx="1285884" cy="428628"/>
          </a:xfrm>
          <a:prstGeom prst="borderCallout1">
            <a:avLst>
              <a:gd name="adj1" fmla="val 44914"/>
              <a:gd name="adj2" fmla="val -6321"/>
              <a:gd name="adj3" fmla="val 76274"/>
              <a:gd name="adj4" fmla="val -25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森林王国</a:t>
            </a:r>
          </a:p>
        </p:txBody>
      </p:sp>
      <p:sp>
        <p:nvSpPr>
          <p:cNvPr id="17" name="线形标注 1 16"/>
          <p:cNvSpPr/>
          <p:nvPr/>
        </p:nvSpPr>
        <p:spPr>
          <a:xfrm>
            <a:off x="6929454" y="3071816"/>
            <a:ext cx="1285884" cy="428628"/>
          </a:xfrm>
          <a:prstGeom prst="borderCallout1">
            <a:avLst>
              <a:gd name="adj1" fmla="val 40889"/>
              <a:gd name="adj2" fmla="val -7662"/>
              <a:gd name="adj3" fmla="val 74262"/>
              <a:gd name="adj4" fmla="val -29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数学故事</a:t>
            </a:r>
          </a:p>
        </p:txBody>
      </p:sp>
      <p:sp>
        <p:nvSpPr>
          <p:cNvPr id="18" name="线形标注 1 17"/>
          <p:cNvSpPr/>
          <p:nvPr/>
        </p:nvSpPr>
        <p:spPr>
          <a:xfrm>
            <a:off x="6876256" y="3714758"/>
            <a:ext cx="1458970" cy="428628"/>
          </a:xfrm>
          <a:prstGeom prst="borderCallout1">
            <a:avLst>
              <a:gd name="adj1" fmla="val 46927"/>
              <a:gd name="adj2" fmla="val -9675"/>
              <a:gd name="adj3" fmla="val 70236"/>
              <a:gd name="adj4" fmla="val -2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科学天地</a:t>
            </a:r>
          </a:p>
        </p:txBody>
      </p:sp>
      <p:sp>
        <p:nvSpPr>
          <p:cNvPr id="14" name="矩形 13"/>
          <p:cNvSpPr/>
          <p:nvPr/>
        </p:nvSpPr>
        <p:spPr>
          <a:xfrm>
            <a:off x="4500562" y="4286263"/>
            <a:ext cx="3357586" cy="557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按书的种类摆放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13" grpId="0" animBg="1"/>
      <p:bldP spid="16" grpId="0" animBg="1"/>
      <p:bldP spid="17" grpId="0" animBg="1"/>
      <p:bldP spid="1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 txBox="1"/>
          <p:nvPr/>
        </p:nvSpPr>
        <p:spPr>
          <a:xfrm>
            <a:off x="5940156" y="13795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20"/>
          <p:cNvSpPr txBox="1"/>
          <p:nvPr/>
        </p:nvSpPr>
        <p:spPr>
          <a:xfrm>
            <a:off x="7722353" y="13795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八五折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57356" y="1071558"/>
            <a:ext cx="6357982" cy="461665"/>
            <a:chOff x="1214414" y="4071948"/>
            <a:chExt cx="6357982" cy="461665"/>
          </a:xfrm>
        </p:grpSpPr>
        <p:sp>
          <p:nvSpPr>
            <p:cNvPr id="37" name="圆角矩形标注 36"/>
            <p:cNvSpPr/>
            <p:nvPr/>
          </p:nvSpPr>
          <p:spPr>
            <a:xfrm>
              <a:off x="1214414" y="4071948"/>
              <a:ext cx="6215106" cy="428628"/>
            </a:xfrm>
            <a:prstGeom prst="wedgeRoundRectCallout">
              <a:avLst>
                <a:gd name="adj1" fmla="val -52586"/>
                <a:gd name="adj2" fmla="val 3633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TextBox 14"/>
            <p:cNvSpPr txBox="1">
              <a:spLocks noChangeArrowheads="1"/>
            </p:cNvSpPr>
            <p:nvPr/>
          </p:nvSpPr>
          <p:spPr bwMode="auto">
            <a:xfrm>
              <a:off x="1357290" y="4071948"/>
              <a:ext cx="621510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我们可以按照什么标准来将物品分一分？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7224" y="3000374"/>
            <a:ext cx="6357982" cy="523220"/>
            <a:chOff x="1214414" y="4071948"/>
            <a:chExt cx="6357982" cy="523220"/>
          </a:xfrm>
        </p:grpSpPr>
        <p:sp>
          <p:nvSpPr>
            <p:cNvPr id="18" name="圆角矩形标注 17"/>
            <p:cNvSpPr/>
            <p:nvPr/>
          </p:nvSpPr>
          <p:spPr>
            <a:xfrm>
              <a:off x="1214414" y="4071948"/>
              <a:ext cx="6215106" cy="428628"/>
            </a:xfrm>
            <a:prstGeom prst="wedgeRoundRectCallout">
              <a:avLst>
                <a:gd name="adj1" fmla="val 52761"/>
                <a:gd name="adj2" fmla="val 4237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1357290" y="4071948"/>
              <a:ext cx="621510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我们可以按照物品的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种类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来分一分。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76350"/>
            <a:ext cx="64198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195517" y="844552"/>
            <a:ext cx="4979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把树叶分在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个筐里，用线连一连。</a:t>
            </a:r>
          </a:p>
        </p:txBody>
      </p:sp>
      <p:pic>
        <p:nvPicPr>
          <p:cNvPr id="23" name="图片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2278" y="3714752"/>
            <a:ext cx="730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/>
          <p:nvPr/>
        </p:nvGrpSpPr>
        <p:grpSpPr bwMode="auto">
          <a:xfrm>
            <a:off x="3571907" y="3929073"/>
            <a:ext cx="4199965" cy="471478"/>
            <a:chOff x="105697" y="703578"/>
            <a:chExt cx="4378491" cy="47149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圆角矩形标注 24"/>
            <p:cNvSpPr/>
            <p:nvPr/>
          </p:nvSpPr>
          <p:spPr>
            <a:xfrm>
              <a:off x="105697" y="744845"/>
              <a:ext cx="4251642" cy="430230"/>
            </a:xfrm>
            <a:prstGeom prst="wedgeRoundRectCallout">
              <a:avLst>
                <a:gd name="adj1" fmla="val 57540"/>
                <a:gd name="adj2" fmla="val 4527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63617" y="703578"/>
              <a:ext cx="4320571" cy="4616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你是怎样分的？互相说一说。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28596" y="50005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76350"/>
            <a:ext cx="64198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195517" y="844552"/>
            <a:ext cx="4979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把树叶分在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个筐里，用线连一连。</a:t>
            </a: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670844" y="2607469"/>
            <a:ext cx="1123950" cy="84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01950" y="2143125"/>
            <a:ext cx="1512888" cy="1079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43292" y="2125665"/>
            <a:ext cx="3457575" cy="1223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0800000" flipV="1">
            <a:off x="2381254" y="2185988"/>
            <a:ext cx="1744663" cy="1057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4341023" y="2659859"/>
            <a:ext cx="974725" cy="650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354642" y="2171702"/>
            <a:ext cx="1584325" cy="1152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999163" y="2114550"/>
            <a:ext cx="1079500" cy="1150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978404" y="2132013"/>
            <a:ext cx="1800225" cy="1223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0800000" flipV="1">
            <a:off x="2647950" y="2143126"/>
            <a:ext cx="4495800" cy="1100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图片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7918" y="3786198"/>
            <a:ext cx="1214481" cy="9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10"/>
          <p:cNvGrpSpPr/>
          <p:nvPr/>
        </p:nvGrpSpPr>
        <p:grpSpPr bwMode="auto">
          <a:xfrm>
            <a:off x="2214550" y="4071948"/>
            <a:ext cx="4199965" cy="471478"/>
            <a:chOff x="105697" y="703578"/>
            <a:chExt cx="4378491" cy="47149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圆角矩形标注 24"/>
            <p:cNvSpPr/>
            <p:nvPr/>
          </p:nvSpPr>
          <p:spPr>
            <a:xfrm>
              <a:off x="105697" y="744845"/>
              <a:ext cx="4251642" cy="430230"/>
            </a:xfrm>
            <a:prstGeom prst="wedgeRoundRectCallout">
              <a:avLst>
                <a:gd name="adj1" fmla="val 57540"/>
                <a:gd name="adj2" fmla="val 4527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63616" y="703578"/>
              <a:ext cx="4320572" cy="4616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按叶子的形状进行分一分。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28596" y="50005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一上模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276350"/>
            <a:ext cx="64198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195517" y="844552"/>
            <a:ext cx="4979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把树叶分在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个筐里，用线连一连。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6200000" flipH="1">
            <a:off x="1670844" y="2607469"/>
            <a:ext cx="1123950" cy="84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01950" y="2143125"/>
            <a:ext cx="1512888" cy="1079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43292" y="2125665"/>
            <a:ext cx="1271587" cy="1089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125913" y="2185990"/>
            <a:ext cx="2589212" cy="1100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0800000" flipV="1">
            <a:off x="2428875" y="2205038"/>
            <a:ext cx="2432050" cy="1009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354638" y="2171701"/>
            <a:ext cx="1503362" cy="1042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0800000" flipV="1">
            <a:off x="2714625" y="2114551"/>
            <a:ext cx="3284538" cy="1100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H="1">
            <a:off x="6348416" y="2562226"/>
            <a:ext cx="1082675" cy="222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 flipV="1">
            <a:off x="4929188" y="2143127"/>
            <a:ext cx="2214562" cy="1071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图片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13512" y="3745161"/>
            <a:ext cx="1302565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10"/>
          <p:cNvGrpSpPr/>
          <p:nvPr/>
        </p:nvGrpSpPr>
        <p:grpSpPr bwMode="auto">
          <a:xfrm>
            <a:off x="2357426" y="4030911"/>
            <a:ext cx="4199965" cy="471478"/>
            <a:chOff x="105697" y="703578"/>
            <a:chExt cx="4378491" cy="47149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圆角矩形标注 23"/>
            <p:cNvSpPr/>
            <p:nvPr/>
          </p:nvSpPr>
          <p:spPr>
            <a:xfrm>
              <a:off x="105697" y="744845"/>
              <a:ext cx="4251642" cy="430230"/>
            </a:xfrm>
            <a:prstGeom prst="wedgeRoundRectCallout">
              <a:avLst>
                <a:gd name="adj1" fmla="val 57540"/>
                <a:gd name="adj2" fmla="val 4527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163617" y="703578"/>
              <a:ext cx="4320571" cy="4616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按叶子的颜色进行分一分。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8596" y="50005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31"/>
          <p:cNvGrpSpPr/>
          <p:nvPr/>
        </p:nvGrpSpPr>
        <p:grpSpPr>
          <a:xfrm>
            <a:off x="2000232" y="2571750"/>
            <a:ext cx="4816702" cy="1376960"/>
            <a:chOff x="3349314" y="2972640"/>
            <a:chExt cx="4816702" cy="1376960"/>
          </a:xfrm>
        </p:grpSpPr>
        <p:sp>
          <p:nvSpPr>
            <p:cNvPr id="26" name="云形标注 82"/>
            <p:cNvSpPr>
              <a:spLocks noChangeArrowheads="1"/>
            </p:cNvSpPr>
            <p:nvPr/>
          </p:nvSpPr>
          <p:spPr bwMode="auto">
            <a:xfrm>
              <a:off x="3492190" y="2972640"/>
              <a:ext cx="4673826" cy="137696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3349314" y="3186954"/>
              <a:ext cx="4206640" cy="99617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还可以按物品的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形状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buNone/>
              </a:pP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和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颜色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来分一分。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57356" y="1071552"/>
            <a:ext cx="4786346" cy="1000132"/>
            <a:chOff x="1214414" y="4071948"/>
            <a:chExt cx="4786346" cy="1000132"/>
          </a:xfrm>
        </p:grpSpPr>
        <p:sp>
          <p:nvSpPr>
            <p:cNvPr id="16" name="圆角矩形标注 15"/>
            <p:cNvSpPr/>
            <p:nvPr/>
          </p:nvSpPr>
          <p:spPr>
            <a:xfrm>
              <a:off x="1214414" y="4071948"/>
              <a:ext cx="4786346" cy="1000132"/>
            </a:xfrm>
            <a:prstGeom prst="wedgeRoundRectCallout">
              <a:avLst>
                <a:gd name="adj1" fmla="val -53848"/>
                <a:gd name="adj2" fmla="val -2145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1357290" y="4071948"/>
              <a:ext cx="44291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除了按物品的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种类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分一分，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还可以按什么标准来分一分？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全屏显示(16:9)</PresentationFormat>
  <Paragraphs>62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875E5110EE2849CFAFC6B00826E69099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